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52" r:id="rId5"/>
  </p:sldMasterIdLst>
  <p:notesMasterIdLst>
    <p:notesMasterId r:id="rId42"/>
  </p:notesMasterIdLst>
  <p:sldIdLst>
    <p:sldId id="329" r:id="rId6"/>
    <p:sldId id="563" r:id="rId7"/>
    <p:sldId id="549" r:id="rId8"/>
    <p:sldId id="258" r:id="rId9"/>
    <p:sldId id="260" r:id="rId10"/>
    <p:sldId id="261" r:id="rId11"/>
    <p:sldId id="266" r:id="rId12"/>
    <p:sldId id="573" r:id="rId13"/>
    <p:sldId id="550" r:id="rId14"/>
    <p:sldId id="551" r:id="rId15"/>
    <p:sldId id="592" r:id="rId16"/>
    <p:sldId id="583" r:id="rId17"/>
    <p:sldId id="634" r:id="rId18"/>
    <p:sldId id="278" r:id="rId19"/>
    <p:sldId id="564" r:id="rId20"/>
    <p:sldId id="561" r:id="rId21"/>
    <p:sldId id="569" r:id="rId22"/>
    <p:sldId id="605" r:id="rId23"/>
    <p:sldId id="607" r:id="rId24"/>
    <p:sldId id="608" r:id="rId25"/>
    <p:sldId id="619" r:id="rId26"/>
    <p:sldId id="618" r:id="rId27"/>
    <p:sldId id="620" r:id="rId28"/>
    <p:sldId id="621" r:id="rId29"/>
    <p:sldId id="606" r:id="rId30"/>
    <p:sldId id="628" r:id="rId31"/>
    <p:sldId id="629" r:id="rId32"/>
    <p:sldId id="615" r:id="rId33"/>
    <p:sldId id="630" r:id="rId34"/>
    <p:sldId id="613" r:id="rId35"/>
    <p:sldId id="631" r:id="rId36"/>
    <p:sldId id="614" r:id="rId37"/>
    <p:sldId id="576" r:id="rId38"/>
    <p:sldId id="632" r:id="rId39"/>
    <p:sldId id="633" r:id="rId40"/>
    <p:sldId id="269" r:id="rId41"/>
  </p:sldIdLst>
  <p:sldSz cx="12192000" cy="6858000"/>
  <p:notesSz cx="6858000" cy="9144000"/>
  <p:embeddedFontLst>
    <p:embeddedFont>
      <p:font typeface="ＭＳ Ｐゴシック" panose="020B0600070205080204" pitchFamily="34" charset="-128"/>
      <p:regular r:id="rId43"/>
    </p:embeddedFont>
    <p:embeddedFont>
      <p:font typeface="Arial Black" panose="020B0A04020102020204" pitchFamily="34" charset="0"/>
      <p:bold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302A"/>
    <a:srgbClr val="33B483"/>
    <a:srgbClr val="DF997F"/>
    <a:srgbClr val="D9B59C"/>
    <a:srgbClr val="C06360"/>
    <a:srgbClr val="CB3141"/>
    <a:srgbClr val="F2BE41"/>
    <a:srgbClr val="F1975B"/>
    <a:srgbClr val="F44D3C"/>
    <a:srgbClr val="E5D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8FA789-6A0F-46BB-9EAB-6690C12DA67D}" v="1" dt="2025-12-18T05:39:41.081"/>
    <p1510:client id="{427AC079-0730-4369-8EA1-B12F3F2F8098}" v="12" dt="2025-12-17T19:39:50.862"/>
    <p1510:client id="{6DF54457-EF4F-41E3-94F8-989FDE347840}" v="3" dt="2025-12-18T06:18:18.8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83154" autoAdjust="0"/>
  </p:normalViewPr>
  <p:slideViewPr>
    <p:cSldViewPr snapToGrid="0">
      <p:cViewPr varScale="1">
        <p:scale>
          <a:sx n="59" d="100"/>
          <a:sy n="59" d="100"/>
        </p:scale>
        <p:origin x="900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4.fntdata"/><Relationship Id="rId59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399B11-29C0-46E0-A350-1B63583DB53E}" type="doc">
      <dgm:prSet loTypeId="urn:microsoft.com/office/officeart/2005/8/layout/hList1" loCatId="list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tr-TR"/>
        </a:p>
      </dgm:t>
    </dgm:pt>
    <dgm:pt modelId="{BBD80DCA-CE0F-4453-910D-5ECB94A93DED}">
      <dgm:prSet custT="1"/>
      <dgm:spPr/>
      <dgm:t>
        <a:bodyPr/>
        <a:lstStyle/>
        <a:p>
          <a:r>
            <a:rPr lang="tr-TR" sz="2800" dirty="0">
              <a:latin typeface="Arial" panose="020B0604020202020204" pitchFamily="34" charset="0"/>
              <a:cs typeface="Arial" panose="020B0604020202020204" pitchFamily="34" charset="0"/>
            </a:rPr>
            <a:t>Kök Hücre Bağışçı Adayları </a:t>
          </a:r>
        </a:p>
      </dgm:t>
    </dgm:pt>
    <dgm:pt modelId="{EFE91BA2-D7BB-4E33-9950-46789584173C}" type="parTrans" cxnId="{F01D3F68-6C9F-4921-A425-0555ACF35E78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0D832DBA-BAA6-45FE-975A-2506CB3CE72F}" type="sibTrans" cxnId="{F01D3F68-6C9F-4921-A425-0555ACF35E78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0CA99FA2-2978-406E-97E6-9575CA718079}">
      <dgm:prSet custT="1"/>
      <dgm:spPr/>
      <dgm:t>
        <a:bodyPr/>
        <a:lstStyle/>
        <a:p>
          <a:r>
            <a:rPr lang="tr-TR" sz="2400" b="1">
              <a:latin typeface="Arial" panose="020B0604020202020204" pitchFamily="34" charset="0"/>
              <a:cs typeface="Arial" panose="020B0604020202020204" pitchFamily="34" charset="0"/>
            </a:rPr>
            <a:t>Seroloji</a:t>
          </a:r>
          <a:endParaRPr lang="tr-TR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4047B6-3882-4F5B-B47A-DA1CDFF7C383}" type="parTrans" cxnId="{8FD5E984-F1CA-47A3-804A-5EF69F6F76DC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EFF6B0E7-9D13-461F-9864-1FEBAC531A38}" type="sibTrans" cxnId="{8FD5E984-F1CA-47A3-804A-5EF69F6F76DC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5DE62655-BCBE-4852-9A1B-60001AB41C92}">
      <dgm:prSet custT="1"/>
      <dgm:spPr/>
      <dgm:t>
        <a:bodyPr/>
        <a:lstStyle/>
        <a:p>
          <a:r>
            <a:rPr lang="tr-TR" sz="2400" b="1" dirty="0">
              <a:latin typeface="Arial" panose="020B0604020202020204" pitchFamily="34" charset="0"/>
              <a:cs typeface="Arial" panose="020B0604020202020204" pitchFamily="34" charset="0"/>
            </a:rPr>
            <a:t>Gruplama</a:t>
          </a:r>
        </a:p>
      </dgm:t>
    </dgm:pt>
    <dgm:pt modelId="{55344171-F042-426E-8283-2C9461087981}" type="parTrans" cxnId="{8E811F86-877F-46C9-8FD5-B7DEBA04D1EC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AD9C12AD-7607-4C2D-B0C5-A2CFE8DC5A39}" type="sibTrans" cxnId="{8E811F86-877F-46C9-8FD5-B7DEBA04D1EC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3925C083-A282-4A91-849B-7B5B9FB4FC50}">
      <dgm:prSet custT="1"/>
      <dgm:spPr/>
      <dgm:t>
        <a:bodyPr/>
        <a:lstStyle/>
        <a:p>
          <a:r>
            <a:rPr lang="tr-TR" sz="2800" dirty="0">
              <a:latin typeface="Arial" panose="020B0604020202020204" pitchFamily="34" charset="0"/>
              <a:cs typeface="Arial" panose="020B0604020202020204" pitchFamily="34" charset="0"/>
            </a:rPr>
            <a:t>Eşleşme</a:t>
          </a:r>
        </a:p>
      </dgm:t>
    </dgm:pt>
    <dgm:pt modelId="{9461DDB6-1B9B-475E-B80E-CCA74C3BC6D9}" type="parTrans" cxnId="{B76584A2-01F4-435C-935F-2BCB652EBC65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3052D372-23E6-4C0D-8E2F-788A4F69E241}" type="sibTrans" cxnId="{B76584A2-01F4-435C-935F-2BCB652EBC65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55B9CFE0-C818-4F7A-BAD0-487C427B3C30}">
      <dgm:prSet custT="1"/>
      <dgm:spPr/>
      <dgm:t>
        <a:bodyPr/>
        <a:lstStyle/>
        <a:p>
          <a:r>
            <a:rPr lang="tr-TR" sz="2400" b="1" dirty="0">
              <a:latin typeface="Arial" panose="020B0604020202020204" pitchFamily="34" charset="0"/>
              <a:cs typeface="Arial" panose="020B0604020202020204" pitchFamily="34" charset="0"/>
            </a:rPr>
            <a:t>Seroloji</a:t>
          </a:r>
        </a:p>
      </dgm:t>
    </dgm:pt>
    <dgm:pt modelId="{D4AA0A76-3021-4D5B-B470-9A3DB43AF692}" type="parTrans" cxnId="{41C98181-490C-4501-9E04-12999FB81D9D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C5F93C2C-5459-4DA1-AF6D-995F105C7116}" type="sibTrans" cxnId="{41C98181-490C-4501-9E04-12999FB81D9D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F778ED13-1361-49AE-A5DC-3F50137DAAE3}">
      <dgm:prSet custT="1"/>
      <dgm:spPr/>
      <dgm:t>
        <a:bodyPr/>
        <a:lstStyle/>
        <a:p>
          <a:r>
            <a:rPr lang="tr-TR" sz="2400" b="1" dirty="0">
              <a:latin typeface="Arial" panose="020B0604020202020204" pitchFamily="34" charset="0"/>
              <a:cs typeface="Arial" panose="020B0604020202020204" pitchFamily="34" charset="0"/>
            </a:rPr>
            <a:t>NAT</a:t>
          </a:r>
        </a:p>
      </dgm:t>
    </dgm:pt>
    <dgm:pt modelId="{4F4DA19B-75DF-42D2-873E-374D00D09687}" type="parTrans" cxnId="{61B0C2CE-EFDE-4D7C-8CDF-D055EB5686AA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54555689-C172-415D-BDB4-F9277CA16FFB}" type="sibTrans" cxnId="{61B0C2CE-EFDE-4D7C-8CDF-D055EB5686AA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59D36ACA-03C6-469F-AEB2-11FDB22EAB9D}">
      <dgm:prSet custT="1"/>
      <dgm:spPr/>
      <dgm:t>
        <a:bodyPr/>
        <a:lstStyle/>
        <a:p>
          <a:r>
            <a:rPr lang="tr-TR" sz="2800" dirty="0">
              <a:latin typeface="Arial" panose="020B0604020202020204" pitchFamily="34" charset="0"/>
              <a:cs typeface="Arial" panose="020B0604020202020204" pitchFamily="34" charset="0"/>
            </a:rPr>
            <a:t>Sağlık kontrolü</a:t>
          </a:r>
        </a:p>
      </dgm:t>
    </dgm:pt>
    <dgm:pt modelId="{BA03F8AF-2200-40C2-B8FF-B5E0BE7F7EA6}" type="parTrans" cxnId="{7C9D1F7A-CAF0-4C4D-BA45-872A1C08E8E4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1736C39A-9CD7-4EB8-99E5-996AE175CCF4}" type="sibTrans" cxnId="{7C9D1F7A-CAF0-4C4D-BA45-872A1C08E8E4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C7BA66B0-EC05-42E5-B77C-C7E2E649EB5B}">
      <dgm:prSet custT="1"/>
      <dgm:spPr/>
      <dgm:t>
        <a:bodyPr/>
        <a:lstStyle/>
        <a:p>
          <a:r>
            <a:rPr lang="tr-TR" sz="2400" b="1" dirty="0">
              <a:latin typeface="Arial" panose="020B0604020202020204" pitchFamily="34" charset="0"/>
              <a:cs typeface="Arial" panose="020B0604020202020204" pitchFamily="34" charset="0"/>
            </a:rPr>
            <a:t>NAT</a:t>
          </a:r>
        </a:p>
      </dgm:t>
    </dgm:pt>
    <dgm:pt modelId="{0C235F93-FB6E-45B3-92D0-882F9A20B3A1}" type="parTrans" cxnId="{68721555-9383-425F-A2D5-49C9CC348E84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8878B405-6B91-4464-B624-4639A0A84726}" type="sibTrans" cxnId="{68721555-9383-425F-A2D5-49C9CC348E84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1EBEB9B4-EDD8-4828-B01B-597373FD4EDB}">
      <dgm:prSet custT="1"/>
      <dgm:spPr/>
      <dgm:t>
        <a:bodyPr/>
        <a:lstStyle/>
        <a:p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Jel </a:t>
          </a:r>
          <a:r>
            <a:rPr lang="tr-TR" sz="2400" dirty="0" err="1">
              <a:latin typeface="Arial" panose="020B0604020202020204" pitchFamily="34" charset="0"/>
              <a:cs typeface="Arial" panose="020B0604020202020204" pitchFamily="34" charset="0"/>
            </a:rPr>
            <a:t>Santrifügasyon</a:t>
          </a:r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tr-TR" sz="2400" dirty="0" err="1">
              <a:latin typeface="Arial" panose="020B0604020202020204" pitchFamily="34" charset="0"/>
              <a:cs typeface="Arial" panose="020B0604020202020204" pitchFamily="34" charset="0"/>
            </a:rPr>
            <a:t>Immunohematoloji</a:t>
          </a:r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77AD0A0D-D4B2-4011-93CD-37E183301046}" type="sibTrans" cxnId="{BC930A71-DF36-426E-8349-3431CF169FE9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8616E047-CACE-4227-9250-83F34751A046}" type="parTrans" cxnId="{BC930A71-DF36-426E-8349-3431CF169FE9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B8BA79D7-D24F-4F26-9CA9-21054D3F6128}">
      <dgm:prSet custT="1"/>
      <dgm:spPr/>
      <dgm:t>
        <a:bodyPr/>
        <a:lstStyle/>
        <a:p>
          <a:r>
            <a:rPr lang="tr-TR" sz="2400" i="0" dirty="0">
              <a:latin typeface="Arial" panose="020B0604020202020204" pitchFamily="34" charset="0"/>
              <a:cs typeface="Arial" panose="020B0604020202020204" pitchFamily="34" charset="0"/>
            </a:rPr>
            <a:t>HBV DNA</a:t>
          </a:r>
        </a:p>
      </dgm:t>
    </dgm:pt>
    <dgm:pt modelId="{89D62620-03C7-4089-94F4-ECBF7F655493}" type="parTrans" cxnId="{60519979-F344-43DA-A5A1-3F361EFB9AA4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3E54E2EA-F0B7-4D61-99AF-06350378DF8F}" type="sibTrans" cxnId="{60519979-F344-43DA-A5A1-3F361EFB9AA4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C17F5549-C8B1-4938-8AC9-9C1BC328FBE7}">
      <dgm:prSet custT="1"/>
      <dgm:spPr/>
      <dgm:t>
        <a:bodyPr/>
        <a:lstStyle/>
        <a:p>
          <a:r>
            <a:rPr lang="tr-TR" sz="2400" i="0" dirty="0">
              <a:latin typeface="Arial" panose="020B0604020202020204" pitchFamily="34" charset="0"/>
              <a:cs typeface="Arial" panose="020B0604020202020204" pitchFamily="34" charset="0"/>
            </a:rPr>
            <a:t>HCV RNA</a:t>
          </a:r>
        </a:p>
      </dgm:t>
    </dgm:pt>
    <dgm:pt modelId="{43F9406A-2C8F-474E-8111-49CC000688C7}" type="parTrans" cxnId="{D5EA7C6F-2DF5-4B4A-9392-9E7356075745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27AA2947-A7B4-4A97-9BCE-9CA58E408BB3}" type="sibTrans" cxnId="{D5EA7C6F-2DF5-4B4A-9392-9E7356075745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921879D6-BD08-4F60-AC70-95972EDF3A28}">
      <dgm:prSet custT="1"/>
      <dgm:spPr/>
      <dgm:t>
        <a:bodyPr/>
        <a:lstStyle/>
        <a:p>
          <a:r>
            <a:rPr lang="tr-TR" sz="2400" i="0" dirty="0">
              <a:latin typeface="Arial" panose="020B0604020202020204" pitchFamily="34" charset="0"/>
              <a:cs typeface="Arial" panose="020B0604020202020204" pitchFamily="34" charset="0"/>
            </a:rPr>
            <a:t>HIV 1-2 RNA</a:t>
          </a:r>
        </a:p>
      </dgm:t>
    </dgm:pt>
    <dgm:pt modelId="{BC2F4606-3D01-4F20-A580-4B12CBE6E830}" type="parTrans" cxnId="{CBEFF375-03B6-44DE-B094-579BE19DBE4B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62538949-ED9F-413D-83DD-D36821C75EAF}" type="sibTrans" cxnId="{CBEFF375-03B6-44DE-B094-579BE19DBE4B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8C75586C-AD8B-479D-AD3E-AD541E07B476}">
      <dgm:prSet custT="1"/>
      <dgm:spPr/>
      <dgm:t>
        <a:bodyPr/>
        <a:lstStyle/>
        <a:p>
          <a:r>
            <a:rPr lang="tr-TR" sz="2400" dirty="0" err="1">
              <a:latin typeface="Arial" panose="020B0604020202020204" pitchFamily="34" charset="0"/>
              <a:cs typeface="Arial" panose="020B0604020202020204" pitchFamily="34" charset="0"/>
            </a:rPr>
            <a:t>HBsAg</a:t>
          </a:r>
          <a:endParaRPr lang="tr-TR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06F2FB-CB34-4A72-BD8B-AD7E87D3321F}" type="sibTrans" cxnId="{B3ABB4B8-19BC-4EFE-A57E-AEB658D2542C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F860BECD-2B61-4A0F-AB38-95A57B4F94F6}" type="parTrans" cxnId="{B3ABB4B8-19BC-4EFE-A57E-AEB658D2542C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7F171DB7-68F8-4DF7-86A5-91C2894D946C}">
      <dgm:prSet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Qualitative,</a:t>
          </a:r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Multiplex/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Multidye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Real Time PCR</a:t>
          </a:r>
          <a:endParaRPr lang="tr-TR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8D047B-DC4F-4D44-B057-C0161EEFAE8C}" type="sibTrans" cxnId="{59418526-C9B8-4A6B-890B-45A0309F07D4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B459F712-EAE9-4CDF-A5D8-81BB56B1674C}" type="parTrans" cxnId="{59418526-C9B8-4A6B-890B-45A0309F07D4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F39198AD-C162-45D8-95C2-A9830E69C9A2}">
      <dgm:prSet custT="1"/>
      <dgm:spPr/>
      <dgm:t>
        <a:bodyPr/>
        <a:lstStyle/>
        <a:p>
          <a:r>
            <a:rPr lang="tr-TR" sz="2400" dirty="0" err="1">
              <a:latin typeface="Arial" panose="020B0604020202020204" pitchFamily="34" charset="0"/>
              <a:cs typeface="Arial" panose="020B0604020202020204" pitchFamily="34" charset="0"/>
            </a:rPr>
            <a:t>Electrochemiluminescence</a:t>
          </a:r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2400" dirty="0" err="1">
              <a:latin typeface="Arial" panose="020B0604020202020204" pitchFamily="34" charset="0"/>
              <a:cs typeface="Arial" panose="020B0604020202020204" pitchFamily="34" charset="0"/>
            </a:rPr>
            <a:t>Immunoassay</a:t>
          </a:r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 (e-CLIA)</a:t>
          </a:r>
        </a:p>
      </dgm:t>
    </dgm:pt>
    <dgm:pt modelId="{95360C83-A234-459C-9F37-C40028318DFB}" type="parTrans" cxnId="{E254310C-405A-4C32-8AF3-49F6F93AA6C9}">
      <dgm:prSet/>
      <dgm:spPr/>
      <dgm:t>
        <a:bodyPr/>
        <a:lstStyle/>
        <a:p>
          <a:endParaRPr lang="tr-TR"/>
        </a:p>
      </dgm:t>
    </dgm:pt>
    <dgm:pt modelId="{B68BFD1E-97C5-428C-9CA0-425AC599064F}" type="sibTrans" cxnId="{E254310C-405A-4C32-8AF3-49F6F93AA6C9}">
      <dgm:prSet/>
      <dgm:spPr/>
      <dgm:t>
        <a:bodyPr/>
        <a:lstStyle/>
        <a:p>
          <a:endParaRPr lang="tr-TR"/>
        </a:p>
      </dgm:t>
    </dgm:pt>
    <dgm:pt modelId="{08ECCAA0-58CF-4550-85B3-677AC3DB2D9B}">
      <dgm:prSet custT="1"/>
      <dgm:spPr/>
      <dgm:t>
        <a:bodyPr/>
        <a:lstStyle/>
        <a:p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Anti-HCV</a:t>
          </a:r>
        </a:p>
      </dgm:t>
    </dgm:pt>
    <dgm:pt modelId="{A5FCB742-ABD3-4157-97BD-968174A2EC8C}" type="parTrans" cxnId="{DFE7B7DE-3DD4-4C60-A8A5-7EFE3A25D25D}">
      <dgm:prSet/>
      <dgm:spPr/>
      <dgm:t>
        <a:bodyPr/>
        <a:lstStyle/>
        <a:p>
          <a:endParaRPr lang="tr-TR"/>
        </a:p>
      </dgm:t>
    </dgm:pt>
    <dgm:pt modelId="{0A4AEB26-8188-486A-8075-612F94820AAB}" type="sibTrans" cxnId="{DFE7B7DE-3DD4-4C60-A8A5-7EFE3A25D25D}">
      <dgm:prSet/>
      <dgm:spPr/>
      <dgm:t>
        <a:bodyPr/>
        <a:lstStyle/>
        <a:p>
          <a:endParaRPr lang="tr-TR"/>
        </a:p>
      </dgm:t>
    </dgm:pt>
    <dgm:pt modelId="{E3CC3C45-76C4-47B2-A312-E640EDB974B1}">
      <dgm:prSet custT="1"/>
      <dgm:spPr/>
      <dgm:t>
        <a:bodyPr/>
        <a:lstStyle/>
        <a:p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HIV 1-2 </a:t>
          </a:r>
          <a:r>
            <a:rPr lang="tr-TR" sz="2400" dirty="0" err="1">
              <a:latin typeface="Arial" panose="020B0604020202020204" pitchFamily="34" charset="0"/>
              <a:cs typeface="Arial" panose="020B0604020202020204" pitchFamily="34" charset="0"/>
            </a:rPr>
            <a:t>Ag+Ab</a:t>
          </a:r>
          <a:endParaRPr lang="tr-TR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513DE9-83B8-4C2E-8169-439079EB889F}" type="parTrans" cxnId="{DF4B8523-E42E-4380-BE00-1666B33B3D09}">
      <dgm:prSet/>
      <dgm:spPr/>
      <dgm:t>
        <a:bodyPr/>
        <a:lstStyle/>
        <a:p>
          <a:endParaRPr lang="tr-TR"/>
        </a:p>
      </dgm:t>
    </dgm:pt>
    <dgm:pt modelId="{88310F75-A72D-4429-A6BB-2F1E256B899C}" type="sibTrans" cxnId="{DF4B8523-E42E-4380-BE00-1666B33B3D09}">
      <dgm:prSet/>
      <dgm:spPr/>
      <dgm:t>
        <a:bodyPr/>
        <a:lstStyle/>
        <a:p>
          <a:endParaRPr lang="tr-TR"/>
        </a:p>
      </dgm:t>
    </dgm:pt>
    <dgm:pt modelId="{D9671BD6-232B-45DB-B06D-380744E3E5AD}">
      <dgm:prSet custT="1"/>
      <dgm:spPr/>
      <dgm:t>
        <a:bodyPr/>
        <a:lstStyle/>
        <a:p>
          <a:r>
            <a:rPr lang="tr-TR" sz="2400" dirty="0" err="1">
              <a:latin typeface="Arial" panose="020B0604020202020204" pitchFamily="34" charset="0"/>
              <a:cs typeface="Arial" panose="020B0604020202020204" pitchFamily="34" charset="0"/>
            </a:rPr>
            <a:t>Treponema</a:t>
          </a:r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2400" dirty="0" err="1">
              <a:latin typeface="Arial" panose="020B0604020202020204" pitchFamily="34" charset="0"/>
              <a:cs typeface="Arial" panose="020B0604020202020204" pitchFamily="34" charset="0"/>
            </a:rPr>
            <a:t>pallidum</a:t>
          </a:r>
          <a:r>
            <a:rPr lang="tr-TR" sz="2400" dirty="0">
              <a:latin typeface="Arial" panose="020B0604020202020204" pitchFamily="34" charset="0"/>
              <a:cs typeface="Arial" panose="020B0604020202020204" pitchFamily="34" charset="0"/>
            </a:rPr>
            <a:t> Total Ab </a:t>
          </a:r>
        </a:p>
      </dgm:t>
    </dgm:pt>
    <dgm:pt modelId="{B71680F7-6E1C-4CF3-BCFF-0BF9F511CE7D}" type="parTrans" cxnId="{69C43E8F-7A9F-4E07-B297-F098E2C7982F}">
      <dgm:prSet/>
      <dgm:spPr/>
      <dgm:t>
        <a:bodyPr/>
        <a:lstStyle/>
        <a:p>
          <a:endParaRPr lang="tr-TR"/>
        </a:p>
      </dgm:t>
    </dgm:pt>
    <dgm:pt modelId="{CE5A0DEF-0B11-4965-AA6D-36C8619AB31C}" type="sibTrans" cxnId="{69C43E8F-7A9F-4E07-B297-F098E2C7982F}">
      <dgm:prSet/>
      <dgm:spPr/>
      <dgm:t>
        <a:bodyPr/>
        <a:lstStyle/>
        <a:p>
          <a:endParaRPr lang="tr-TR"/>
        </a:p>
      </dgm:t>
    </dgm:pt>
    <dgm:pt modelId="{0E14241C-6316-4C4D-88F6-773DCDC34EEA}" type="pres">
      <dgm:prSet presAssocID="{3F399B11-29C0-46E0-A350-1B63583DB53E}" presName="Name0" presStyleCnt="0">
        <dgm:presLayoutVars>
          <dgm:dir/>
          <dgm:animLvl val="lvl"/>
          <dgm:resizeHandles val="exact"/>
        </dgm:presLayoutVars>
      </dgm:prSet>
      <dgm:spPr/>
    </dgm:pt>
    <dgm:pt modelId="{B061502B-6E15-410B-96BA-4390D605D36A}" type="pres">
      <dgm:prSet presAssocID="{BBD80DCA-CE0F-4453-910D-5ECB94A93DED}" presName="composite" presStyleCnt="0"/>
      <dgm:spPr/>
    </dgm:pt>
    <dgm:pt modelId="{E09271D3-5F79-4020-B8E2-BE428E5B489E}" type="pres">
      <dgm:prSet presAssocID="{BBD80DCA-CE0F-4453-910D-5ECB94A93DED}" presName="parTx" presStyleLbl="alignNode1" presStyleIdx="0" presStyleCnt="3" custLinFactNeighborX="-35" custLinFactNeighborY="-3671">
        <dgm:presLayoutVars>
          <dgm:chMax val="0"/>
          <dgm:chPref val="0"/>
          <dgm:bulletEnabled val="1"/>
        </dgm:presLayoutVars>
      </dgm:prSet>
      <dgm:spPr/>
    </dgm:pt>
    <dgm:pt modelId="{9B78419D-E30E-4896-A4E9-BD7823106201}" type="pres">
      <dgm:prSet presAssocID="{BBD80DCA-CE0F-4453-910D-5ECB94A93DED}" presName="desTx" presStyleLbl="alignAccFollowNode1" presStyleIdx="0" presStyleCnt="3" custScaleY="103218" custLinFactNeighborX="-410" custLinFactNeighborY="-33">
        <dgm:presLayoutVars>
          <dgm:bulletEnabled val="1"/>
        </dgm:presLayoutVars>
      </dgm:prSet>
      <dgm:spPr/>
    </dgm:pt>
    <dgm:pt modelId="{0D33946C-9468-49C2-BAD9-D9E9656A7652}" type="pres">
      <dgm:prSet presAssocID="{0D832DBA-BAA6-45FE-975A-2506CB3CE72F}" presName="space" presStyleCnt="0"/>
      <dgm:spPr/>
    </dgm:pt>
    <dgm:pt modelId="{1034255C-3EE7-44DC-9D0A-455D0B6623C8}" type="pres">
      <dgm:prSet presAssocID="{3925C083-A282-4A91-849B-7B5B9FB4FC50}" presName="composite" presStyleCnt="0"/>
      <dgm:spPr/>
    </dgm:pt>
    <dgm:pt modelId="{A273417F-C12D-40B7-A4D2-710C522C289D}" type="pres">
      <dgm:prSet presAssocID="{3925C083-A282-4A91-849B-7B5B9FB4FC50}" presName="parTx" presStyleLbl="alignNode1" presStyleIdx="1" presStyleCnt="3" custLinFactNeighborX="-35" custLinFactNeighborY="-3671">
        <dgm:presLayoutVars>
          <dgm:chMax val="0"/>
          <dgm:chPref val="0"/>
          <dgm:bulletEnabled val="1"/>
        </dgm:presLayoutVars>
      </dgm:prSet>
      <dgm:spPr/>
    </dgm:pt>
    <dgm:pt modelId="{94BD6047-2E3F-41D6-A792-F7D8BA5C55D0}" type="pres">
      <dgm:prSet presAssocID="{3925C083-A282-4A91-849B-7B5B9FB4FC50}" presName="desTx" presStyleLbl="alignAccFollowNode1" presStyleIdx="1" presStyleCnt="3" custLinFactNeighborX="-459" custLinFactNeighborY="-1742">
        <dgm:presLayoutVars>
          <dgm:bulletEnabled val="1"/>
        </dgm:presLayoutVars>
      </dgm:prSet>
      <dgm:spPr/>
    </dgm:pt>
    <dgm:pt modelId="{E2A3A7FA-93CB-4AEA-92E9-886B9A987D77}" type="pres">
      <dgm:prSet presAssocID="{3052D372-23E6-4C0D-8E2F-788A4F69E241}" presName="space" presStyleCnt="0"/>
      <dgm:spPr/>
    </dgm:pt>
    <dgm:pt modelId="{318A684E-7D4A-4E5F-9999-3C48E49A3A31}" type="pres">
      <dgm:prSet presAssocID="{59D36ACA-03C6-469F-AEB2-11FDB22EAB9D}" presName="composite" presStyleCnt="0"/>
      <dgm:spPr/>
    </dgm:pt>
    <dgm:pt modelId="{405C66FD-C3FE-4AF3-93F5-1E122863A517}" type="pres">
      <dgm:prSet presAssocID="{59D36ACA-03C6-469F-AEB2-11FDB22EAB9D}" presName="parTx" presStyleLbl="alignNode1" presStyleIdx="2" presStyleCnt="3" custLinFactNeighborX="-35" custLinFactNeighborY="-3671">
        <dgm:presLayoutVars>
          <dgm:chMax val="0"/>
          <dgm:chPref val="0"/>
          <dgm:bulletEnabled val="1"/>
        </dgm:presLayoutVars>
      </dgm:prSet>
      <dgm:spPr/>
    </dgm:pt>
    <dgm:pt modelId="{7A5B084B-C3A3-4C7F-B27F-B16135DDF28C}" type="pres">
      <dgm:prSet presAssocID="{59D36ACA-03C6-469F-AEB2-11FDB22EAB9D}" presName="desTx" presStyleLbl="alignAccFollowNode1" presStyleIdx="2" presStyleCnt="3" custLinFactNeighborX="-35" custLinFactNeighborY="-1002">
        <dgm:presLayoutVars>
          <dgm:bulletEnabled val="1"/>
        </dgm:presLayoutVars>
      </dgm:prSet>
      <dgm:spPr/>
    </dgm:pt>
  </dgm:ptLst>
  <dgm:cxnLst>
    <dgm:cxn modelId="{E254310C-405A-4C32-8AF3-49F6F93AA6C9}" srcId="{55B9CFE0-C818-4F7A-BAD0-487C427B3C30}" destId="{F39198AD-C162-45D8-95C2-A9830E69C9A2}" srcOrd="0" destOrd="0" parTransId="{95360C83-A234-459C-9F37-C40028318DFB}" sibTransId="{B68BFD1E-97C5-428C-9CA0-425AC599064F}"/>
    <dgm:cxn modelId="{DF4B8523-E42E-4380-BE00-1666B33B3D09}" srcId="{0CA99FA2-2978-406E-97E6-9575CA718079}" destId="{E3CC3C45-76C4-47B2-A312-E640EDB974B1}" srcOrd="2" destOrd="0" parTransId="{DE513DE9-83B8-4C2E-8169-439079EB889F}" sibTransId="{88310F75-A72D-4429-A6BB-2F1E256B899C}"/>
    <dgm:cxn modelId="{59418526-C9B8-4A6B-890B-45A0309F07D4}" srcId="{F778ED13-1361-49AE-A5DC-3F50137DAAE3}" destId="{7F171DB7-68F8-4DF7-86A5-91C2894D946C}" srcOrd="0" destOrd="0" parTransId="{B459F712-EAE9-4CDF-A5D8-81BB56B1674C}" sibTransId="{218D047B-DC4F-4D44-B057-C0161EEFAE8C}"/>
    <dgm:cxn modelId="{BA6EC139-4C59-4879-B7FE-38C088BE32CB}" type="presOf" srcId="{F39198AD-C162-45D8-95C2-A9830E69C9A2}" destId="{94BD6047-2E3F-41D6-A792-F7D8BA5C55D0}" srcOrd="0" destOrd="1" presId="urn:microsoft.com/office/officeart/2005/8/layout/hList1"/>
    <dgm:cxn modelId="{2096D846-B29A-447F-A444-5A7F01BE55DB}" type="presOf" srcId="{C17F5549-C8B1-4938-8AC9-9C1BC328FBE7}" destId="{7A5B084B-C3A3-4C7F-B27F-B16135DDF28C}" srcOrd="0" destOrd="2" presId="urn:microsoft.com/office/officeart/2005/8/layout/hList1"/>
    <dgm:cxn modelId="{F01D3F68-6C9F-4921-A425-0555ACF35E78}" srcId="{3F399B11-29C0-46E0-A350-1B63583DB53E}" destId="{BBD80DCA-CE0F-4453-910D-5ECB94A93DED}" srcOrd="0" destOrd="0" parTransId="{EFE91BA2-D7BB-4E33-9950-46789584173C}" sibTransId="{0D832DBA-BAA6-45FE-975A-2506CB3CE72F}"/>
    <dgm:cxn modelId="{6986E869-B190-4750-8238-E7B1CA657F91}" type="presOf" srcId="{E3CC3C45-76C4-47B2-A312-E640EDB974B1}" destId="{9B78419D-E30E-4896-A4E9-BD7823106201}" srcOrd="0" destOrd="3" presId="urn:microsoft.com/office/officeart/2005/8/layout/hList1"/>
    <dgm:cxn modelId="{D53F5F4B-5060-461E-BE1C-6AB9C8507813}" type="presOf" srcId="{F778ED13-1361-49AE-A5DC-3F50137DAAE3}" destId="{94BD6047-2E3F-41D6-A792-F7D8BA5C55D0}" srcOrd="0" destOrd="2" presId="urn:microsoft.com/office/officeart/2005/8/layout/hList1"/>
    <dgm:cxn modelId="{D5EA7C6F-2DF5-4B4A-9392-9E7356075745}" srcId="{C7BA66B0-EC05-42E5-B77C-C7E2E649EB5B}" destId="{C17F5549-C8B1-4938-8AC9-9C1BC328FBE7}" srcOrd="1" destOrd="0" parTransId="{43F9406A-2C8F-474E-8111-49CC000688C7}" sibTransId="{27AA2947-A7B4-4A97-9BCE-9CA58E408BB3}"/>
    <dgm:cxn modelId="{BC930A71-DF36-426E-8349-3431CF169FE9}" srcId="{5DE62655-BCBE-4852-9A1B-60001AB41C92}" destId="{1EBEB9B4-EDD8-4828-B01B-597373FD4EDB}" srcOrd="0" destOrd="0" parTransId="{8616E047-CACE-4227-9250-83F34751A046}" sibTransId="{77AD0A0D-D4B2-4011-93CD-37E183301046}"/>
    <dgm:cxn modelId="{5E1AA752-8ED1-4A84-82D8-FC13FEA1E075}" type="presOf" srcId="{C7BA66B0-EC05-42E5-B77C-C7E2E649EB5B}" destId="{7A5B084B-C3A3-4C7F-B27F-B16135DDF28C}" srcOrd="0" destOrd="0" presId="urn:microsoft.com/office/officeart/2005/8/layout/hList1"/>
    <dgm:cxn modelId="{C6358653-E83A-4480-9C7C-0D27FCBAACA6}" type="presOf" srcId="{1EBEB9B4-EDD8-4828-B01B-597373FD4EDB}" destId="{9B78419D-E30E-4896-A4E9-BD7823106201}" srcOrd="0" destOrd="6" presId="urn:microsoft.com/office/officeart/2005/8/layout/hList1"/>
    <dgm:cxn modelId="{51050474-BCE6-445B-A330-7FAB46A4E552}" type="presOf" srcId="{B8BA79D7-D24F-4F26-9CA9-21054D3F6128}" destId="{7A5B084B-C3A3-4C7F-B27F-B16135DDF28C}" srcOrd="0" destOrd="1" presId="urn:microsoft.com/office/officeart/2005/8/layout/hList1"/>
    <dgm:cxn modelId="{68721555-9383-425F-A2D5-49C9CC348E84}" srcId="{59D36ACA-03C6-469F-AEB2-11FDB22EAB9D}" destId="{C7BA66B0-EC05-42E5-B77C-C7E2E649EB5B}" srcOrd="0" destOrd="0" parTransId="{0C235F93-FB6E-45B3-92D0-882F9A20B3A1}" sibTransId="{8878B405-6B91-4464-B624-4639A0A84726}"/>
    <dgm:cxn modelId="{CBEFF375-03B6-44DE-B094-579BE19DBE4B}" srcId="{C7BA66B0-EC05-42E5-B77C-C7E2E649EB5B}" destId="{921879D6-BD08-4F60-AC70-95972EDF3A28}" srcOrd="2" destOrd="0" parTransId="{BC2F4606-3D01-4F20-A580-4B12CBE6E830}" sibTransId="{62538949-ED9F-413D-83DD-D36821C75EAF}"/>
    <dgm:cxn modelId="{60519979-F344-43DA-A5A1-3F361EFB9AA4}" srcId="{C7BA66B0-EC05-42E5-B77C-C7E2E649EB5B}" destId="{B8BA79D7-D24F-4F26-9CA9-21054D3F6128}" srcOrd="0" destOrd="0" parTransId="{89D62620-03C7-4089-94F4-ECBF7F655493}" sibTransId="{3E54E2EA-F0B7-4D61-99AF-06350378DF8F}"/>
    <dgm:cxn modelId="{7C9D1F7A-CAF0-4C4D-BA45-872A1C08E8E4}" srcId="{3F399B11-29C0-46E0-A350-1B63583DB53E}" destId="{59D36ACA-03C6-469F-AEB2-11FDB22EAB9D}" srcOrd="2" destOrd="0" parTransId="{BA03F8AF-2200-40C2-B8FF-B5E0BE7F7EA6}" sibTransId="{1736C39A-9CD7-4EB8-99E5-996AE175CCF4}"/>
    <dgm:cxn modelId="{996D2A7C-BE6B-4C23-8519-DC4E30BBC454}" type="presOf" srcId="{0CA99FA2-2978-406E-97E6-9575CA718079}" destId="{9B78419D-E30E-4896-A4E9-BD7823106201}" srcOrd="0" destOrd="0" presId="urn:microsoft.com/office/officeart/2005/8/layout/hList1"/>
    <dgm:cxn modelId="{41C98181-490C-4501-9E04-12999FB81D9D}" srcId="{3925C083-A282-4A91-849B-7B5B9FB4FC50}" destId="{55B9CFE0-C818-4F7A-BAD0-487C427B3C30}" srcOrd="0" destOrd="0" parTransId="{D4AA0A76-3021-4D5B-B470-9A3DB43AF692}" sibTransId="{C5F93C2C-5459-4DA1-AF6D-995F105C7116}"/>
    <dgm:cxn modelId="{8FD5E984-F1CA-47A3-804A-5EF69F6F76DC}" srcId="{BBD80DCA-CE0F-4453-910D-5ECB94A93DED}" destId="{0CA99FA2-2978-406E-97E6-9575CA718079}" srcOrd="0" destOrd="0" parTransId="{5B4047B6-3882-4F5B-B47A-DA1CDFF7C383}" sibTransId="{EFF6B0E7-9D13-461F-9864-1FEBAC531A38}"/>
    <dgm:cxn modelId="{8E811F86-877F-46C9-8FD5-B7DEBA04D1EC}" srcId="{BBD80DCA-CE0F-4453-910D-5ECB94A93DED}" destId="{5DE62655-BCBE-4852-9A1B-60001AB41C92}" srcOrd="1" destOrd="0" parTransId="{55344171-F042-426E-8283-2C9461087981}" sibTransId="{AD9C12AD-7607-4C2D-B0C5-A2CFE8DC5A39}"/>
    <dgm:cxn modelId="{12F0258F-D08C-45EF-AFBC-6941F1F801E2}" type="presOf" srcId="{7F171DB7-68F8-4DF7-86A5-91C2894D946C}" destId="{94BD6047-2E3F-41D6-A792-F7D8BA5C55D0}" srcOrd="0" destOrd="3" presId="urn:microsoft.com/office/officeart/2005/8/layout/hList1"/>
    <dgm:cxn modelId="{69C43E8F-7A9F-4E07-B297-F098E2C7982F}" srcId="{0CA99FA2-2978-406E-97E6-9575CA718079}" destId="{D9671BD6-232B-45DB-B06D-380744E3E5AD}" srcOrd="3" destOrd="0" parTransId="{B71680F7-6E1C-4CF3-BCFF-0BF9F511CE7D}" sibTransId="{CE5A0DEF-0B11-4965-AA6D-36C8619AB31C}"/>
    <dgm:cxn modelId="{41B4B48F-392E-43C0-ABDC-4A635AE9AB86}" type="presOf" srcId="{921879D6-BD08-4F60-AC70-95972EDF3A28}" destId="{7A5B084B-C3A3-4C7F-B27F-B16135DDF28C}" srcOrd="0" destOrd="3" presId="urn:microsoft.com/office/officeart/2005/8/layout/hList1"/>
    <dgm:cxn modelId="{0736F88F-AE8A-480F-8338-7874F84CEE6C}" type="presOf" srcId="{3925C083-A282-4A91-849B-7B5B9FB4FC50}" destId="{A273417F-C12D-40B7-A4D2-710C522C289D}" srcOrd="0" destOrd="0" presId="urn:microsoft.com/office/officeart/2005/8/layout/hList1"/>
    <dgm:cxn modelId="{8E90C1A0-1E48-4198-AF8B-07E6E35BF1B0}" type="presOf" srcId="{8C75586C-AD8B-479D-AD3E-AD541E07B476}" destId="{9B78419D-E30E-4896-A4E9-BD7823106201}" srcOrd="0" destOrd="1" presId="urn:microsoft.com/office/officeart/2005/8/layout/hList1"/>
    <dgm:cxn modelId="{B76584A2-01F4-435C-935F-2BCB652EBC65}" srcId="{3F399B11-29C0-46E0-A350-1B63583DB53E}" destId="{3925C083-A282-4A91-849B-7B5B9FB4FC50}" srcOrd="1" destOrd="0" parTransId="{9461DDB6-1B9B-475E-B80E-CCA74C3BC6D9}" sibTransId="{3052D372-23E6-4C0D-8E2F-788A4F69E241}"/>
    <dgm:cxn modelId="{20206CA7-3D3B-4A12-A08F-9AC67E218281}" type="presOf" srcId="{5DE62655-BCBE-4852-9A1B-60001AB41C92}" destId="{9B78419D-E30E-4896-A4E9-BD7823106201}" srcOrd="0" destOrd="5" presId="urn:microsoft.com/office/officeart/2005/8/layout/hList1"/>
    <dgm:cxn modelId="{B3ABB4B8-19BC-4EFE-A57E-AEB658D2542C}" srcId="{0CA99FA2-2978-406E-97E6-9575CA718079}" destId="{8C75586C-AD8B-479D-AD3E-AD541E07B476}" srcOrd="0" destOrd="0" parTransId="{F860BECD-2B61-4A0F-AB38-95A57B4F94F6}" sibTransId="{8206F2FB-CB34-4A72-BD8B-AD7E87D3321F}"/>
    <dgm:cxn modelId="{B8C05BBA-A5F7-449E-9A96-ACE58B1B3E12}" type="presOf" srcId="{3F399B11-29C0-46E0-A350-1B63583DB53E}" destId="{0E14241C-6316-4C4D-88F6-773DCDC34EEA}" srcOrd="0" destOrd="0" presId="urn:microsoft.com/office/officeart/2005/8/layout/hList1"/>
    <dgm:cxn modelId="{D6F962BA-DA0B-4BD7-853E-2668EE33D3C9}" type="presOf" srcId="{D9671BD6-232B-45DB-B06D-380744E3E5AD}" destId="{9B78419D-E30E-4896-A4E9-BD7823106201}" srcOrd="0" destOrd="4" presId="urn:microsoft.com/office/officeart/2005/8/layout/hList1"/>
    <dgm:cxn modelId="{3AA353CB-76B5-4190-9224-85B2BF6B4D35}" type="presOf" srcId="{08ECCAA0-58CF-4550-85B3-677AC3DB2D9B}" destId="{9B78419D-E30E-4896-A4E9-BD7823106201}" srcOrd="0" destOrd="2" presId="urn:microsoft.com/office/officeart/2005/8/layout/hList1"/>
    <dgm:cxn modelId="{61B0C2CE-EFDE-4D7C-8CDF-D055EB5686AA}" srcId="{3925C083-A282-4A91-849B-7B5B9FB4FC50}" destId="{F778ED13-1361-49AE-A5DC-3F50137DAAE3}" srcOrd="1" destOrd="0" parTransId="{4F4DA19B-75DF-42D2-873E-374D00D09687}" sibTransId="{54555689-C172-415D-BDB4-F9277CA16FFB}"/>
    <dgm:cxn modelId="{DFE7B7DE-3DD4-4C60-A8A5-7EFE3A25D25D}" srcId="{0CA99FA2-2978-406E-97E6-9575CA718079}" destId="{08ECCAA0-58CF-4550-85B3-677AC3DB2D9B}" srcOrd="1" destOrd="0" parTransId="{A5FCB742-ABD3-4157-97BD-968174A2EC8C}" sibTransId="{0A4AEB26-8188-486A-8075-612F94820AAB}"/>
    <dgm:cxn modelId="{92A66EE1-4839-4AEC-93DF-6AA6C348DAC1}" type="presOf" srcId="{59D36ACA-03C6-469F-AEB2-11FDB22EAB9D}" destId="{405C66FD-C3FE-4AF3-93F5-1E122863A517}" srcOrd="0" destOrd="0" presId="urn:microsoft.com/office/officeart/2005/8/layout/hList1"/>
    <dgm:cxn modelId="{532376E6-2998-4C89-A523-27F7DF8752B0}" type="presOf" srcId="{55B9CFE0-C818-4F7A-BAD0-487C427B3C30}" destId="{94BD6047-2E3F-41D6-A792-F7D8BA5C55D0}" srcOrd="0" destOrd="0" presId="urn:microsoft.com/office/officeart/2005/8/layout/hList1"/>
    <dgm:cxn modelId="{C33E30F9-9626-473D-95A1-C621BC973184}" type="presOf" srcId="{BBD80DCA-CE0F-4453-910D-5ECB94A93DED}" destId="{E09271D3-5F79-4020-B8E2-BE428E5B489E}" srcOrd="0" destOrd="0" presId="urn:microsoft.com/office/officeart/2005/8/layout/hList1"/>
    <dgm:cxn modelId="{1448956A-5252-4EA6-8119-2B8B58966CAD}" type="presParOf" srcId="{0E14241C-6316-4C4D-88F6-773DCDC34EEA}" destId="{B061502B-6E15-410B-96BA-4390D605D36A}" srcOrd="0" destOrd="0" presId="urn:microsoft.com/office/officeart/2005/8/layout/hList1"/>
    <dgm:cxn modelId="{AB3A710B-52C1-4D3A-BFB7-6BC359761822}" type="presParOf" srcId="{B061502B-6E15-410B-96BA-4390D605D36A}" destId="{E09271D3-5F79-4020-B8E2-BE428E5B489E}" srcOrd="0" destOrd="0" presId="urn:microsoft.com/office/officeart/2005/8/layout/hList1"/>
    <dgm:cxn modelId="{16A5B286-6E1A-4B40-8247-C55884A68449}" type="presParOf" srcId="{B061502B-6E15-410B-96BA-4390D605D36A}" destId="{9B78419D-E30E-4896-A4E9-BD7823106201}" srcOrd="1" destOrd="0" presId="urn:microsoft.com/office/officeart/2005/8/layout/hList1"/>
    <dgm:cxn modelId="{E7DF7A84-9432-41DB-98A7-FFE02C54B67D}" type="presParOf" srcId="{0E14241C-6316-4C4D-88F6-773DCDC34EEA}" destId="{0D33946C-9468-49C2-BAD9-D9E9656A7652}" srcOrd="1" destOrd="0" presId="urn:microsoft.com/office/officeart/2005/8/layout/hList1"/>
    <dgm:cxn modelId="{1AC2E1CD-0A58-4CBB-A47F-2DE16F0B46B6}" type="presParOf" srcId="{0E14241C-6316-4C4D-88F6-773DCDC34EEA}" destId="{1034255C-3EE7-44DC-9D0A-455D0B6623C8}" srcOrd="2" destOrd="0" presId="urn:microsoft.com/office/officeart/2005/8/layout/hList1"/>
    <dgm:cxn modelId="{EDD95FE1-1083-4837-81E3-1373F4A2ABE1}" type="presParOf" srcId="{1034255C-3EE7-44DC-9D0A-455D0B6623C8}" destId="{A273417F-C12D-40B7-A4D2-710C522C289D}" srcOrd="0" destOrd="0" presId="urn:microsoft.com/office/officeart/2005/8/layout/hList1"/>
    <dgm:cxn modelId="{23764DE5-3248-4455-93AC-FAACF0A4ADDA}" type="presParOf" srcId="{1034255C-3EE7-44DC-9D0A-455D0B6623C8}" destId="{94BD6047-2E3F-41D6-A792-F7D8BA5C55D0}" srcOrd="1" destOrd="0" presId="urn:microsoft.com/office/officeart/2005/8/layout/hList1"/>
    <dgm:cxn modelId="{1B86B152-AA33-4F4B-85C2-D480D1A0DBA6}" type="presParOf" srcId="{0E14241C-6316-4C4D-88F6-773DCDC34EEA}" destId="{E2A3A7FA-93CB-4AEA-92E9-886B9A987D77}" srcOrd="3" destOrd="0" presId="urn:microsoft.com/office/officeart/2005/8/layout/hList1"/>
    <dgm:cxn modelId="{082B7A8A-BE9F-4DD3-A46F-377095033DC8}" type="presParOf" srcId="{0E14241C-6316-4C4D-88F6-773DCDC34EEA}" destId="{318A684E-7D4A-4E5F-9999-3C48E49A3A31}" srcOrd="4" destOrd="0" presId="urn:microsoft.com/office/officeart/2005/8/layout/hList1"/>
    <dgm:cxn modelId="{B27B78CD-F40B-4CA6-9EA3-4E73531B2156}" type="presParOf" srcId="{318A684E-7D4A-4E5F-9999-3C48E49A3A31}" destId="{405C66FD-C3FE-4AF3-93F5-1E122863A517}" srcOrd="0" destOrd="0" presId="urn:microsoft.com/office/officeart/2005/8/layout/hList1"/>
    <dgm:cxn modelId="{7B5D3044-1852-48D5-8B41-8E3E31D54776}" type="presParOf" srcId="{318A684E-7D4A-4E5F-9999-3C48E49A3A31}" destId="{7A5B084B-C3A3-4C7F-B27F-B16135DDF28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271D3-5F79-4020-B8E2-BE428E5B489E}">
      <dsp:nvSpPr>
        <dsp:cNvPr id="0" name=""/>
        <dsp:cNvSpPr/>
      </dsp:nvSpPr>
      <dsp:spPr>
        <a:xfrm>
          <a:off x="12320" y="485235"/>
          <a:ext cx="3631203" cy="1003622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Arial" panose="020B0604020202020204" pitchFamily="34" charset="0"/>
              <a:cs typeface="Arial" panose="020B0604020202020204" pitchFamily="34" charset="0"/>
            </a:rPr>
            <a:t>Kök Hücre Bağışçı Adayları </a:t>
          </a:r>
        </a:p>
      </dsp:txBody>
      <dsp:txXfrm>
        <a:off x="12320" y="485235"/>
        <a:ext cx="3631203" cy="1003622"/>
      </dsp:txXfrm>
    </dsp:sp>
    <dsp:sp modelId="{9B78419D-E30E-4896-A4E9-BD7823106201}">
      <dsp:nvSpPr>
        <dsp:cNvPr id="0" name=""/>
        <dsp:cNvSpPr/>
      </dsp:nvSpPr>
      <dsp:spPr>
        <a:xfrm>
          <a:off x="0" y="1466151"/>
          <a:ext cx="3631203" cy="374337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>
              <a:latin typeface="Arial" panose="020B0604020202020204" pitchFamily="34" charset="0"/>
              <a:cs typeface="Arial" panose="020B0604020202020204" pitchFamily="34" charset="0"/>
            </a:rPr>
            <a:t>Seroloji</a:t>
          </a:r>
          <a:endParaRPr lang="tr-TR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HBsAg</a:t>
          </a:r>
          <a:endParaRPr lang="tr-TR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Anti-HCV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HIV 1-2 </a:t>
          </a:r>
          <a:r>
            <a:rPr lang="tr-TR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Ag+Ab</a:t>
          </a:r>
          <a:endParaRPr lang="tr-TR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Treponema</a:t>
          </a: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pallidum</a:t>
          </a: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 Total Ab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>
              <a:latin typeface="Arial" panose="020B0604020202020204" pitchFamily="34" charset="0"/>
              <a:cs typeface="Arial" panose="020B0604020202020204" pitchFamily="34" charset="0"/>
            </a:rPr>
            <a:t>Gruplama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Jel </a:t>
          </a:r>
          <a:r>
            <a:rPr lang="tr-TR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Santrifügasyon</a:t>
          </a: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tr-TR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Immunohematoloji</a:t>
          </a: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0" y="1466151"/>
        <a:ext cx="3631203" cy="3743373"/>
      </dsp:txXfrm>
    </dsp:sp>
    <dsp:sp modelId="{A273417F-C12D-40B7-A4D2-710C522C289D}">
      <dsp:nvSpPr>
        <dsp:cNvPr id="0" name=""/>
        <dsp:cNvSpPr/>
      </dsp:nvSpPr>
      <dsp:spPr>
        <a:xfrm>
          <a:off x="4151397" y="514411"/>
          <a:ext cx="3627657" cy="1003622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Arial" panose="020B0604020202020204" pitchFamily="34" charset="0"/>
              <a:cs typeface="Arial" panose="020B0604020202020204" pitchFamily="34" charset="0"/>
            </a:rPr>
            <a:t>Eşleşme</a:t>
          </a:r>
        </a:p>
      </dsp:txBody>
      <dsp:txXfrm>
        <a:off x="4151397" y="514411"/>
        <a:ext cx="3627657" cy="1003622"/>
      </dsp:txXfrm>
    </dsp:sp>
    <dsp:sp modelId="{94BD6047-2E3F-41D6-A792-F7D8BA5C55D0}">
      <dsp:nvSpPr>
        <dsp:cNvPr id="0" name=""/>
        <dsp:cNvSpPr/>
      </dsp:nvSpPr>
      <dsp:spPr>
        <a:xfrm>
          <a:off x="4136016" y="1491700"/>
          <a:ext cx="3627657" cy="3626667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>
              <a:latin typeface="Arial" panose="020B0604020202020204" pitchFamily="34" charset="0"/>
              <a:cs typeface="Arial" panose="020B0604020202020204" pitchFamily="34" charset="0"/>
            </a:rPr>
            <a:t>Seroloji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Electrochemiluminescence</a:t>
          </a: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Immunoassay</a:t>
          </a: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 (e-CLIA)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>
              <a:latin typeface="Arial" panose="020B0604020202020204" pitchFamily="34" charset="0"/>
              <a:cs typeface="Arial" panose="020B0604020202020204" pitchFamily="34" charset="0"/>
            </a:rPr>
            <a:t>NAT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Qualitative,</a:t>
          </a:r>
          <a:r>
            <a:rPr lang="tr-TR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Multiplex/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Multidye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Real Time PCR</a:t>
          </a:r>
          <a:endParaRPr lang="tr-TR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6016" y="1491700"/>
        <a:ext cx="3627657" cy="3626667"/>
      </dsp:txXfrm>
    </dsp:sp>
    <dsp:sp modelId="{405C66FD-C3FE-4AF3-93F5-1E122863A517}">
      <dsp:nvSpPr>
        <dsp:cNvPr id="0" name=""/>
        <dsp:cNvSpPr/>
      </dsp:nvSpPr>
      <dsp:spPr>
        <a:xfrm>
          <a:off x="8286926" y="514411"/>
          <a:ext cx="3627657" cy="1003622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Arial" panose="020B0604020202020204" pitchFamily="34" charset="0"/>
              <a:cs typeface="Arial" panose="020B0604020202020204" pitchFamily="34" charset="0"/>
            </a:rPr>
            <a:t>Sağlık kontrolü</a:t>
          </a:r>
        </a:p>
      </dsp:txBody>
      <dsp:txXfrm>
        <a:off x="8286926" y="514411"/>
        <a:ext cx="3627657" cy="1003622"/>
      </dsp:txXfrm>
    </dsp:sp>
    <dsp:sp modelId="{7A5B084B-C3A3-4C7F-B27F-B16135DDF28C}">
      <dsp:nvSpPr>
        <dsp:cNvPr id="0" name=""/>
        <dsp:cNvSpPr/>
      </dsp:nvSpPr>
      <dsp:spPr>
        <a:xfrm>
          <a:off x="8286926" y="1518538"/>
          <a:ext cx="3627657" cy="3626667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>
              <a:latin typeface="Arial" panose="020B0604020202020204" pitchFamily="34" charset="0"/>
              <a:cs typeface="Arial" panose="020B0604020202020204" pitchFamily="34" charset="0"/>
            </a:rPr>
            <a:t>NAT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i="0" kern="1200" dirty="0">
              <a:latin typeface="Arial" panose="020B0604020202020204" pitchFamily="34" charset="0"/>
              <a:cs typeface="Arial" panose="020B0604020202020204" pitchFamily="34" charset="0"/>
            </a:rPr>
            <a:t>HBV DNA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i="0" kern="1200" dirty="0">
              <a:latin typeface="Arial" panose="020B0604020202020204" pitchFamily="34" charset="0"/>
              <a:cs typeface="Arial" panose="020B0604020202020204" pitchFamily="34" charset="0"/>
            </a:rPr>
            <a:t>HCV RNA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i="0" kern="1200" dirty="0">
              <a:latin typeface="Arial" panose="020B0604020202020204" pitchFamily="34" charset="0"/>
              <a:cs typeface="Arial" panose="020B0604020202020204" pitchFamily="34" charset="0"/>
            </a:rPr>
            <a:t>HIV 1-2 RNA</a:t>
          </a:r>
        </a:p>
      </dsp:txBody>
      <dsp:txXfrm>
        <a:off x="8286926" y="1518538"/>
        <a:ext cx="3627657" cy="3626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30C04-52D0-4D1C-9FD6-340A453D2020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A8BE5-DCC1-4AA4-AC2F-7B942D6AF4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99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40000 bağışçı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265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146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772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3121</a:t>
            </a:r>
          </a:p>
          <a:p>
            <a:r>
              <a:rPr lang="tr-TR" dirty="0"/>
              <a:t>1456 SAĞLIK KONTROLÜNE GİTMİŞ 719 ŞEHİR İÇİ, 737 ŞEHİR DIŞI</a:t>
            </a:r>
          </a:p>
          <a:p>
            <a:r>
              <a:rPr lang="tr-TR" dirty="0"/>
              <a:t>856 ÜRÜN TAŞIMA 128 ŞEHİR İÇİ, 728 ŞEHİR DIŞI</a:t>
            </a:r>
          </a:p>
          <a:p>
            <a:r>
              <a:rPr lang="tr-TR" dirty="0"/>
              <a:t>1089 NAKİLE GİTMİŞ 949 YURTİÇİ, 140 YURT DIŞI</a:t>
            </a:r>
          </a:p>
          <a:p>
            <a:r>
              <a:rPr lang="tr-TR" dirty="0"/>
              <a:t>23 DLI  16 YURTİÇİ, 7 YURTDIŞI</a:t>
            </a:r>
          </a:p>
          <a:p>
            <a:r>
              <a:rPr lang="tr-TR" dirty="0"/>
              <a:t>164 IDM tekrarı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576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79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8191D-00FD-CD72-FCFF-715D7268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665B7D9-7331-07D9-FE5A-72A62F6AE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DC67D740-5CFB-6AB5-B880-BB27690DF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34B4E4A-EF8E-E949-251C-832D3D6CA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563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F1BFC-22D3-EC23-6E9F-9AFDDF5FC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78F83843-3A14-B967-C375-5F1835D86A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9D36667E-E670-B6A4-D4A1-AF7CF35C86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B2472CA-A6CE-7FE2-CB8E-F23B98463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519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8914-3C99-603C-B1CD-33EABB72D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AA048268-8022-8E18-1EAC-1FB8F53CC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F1FA411F-858E-052A-5881-3A6460C6BE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854D55F-170D-332D-79A7-DCCA7171C1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747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Ortalama 7,7 günde konfirmasyon örneği alıyoruz.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392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6093 eşleşmeden 3219 numune alındı. %60.7’si ilk 1 hafta da alındı.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3677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CE072-BE1E-4756-0EAF-50288EEA4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910D169-F373-D612-BF2A-EF3D2B80F8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46098251-D3FF-B657-603A-DACCA1187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43EA0A2-D38B-EDA9-3CC3-E50AFD39E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627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altLang="tr-TR" sz="12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Hematopoetik</a:t>
            </a:r>
            <a:r>
              <a:rPr lang="tr-TR" altLang="tr-TR" sz="12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kök hücre nakli bekleyen hastalara ve gönüllü bağışçılara ait HLA bilgilerinin depolandığı </a:t>
            </a:r>
            <a:r>
              <a:rPr lang="tr-TR" altLang="tr-TR" sz="1200" b="1" i="1" u="sng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Ulusal Kemik İliği Bankası (UKİB)</a:t>
            </a:r>
            <a:r>
              <a:rPr lang="tr-TR" altLang="tr-TR" sz="12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’</a:t>
            </a:r>
            <a:r>
              <a:rPr lang="tr-TR" altLang="tr-TR" sz="12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nın</a:t>
            </a:r>
            <a:r>
              <a:rPr lang="tr-TR" altLang="tr-TR" sz="12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tr-TR" altLang="tr-TR" sz="12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kurulması.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96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E63E1-0AD2-FF7D-0DDD-20C226C0B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AB238928-A976-27BF-A356-E77ABB6B5B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0F01FB41-F682-F5A0-738D-4A48ADC5C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719 Şehir içi, 737 Şehir dışı, toplam 1456 sağlık kontrolü tamamlanmıştır.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21C88B0-BC33-259D-1EB9-6FE103C83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251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B91F0-7CD5-B49B-0DFF-F47EEDA58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0851CB34-EC62-B733-1AD6-8D15D2B1A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AD025D73-29BB-AD8A-C193-734FC2F2D6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116 yurt dışı, 855 yurt içi, toplam 971 hücresel ürün toplanmıştır.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8062DB2-75DC-282A-AF5B-62E202BAAA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443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0406C-E20E-D8BF-5DE4-46114BCEF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D3B6D1A5-9B75-C0F1-BF30-0D2DB2BD8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0D629AF9-F6BD-A140-C5FB-968C462D9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116 yurt dışı, 855 yurt içi, toplam 971 hücresel ürün toplanmıştır.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E4D3E1-E95B-2D88-0CA7-F026A68F1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3022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06EB3-5163-0C73-D95A-93C2746AF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DA4557DC-7E3C-0F5C-5F9F-3C90E296CF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06A6BD65-CE40-D6C0-B64E-A4D6EFF007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128 şehir içi, 728 şehir dışı, toplam taşınan ürün sayısı 856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828DC70-F206-9E3E-22CB-06727A8DED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7348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57369-711D-501C-1684-8CD3EDC86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656687F-0680-6BAF-BB22-D141E618A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9F646D7E-B95A-69AF-D05B-3E30E031D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128 şehir içi, 728 şehir dışı, toplam taşınan ürün sayısı 856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E0AE1A0-EA53-4B0F-B64F-27DA6C17C1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4871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1B08F-7DFC-B2EB-D952-C07D77999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E0E162C-20CB-7B7C-D4C1-1CFBB8DE8E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3557807A-CB63-2C49-7475-280A4F97C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81CBE50-E6B6-46EE-2268-E466362283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9742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348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tr-TR" altLang="tr-TR" sz="1200" dirty="0">
                <a:latin typeface="+mn-lt"/>
                <a:ea typeface="ＭＳ Ｐゴシック" panose="020B0600070205080204" pitchFamily="34" charset="-128"/>
                <a:cs typeface="Arial" panose="020B0604020202020204" pitchFamily="34" charset="0"/>
              </a:rPr>
              <a:t>Mayıs 2016 tarihinden itibaren Dünya Kemik İliği Gönüllü Vericileri Kayıt Merkezi, </a:t>
            </a:r>
            <a:r>
              <a:rPr lang="tr-TR" altLang="tr-TR" sz="1200" dirty="0">
                <a:latin typeface="+mn-lt"/>
                <a:ea typeface="ＭＳ Ｐゴシック" panose="020B0600070205080204" pitchFamily="34" charset="-128"/>
              </a:rPr>
              <a:t>TÜRKÖK Kemik İliği Bankası verileri üzerinden tarama yapabilmektedir.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tr-TR" altLang="tr-TR" sz="1200" dirty="0">
              <a:latin typeface="+mn-lt"/>
              <a:ea typeface="ＭＳ Ｐゴシック" panose="020B0600070205080204" pitchFamily="34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tr-TR" altLang="tr-TR" sz="1200" dirty="0">
                <a:latin typeface="+mn-lt"/>
                <a:ea typeface="ＭＳ Ｐゴシック" panose="020B0600070205080204" pitchFamily="34" charset="-128"/>
              </a:rPr>
              <a:t>Yurt dışından gerçekleşen eşleşmelerde nakil aşamasına geçilmesi durumunda kök hücre toplama işlemi Türkiye’de yapılmaktadır.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0F3D36-A738-43A2-838C-99C2457431C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412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>
                <a:latin typeface="+mn-lt"/>
              </a:rPr>
              <a:t>*Bağışçı kazanım hedeflerinin belirlenmesi</a:t>
            </a:r>
          </a:p>
          <a:p>
            <a:r>
              <a:rPr lang="tr-TR" sz="1200" dirty="0">
                <a:latin typeface="+mn-lt"/>
              </a:rPr>
              <a:t>*Bağışçı kazanımı çalışmalarına destek verilmesi</a:t>
            </a:r>
          </a:p>
          <a:p>
            <a:r>
              <a:rPr lang="tr-TR" sz="1200" b="1" dirty="0">
                <a:latin typeface="+mn-lt"/>
              </a:rPr>
              <a:t>*</a:t>
            </a:r>
            <a:r>
              <a:rPr lang="tr-TR" sz="1200" dirty="0">
                <a:latin typeface="+mn-lt"/>
              </a:rPr>
              <a:t>TÜRKÖK Kemik İliği Bankası’nın yönetilmesi</a:t>
            </a:r>
          </a:p>
          <a:p>
            <a:r>
              <a:rPr lang="tr-TR" sz="1200" dirty="0">
                <a:latin typeface="+mn-lt"/>
              </a:rPr>
              <a:t>*Dünya Kemik İliği Bankası (WMDA)’</a:t>
            </a:r>
            <a:r>
              <a:rPr lang="tr-TR" sz="1200" dirty="0" err="1">
                <a:latin typeface="+mn-lt"/>
              </a:rPr>
              <a:t>na</a:t>
            </a:r>
            <a:r>
              <a:rPr lang="tr-TR" sz="1200" dirty="0">
                <a:latin typeface="+mn-lt"/>
              </a:rPr>
              <a:t> HLA bilgilerinin aktarılması</a:t>
            </a:r>
          </a:p>
          <a:p>
            <a:r>
              <a:rPr lang="tr-TR" sz="1200" dirty="0">
                <a:latin typeface="+mn-lt"/>
              </a:rPr>
              <a:t>*Doku tipleme laboratuvarının belirlenmesi</a:t>
            </a:r>
          </a:p>
          <a:p>
            <a:r>
              <a:rPr lang="tr-TR" sz="1200" dirty="0">
                <a:latin typeface="+mn-lt"/>
              </a:rPr>
              <a:t>*HLA doku tipleme ve bağışçı konfirmasyon testleri</a:t>
            </a:r>
          </a:p>
          <a:p>
            <a:r>
              <a:rPr lang="tr-TR" sz="1200" dirty="0">
                <a:latin typeface="+mn-lt"/>
              </a:rPr>
              <a:t>*Ulusal ve uluslararası hastaların, Ulusal KİB veri tabanında taranması</a:t>
            </a:r>
          </a:p>
          <a:p>
            <a:r>
              <a:rPr lang="tr-TR" sz="1200" dirty="0">
                <a:latin typeface="+mn-lt"/>
              </a:rPr>
              <a:t>*Eşleşme ve nakil planlama süreçlerinin yürütülmesi</a:t>
            </a:r>
          </a:p>
          <a:p>
            <a:r>
              <a:rPr lang="tr-TR" sz="1200" dirty="0">
                <a:latin typeface="+mn-lt"/>
              </a:rPr>
              <a:t>*</a:t>
            </a:r>
            <a:r>
              <a:rPr lang="tr-TR" sz="1200" dirty="0" err="1">
                <a:latin typeface="+mn-lt"/>
              </a:rPr>
              <a:t>Aferez</a:t>
            </a:r>
            <a:r>
              <a:rPr lang="tr-TR" sz="1200" dirty="0">
                <a:latin typeface="+mn-lt"/>
              </a:rPr>
              <a:t> merkezleri ile kök hücre toplama süreçlerinin yürütülmesi</a:t>
            </a:r>
          </a:p>
          <a:p>
            <a:r>
              <a:rPr lang="tr-TR" sz="1200" dirty="0">
                <a:latin typeface="+mn-lt"/>
              </a:rPr>
              <a:t>*Bağışçı adaylarının ulaşım, konaklama, transfer, sağlık değerlendirmesi hizmetleri</a:t>
            </a:r>
          </a:p>
          <a:p>
            <a:r>
              <a:rPr lang="tr-TR" sz="1200" dirty="0">
                <a:latin typeface="+mn-lt"/>
              </a:rPr>
              <a:t>*</a:t>
            </a:r>
            <a:r>
              <a:rPr lang="tr-TR" sz="1200" dirty="0" err="1">
                <a:latin typeface="+mn-lt"/>
              </a:rPr>
              <a:t>SOP’lerin</a:t>
            </a:r>
            <a:r>
              <a:rPr lang="tr-TR" sz="1200" dirty="0">
                <a:latin typeface="+mn-lt"/>
              </a:rPr>
              <a:t> oluşturulması, yayınlanması, kullanılması</a:t>
            </a:r>
          </a:p>
          <a:p>
            <a:r>
              <a:rPr lang="tr-TR" sz="1200" dirty="0">
                <a:latin typeface="+mn-lt"/>
              </a:rPr>
              <a:t>*Bütçe planlamasının yapılması</a:t>
            </a:r>
          </a:p>
          <a:p>
            <a:r>
              <a:rPr lang="tr-TR" sz="1200" dirty="0">
                <a:latin typeface="+mn-lt"/>
              </a:rPr>
              <a:t>*Ulusal ve uluslararası arası kuruluşlara verilen hizmet faturalandırılması</a:t>
            </a:r>
          </a:p>
          <a:p>
            <a:pPr lvl="0"/>
            <a:r>
              <a:rPr lang="tr-TR" sz="2400" b="1" dirty="0">
                <a:latin typeface="+mn-lt"/>
                <a:cs typeface="Arial" panose="020B0604020202020204" pitchFamily="34" charset="0"/>
              </a:rPr>
              <a:t>Seroloji</a:t>
            </a:r>
          </a:p>
          <a:p>
            <a:pPr lvl="1"/>
            <a:r>
              <a:rPr lang="tr-TR" sz="2400" dirty="0" err="1">
                <a:latin typeface="+mn-lt"/>
                <a:cs typeface="Arial" panose="020B0604020202020204" pitchFamily="34" charset="0"/>
              </a:rPr>
              <a:t>HBsAg</a:t>
            </a:r>
            <a:endParaRPr lang="tr-TR" sz="2400" dirty="0">
              <a:latin typeface="+mn-lt"/>
              <a:cs typeface="Arial" panose="020B0604020202020204" pitchFamily="34" charset="0"/>
            </a:endParaRPr>
          </a:p>
          <a:p>
            <a:pPr lvl="1"/>
            <a:r>
              <a:rPr lang="tr-TR" sz="2400" dirty="0">
                <a:latin typeface="+mn-lt"/>
                <a:cs typeface="Arial" panose="020B0604020202020204" pitchFamily="34" charset="0"/>
              </a:rPr>
              <a:t>Anti-HCV</a:t>
            </a:r>
          </a:p>
          <a:p>
            <a:pPr lvl="1"/>
            <a:r>
              <a:rPr lang="tr-TR" sz="2400" dirty="0">
                <a:latin typeface="+mn-lt"/>
                <a:cs typeface="Arial" panose="020B0604020202020204" pitchFamily="34" charset="0"/>
              </a:rPr>
              <a:t>HIV 1-2 </a:t>
            </a:r>
            <a:r>
              <a:rPr lang="tr-TR" sz="2400" dirty="0" err="1">
                <a:latin typeface="+mn-lt"/>
                <a:cs typeface="Arial" panose="020B0604020202020204" pitchFamily="34" charset="0"/>
              </a:rPr>
              <a:t>Ag+Ab</a:t>
            </a:r>
            <a:endParaRPr lang="tr-TR" sz="2400" dirty="0">
              <a:latin typeface="+mn-lt"/>
              <a:cs typeface="Arial" panose="020B0604020202020204" pitchFamily="34" charset="0"/>
            </a:endParaRPr>
          </a:p>
          <a:p>
            <a:pPr lvl="1"/>
            <a:r>
              <a:rPr lang="tr-TR" sz="2400" dirty="0" err="1">
                <a:latin typeface="+mn-lt"/>
                <a:cs typeface="Arial" panose="020B0604020202020204" pitchFamily="34" charset="0"/>
              </a:rPr>
              <a:t>Treponema</a:t>
            </a:r>
            <a:r>
              <a:rPr lang="tr-TR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+mn-lt"/>
                <a:cs typeface="Arial" panose="020B0604020202020204" pitchFamily="34" charset="0"/>
              </a:rPr>
              <a:t>pallidum</a:t>
            </a:r>
            <a:r>
              <a:rPr lang="tr-TR" sz="2400" dirty="0">
                <a:latin typeface="+mn-lt"/>
                <a:cs typeface="Arial" panose="020B0604020202020204" pitchFamily="34" charset="0"/>
              </a:rPr>
              <a:t> Total Ab </a:t>
            </a:r>
          </a:p>
          <a:p>
            <a:pPr lvl="0"/>
            <a:r>
              <a:rPr lang="tr-TR" sz="2400" b="1" dirty="0">
                <a:latin typeface="+mn-lt"/>
                <a:cs typeface="Arial" panose="020B0604020202020204" pitchFamily="34" charset="0"/>
              </a:rPr>
              <a:t>Gruplama</a:t>
            </a:r>
          </a:p>
          <a:p>
            <a:pPr lvl="1"/>
            <a:r>
              <a:rPr lang="tr-TR" sz="2400" dirty="0">
                <a:latin typeface="+mn-lt"/>
                <a:cs typeface="Arial" panose="020B0604020202020204" pitchFamily="34" charset="0"/>
              </a:rPr>
              <a:t>Jel </a:t>
            </a:r>
            <a:r>
              <a:rPr lang="tr-TR" sz="2400" dirty="0" err="1">
                <a:latin typeface="+mn-lt"/>
                <a:cs typeface="Arial" panose="020B0604020202020204" pitchFamily="34" charset="0"/>
              </a:rPr>
              <a:t>Santrifügasyon</a:t>
            </a:r>
            <a:r>
              <a:rPr lang="tr-TR" sz="2400" dirty="0">
                <a:latin typeface="+mn-lt"/>
                <a:cs typeface="Arial" panose="020B0604020202020204" pitchFamily="34" charset="0"/>
              </a:rPr>
              <a:t> (</a:t>
            </a:r>
            <a:r>
              <a:rPr lang="tr-TR" sz="2400" dirty="0" err="1">
                <a:latin typeface="+mn-lt"/>
                <a:cs typeface="Arial" panose="020B0604020202020204" pitchFamily="34" charset="0"/>
              </a:rPr>
              <a:t>Immunohematoloji</a:t>
            </a:r>
            <a:r>
              <a:rPr lang="tr-TR" sz="2400" dirty="0">
                <a:latin typeface="+mn-lt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tr-TR" sz="2400" b="1" dirty="0">
                <a:latin typeface="+mn-lt"/>
                <a:cs typeface="Arial" panose="020B0604020202020204" pitchFamily="34" charset="0"/>
              </a:rPr>
              <a:t>NAT</a:t>
            </a:r>
          </a:p>
          <a:p>
            <a:pPr lvl="1"/>
            <a:r>
              <a:rPr lang="tr-TR" sz="2400" i="0" dirty="0">
                <a:latin typeface="+mn-lt"/>
                <a:cs typeface="Arial" panose="020B0604020202020204" pitchFamily="34" charset="0"/>
              </a:rPr>
              <a:t>HBV DNA</a:t>
            </a:r>
          </a:p>
          <a:p>
            <a:pPr lvl="1"/>
            <a:r>
              <a:rPr lang="tr-TR" sz="2400" i="0" dirty="0">
                <a:latin typeface="+mn-lt"/>
                <a:cs typeface="Arial" panose="020B0604020202020204" pitchFamily="34" charset="0"/>
              </a:rPr>
              <a:t>HCV RNA</a:t>
            </a:r>
          </a:p>
          <a:p>
            <a:pPr lvl="1"/>
            <a:r>
              <a:rPr lang="tr-TR" sz="2400" i="0" dirty="0">
                <a:latin typeface="+mn-lt"/>
                <a:cs typeface="Arial" panose="020B0604020202020204" pitchFamily="34" charset="0"/>
              </a:rPr>
              <a:t>HIV 1-2 RNA</a:t>
            </a:r>
            <a:endParaRPr lang="tr-TR" dirty="0">
              <a:latin typeface="+mn-lt"/>
            </a:endParaRPr>
          </a:p>
          <a:p>
            <a:r>
              <a:rPr lang="tr-TR" sz="1200" dirty="0">
                <a:latin typeface="+mn-lt"/>
              </a:rPr>
              <a:t>G-CSF yapılacak tüm bağışçı adaylarına USG ve özellikle dalak boyutu açısından değerlendirmesi</a:t>
            </a:r>
          </a:p>
          <a:p>
            <a:r>
              <a:rPr lang="tr-TR" sz="1200" dirty="0">
                <a:latin typeface="+mn-lt"/>
              </a:rPr>
              <a:t>Çeşitli testler (idrar, HBV NAT, HCV NAT ve HIV NAT testleri,</a:t>
            </a:r>
          </a:p>
          <a:p>
            <a:r>
              <a:rPr lang="tr-TR" sz="1200" dirty="0">
                <a:latin typeface="+mn-lt"/>
              </a:rPr>
              <a:t>İhtiyaç halinde HTLV I/II, West </a:t>
            </a:r>
            <a:r>
              <a:rPr lang="tr-TR" sz="1200" dirty="0" err="1">
                <a:latin typeface="+mn-lt"/>
              </a:rPr>
              <a:t>Nile</a:t>
            </a:r>
            <a:r>
              <a:rPr lang="tr-TR" sz="1200" dirty="0">
                <a:latin typeface="+mn-lt"/>
              </a:rPr>
              <a:t> Virüs PCR, HEV PCR vb.</a:t>
            </a:r>
          </a:p>
          <a:p>
            <a:r>
              <a:rPr lang="tr-TR" sz="1200" dirty="0">
                <a:latin typeface="+mn-lt"/>
              </a:rPr>
              <a:t>Kadınlar için hamilelik testleri</a:t>
            </a:r>
          </a:p>
          <a:p>
            <a:endParaRPr lang="tr-TR" sz="1200" dirty="0">
              <a:latin typeface="+mn-lt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62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019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597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FC35A-B9AE-1489-574A-29799F12D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B02E766C-0528-14C9-CB66-94DD9AECB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B8D5D6FD-DA98-123E-628A-AA172F133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5 i özel olmak üzere  aktif 21 aferez merkezi var. 6 aferez merkezinin açılması planlanıyor.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91A063C-09C2-EDE5-2DF5-A2597EB5B8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639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155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Kümülatif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8BE5-DCC1-4AA4-AC2F-7B942D6AF41A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790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03A63-67FA-4FD0-A05A-204110A89B92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08783A-E388-492A-9934-FD021B660DDC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90000"/>
                <a:alpha val="98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35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7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57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547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53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7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03A63-67FA-4FD0-A05A-204110A89B92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08783A-E388-492A-9934-FD021B660DDC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90000"/>
                <a:alpha val="98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0612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16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6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16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0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88B64C-E733-1F41-B6A1-C65223CB85D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9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27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9.png"/><Relationship Id="rId10" Type="http://schemas.microsoft.com/office/2007/relationships/diagramDrawing" Target="../diagrams/drawing1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9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7.pn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31">
            <a:extLst>
              <a:ext uri="{FF2B5EF4-FFF2-40B4-BE49-F238E27FC236}">
                <a16:creationId xmlns:a16="http://schemas.microsoft.com/office/drawing/2014/main" id="{DC9A262D-4124-654B-838A-C5FAB2B1BA3A}"/>
              </a:ext>
            </a:extLst>
          </p:cNvPr>
          <p:cNvSpPr txBox="1"/>
          <p:nvPr/>
        </p:nvSpPr>
        <p:spPr>
          <a:xfrm>
            <a:off x="4102928" y="4588423"/>
            <a:ext cx="398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01.01.20..</a:t>
            </a:r>
            <a:endParaRPr lang="tr-TR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FD49BD-C34D-984C-BA8C-9FF5489D4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Metin kutusu 31"/>
          <p:cNvSpPr txBox="1"/>
          <p:nvPr/>
        </p:nvSpPr>
        <p:spPr>
          <a:xfrm>
            <a:off x="503411" y="867746"/>
            <a:ext cx="11035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dirty="0">
                <a:solidFill>
                  <a:srgbClr val="D7192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TÜRKÖK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4107959-89B7-44F3-A0B4-D5DB587A3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9132" y="1923679"/>
            <a:ext cx="1304443" cy="1301107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64C86747-DBCA-6ED1-F117-F860219AF9A0}"/>
              </a:ext>
            </a:extLst>
          </p:cNvPr>
          <p:cNvSpPr txBox="1"/>
          <p:nvPr/>
        </p:nvSpPr>
        <p:spPr>
          <a:xfrm>
            <a:off x="2138781" y="3701732"/>
            <a:ext cx="7765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sz="2400">
                <a:solidFill>
                  <a:srgbClr val="D7192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AREFEZ MERKEZLERİ VE HEMATOLOJİ ÇALIŞANLARI </a:t>
            </a:r>
          </a:p>
          <a:p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AMAÇ</a:t>
            </a:r>
          </a:p>
        </p:txBody>
      </p:sp>
    </p:spTree>
    <p:extLst>
      <p:ext uri="{BB962C8B-B14F-4D97-AF65-F5344CB8AC3E}">
        <p14:creationId xmlns:p14="http://schemas.microsoft.com/office/powerpoint/2010/main" val="2831446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>
            <a:extLst>
              <a:ext uri="{FF2B5EF4-FFF2-40B4-BE49-F238E27FC236}">
                <a16:creationId xmlns:a16="http://schemas.microsoft.com/office/drawing/2014/main" id="{3B1F6F41-C8BF-4542-B0D8-BC35165528C2}"/>
              </a:ext>
            </a:extLst>
          </p:cNvPr>
          <p:cNvGrpSpPr/>
          <p:nvPr/>
        </p:nvGrpSpPr>
        <p:grpSpPr>
          <a:xfrm>
            <a:off x="0" y="256527"/>
            <a:ext cx="7355840" cy="1228725"/>
            <a:chOff x="-73927" y="276847"/>
            <a:chExt cx="4399161" cy="1228725"/>
          </a:xfrm>
        </p:grpSpPr>
        <p:pic>
          <p:nvPicPr>
            <p:cNvPr id="6" name="Picture 106">
              <a:extLst>
                <a:ext uri="{FF2B5EF4-FFF2-40B4-BE49-F238E27FC236}">
                  <a16:creationId xmlns:a16="http://schemas.microsoft.com/office/drawing/2014/main" id="{BDB13A72-540C-4CE9-8D1F-EAD8B9C24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7" name="Picture 22">
              <a:extLst>
                <a:ext uri="{FF2B5EF4-FFF2-40B4-BE49-F238E27FC236}">
                  <a16:creationId xmlns:a16="http://schemas.microsoft.com/office/drawing/2014/main" id="{DFF37E8F-CC26-462F-986B-B093736EE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4375409" cy="701348"/>
            </a:xfrm>
            <a:prstGeom prst="rect">
              <a:avLst/>
            </a:prstGeom>
          </p:spPr>
        </p:pic>
        <p:sp>
          <p:nvSpPr>
            <p:cNvPr id="8" name="Metin kutusu 31">
              <a:extLst>
                <a:ext uri="{FF2B5EF4-FFF2-40B4-BE49-F238E27FC236}">
                  <a16:creationId xmlns:a16="http://schemas.microsoft.com/office/drawing/2014/main" id="{1DAA5757-1716-41C8-9EB5-9573416F9F1F}"/>
                </a:ext>
              </a:extLst>
            </p:cNvPr>
            <p:cNvSpPr txBox="1"/>
            <p:nvPr/>
          </p:nvSpPr>
          <p:spPr>
            <a:xfrm>
              <a:off x="580278" y="398470"/>
              <a:ext cx="36272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Kök Hücre Bağışçı Merkezleri</a:t>
              </a:r>
            </a:p>
          </p:txBody>
        </p:sp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E78880A-A4D8-4391-8F95-2CDA7E6D3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83" y="276847"/>
              <a:ext cx="479117" cy="1228725"/>
            </a:xfrm>
            <a:prstGeom prst="rect">
              <a:avLst/>
            </a:prstGeom>
          </p:spPr>
        </p:pic>
      </p:grpSp>
      <p:pic>
        <p:nvPicPr>
          <p:cNvPr id="2" name="Resim 1" descr="harita, dünya, meti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62B9CD4-3ED0-C54B-017F-83F659C65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70" y="1229710"/>
            <a:ext cx="10474060" cy="51480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D7985953-96E7-19FE-0B61-D86FBAFF3ED4}"/>
              </a:ext>
            </a:extLst>
          </p:cNvPr>
          <p:cNvSpPr txBox="1"/>
          <p:nvPr/>
        </p:nvSpPr>
        <p:spPr>
          <a:xfrm>
            <a:off x="7455801" y="5673366"/>
            <a:ext cx="4046521" cy="1021556"/>
          </a:xfrm>
          <a:prstGeom prst="round2Diag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Güncel Durum</a:t>
            </a:r>
          </a:p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Kök Hücre Bağışçı Merkezi</a:t>
            </a:r>
          </a:p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 Personel / 38 Araç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5FED047-DE90-898B-DFDB-0762CD3FEC2D}"/>
              </a:ext>
            </a:extLst>
          </p:cNvPr>
          <p:cNvSpPr txBox="1"/>
          <p:nvPr/>
        </p:nvSpPr>
        <p:spPr>
          <a:xfrm>
            <a:off x="380550" y="5673366"/>
            <a:ext cx="4046521" cy="1021556"/>
          </a:xfrm>
          <a:prstGeom prst="round2Diag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2025’ten Önce</a:t>
            </a:r>
          </a:p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Kök Hücre Bağışçı Merkezi</a:t>
            </a:r>
          </a:p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Personel / 21 Araç</a:t>
            </a:r>
          </a:p>
        </p:txBody>
      </p:sp>
    </p:spTree>
    <p:extLst>
      <p:ext uri="{BB962C8B-B14F-4D97-AF65-F5344CB8AC3E}">
        <p14:creationId xmlns:p14="http://schemas.microsoft.com/office/powerpoint/2010/main" val="3003768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>
            <a:extLst>
              <a:ext uri="{FF2B5EF4-FFF2-40B4-BE49-F238E27FC236}">
                <a16:creationId xmlns:a16="http://schemas.microsoft.com/office/drawing/2014/main" id="{3B1F6F41-C8BF-4542-B0D8-BC35165528C2}"/>
              </a:ext>
            </a:extLst>
          </p:cNvPr>
          <p:cNvGrpSpPr/>
          <p:nvPr/>
        </p:nvGrpSpPr>
        <p:grpSpPr>
          <a:xfrm>
            <a:off x="0" y="256527"/>
            <a:ext cx="7355840" cy="1228725"/>
            <a:chOff x="-73927" y="276847"/>
            <a:chExt cx="4399161" cy="1228725"/>
          </a:xfrm>
        </p:grpSpPr>
        <p:pic>
          <p:nvPicPr>
            <p:cNvPr id="6" name="Picture 106">
              <a:extLst>
                <a:ext uri="{FF2B5EF4-FFF2-40B4-BE49-F238E27FC236}">
                  <a16:creationId xmlns:a16="http://schemas.microsoft.com/office/drawing/2014/main" id="{BDB13A72-540C-4CE9-8D1F-EAD8B9C24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7" name="Picture 22">
              <a:extLst>
                <a:ext uri="{FF2B5EF4-FFF2-40B4-BE49-F238E27FC236}">
                  <a16:creationId xmlns:a16="http://schemas.microsoft.com/office/drawing/2014/main" id="{DFF37E8F-CC26-462F-986B-B093736EE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4375409" cy="701348"/>
            </a:xfrm>
            <a:prstGeom prst="rect">
              <a:avLst/>
            </a:prstGeom>
          </p:spPr>
        </p:pic>
        <p:sp>
          <p:nvSpPr>
            <p:cNvPr id="8" name="Metin kutusu 31">
              <a:extLst>
                <a:ext uri="{FF2B5EF4-FFF2-40B4-BE49-F238E27FC236}">
                  <a16:creationId xmlns:a16="http://schemas.microsoft.com/office/drawing/2014/main" id="{1DAA5757-1716-41C8-9EB5-9573416F9F1F}"/>
                </a:ext>
              </a:extLst>
            </p:cNvPr>
            <p:cNvSpPr txBox="1"/>
            <p:nvPr/>
          </p:nvSpPr>
          <p:spPr>
            <a:xfrm>
              <a:off x="580278" y="398470"/>
              <a:ext cx="36272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Türk Kızılay Laboratuvarları</a:t>
              </a:r>
            </a:p>
          </p:txBody>
        </p:sp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E78880A-A4D8-4391-8F95-2CDA7E6D3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83" y="276847"/>
              <a:ext cx="479117" cy="1228725"/>
            </a:xfrm>
            <a:prstGeom prst="rect">
              <a:avLst/>
            </a:prstGeom>
          </p:spPr>
        </p:pic>
      </p:grpSp>
      <p:pic>
        <p:nvPicPr>
          <p:cNvPr id="10" name="Resim 9">
            <a:extLst>
              <a:ext uri="{FF2B5EF4-FFF2-40B4-BE49-F238E27FC236}">
                <a16:creationId xmlns:a16="http://schemas.microsoft.com/office/drawing/2014/main" id="{A60E4800-4086-46C5-B943-9BA10996A2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71" y="1143369"/>
            <a:ext cx="11186857" cy="545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02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>
            <a:extLst>
              <a:ext uri="{FF2B5EF4-FFF2-40B4-BE49-F238E27FC236}">
                <a16:creationId xmlns:a16="http://schemas.microsoft.com/office/drawing/2014/main" id="{3B1F6F41-C8BF-4542-B0D8-BC35165528C2}"/>
              </a:ext>
            </a:extLst>
          </p:cNvPr>
          <p:cNvGrpSpPr/>
          <p:nvPr/>
        </p:nvGrpSpPr>
        <p:grpSpPr>
          <a:xfrm>
            <a:off x="0" y="256527"/>
            <a:ext cx="8913479" cy="1228725"/>
            <a:chOff x="-73927" y="276847"/>
            <a:chExt cx="5330707" cy="1228725"/>
          </a:xfrm>
        </p:grpSpPr>
        <p:pic>
          <p:nvPicPr>
            <p:cNvPr id="6" name="Picture 106">
              <a:extLst>
                <a:ext uri="{FF2B5EF4-FFF2-40B4-BE49-F238E27FC236}">
                  <a16:creationId xmlns:a16="http://schemas.microsoft.com/office/drawing/2014/main" id="{BDB13A72-540C-4CE9-8D1F-EAD8B9C24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7" name="Picture 22">
              <a:extLst>
                <a:ext uri="{FF2B5EF4-FFF2-40B4-BE49-F238E27FC236}">
                  <a16:creationId xmlns:a16="http://schemas.microsoft.com/office/drawing/2014/main" id="{DFF37E8F-CC26-462F-986B-B093736EE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5306955" cy="701348"/>
            </a:xfrm>
            <a:prstGeom prst="rect">
              <a:avLst/>
            </a:prstGeom>
          </p:spPr>
        </p:pic>
        <p:sp>
          <p:nvSpPr>
            <p:cNvPr id="8" name="Metin kutusu 31">
              <a:extLst>
                <a:ext uri="{FF2B5EF4-FFF2-40B4-BE49-F238E27FC236}">
                  <a16:creationId xmlns:a16="http://schemas.microsoft.com/office/drawing/2014/main" id="{1DAA5757-1716-41C8-9EB5-9573416F9F1F}"/>
                </a:ext>
              </a:extLst>
            </p:cNvPr>
            <p:cNvSpPr txBox="1"/>
            <p:nvPr/>
          </p:nvSpPr>
          <p:spPr>
            <a:xfrm>
              <a:off x="580278" y="398470"/>
              <a:ext cx="44559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Türk Kızılay Laboratuvar Süreçleri</a:t>
              </a:r>
            </a:p>
          </p:txBody>
        </p:sp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E78880A-A4D8-4391-8F95-2CDA7E6D3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6" y="276847"/>
              <a:ext cx="533004" cy="1228725"/>
            </a:xfrm>
            <a:prstGeom prst="rect">
              <a:avLst/>
            </a:prstGeom>
          </p:spPr>
        </p:pic>
      </p:grpSp>
      <p:graphicFrame>
        <p:nvGraphicFramePr>
          <p:cNvPr id="3" name="Diyagram 2">
            <a:extLst>
              <a:ext uri="{FF2B5EF4-FFF2-40B4-BE49-F238E27FC236}">
                <a16:creationId xmlns:a16="http://schemas.microsoft.com/office/drawing/2014/main" id="{7D7DC6E6-91D8-4B3A-B8F5-A189AAB430CE}"/>
              </a:ext>
            </a:extLst>
          </p:cNvPr>
          <p:cNvGraphicFramePr/>
          <p:nvPr/>
        </p:nvGraphicFramePr>
        <p:xfrm>
          <a:off x="131925" y="1128381"/>
          <a:ext cx="11929445" cy="573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87942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C4C1B-E2F5-6BD3-987E-1913927F7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5843E7F8-F5E2-1CB5-EE55-8318A2159EEA}"/>
              </a:ext>
            </a:extLst>
          </p:cNvPr>
          <p:cNvGrpSpPr/>
          <p:nvPr/>
        </p:nvGrpSpPr>
        <p:grpSpPr>
          <a:xfrm>
            <a:off x="0" y="49424"/>
            <a:ext cx="9923228" cy="1150603"/>
            <a:chOff x="-73927" y="312504"/>
            <a:chExt cx="810687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F2ADA376-0F29-EEC8-E324-75ADF4979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8216255B-672C-5EA4-F45B-3EB8D0C40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422657"/>
              <a:ext cx="8106871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44535453-2D98-CADC-AAF1-149F6B786A91}"/>
                </a:ext>
              </a:extLst>
            </p:cNvPr>
            <p:cNvSpPr txBox="1"/>
            <p:nvPr/>
          </p:nvSpPr>
          <p:spPr>
            <a:xfrm>
              <a:off x="809500" y="422912"/>
              <a:ext cx="722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Aferez Merkezleri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DF3691F-9D57-D5AE-DBA2-5B596AC0E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43B2F73F-AAF4-8164-0F2B-FCA0D66A5790}"/>
              </a:ext>
            </a:extLst>
          </p:cNvPr>
          <p:cNvGraphicFramePr>
            <a:graphicFrameLocks noGrp="1"/>
          </p:cNvGraphicFramePr>
          <p:nvPr/>
        </p:nvGraphicFramePr>
        <p:xfrm>
          <a:off x="2389815" y="812286"/>
          <a:ext cx="7198362" cy="4188089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402135">
                  <a:extLst>
                    <a:ext uri="{9D8B030D-6E8A-4147-A177-3AD203B41FA5}">
                      <a16:colId xmlns:a16="http://schemas.microsoft.com/office/drawing/2014/main" val="949323512"/>
                    </a:ext>
                  </a:extLst>
                </a:gridCol>
                <a:gridCol w="5796227">
                  <a:extLst>
                    <a:ext uri="{9D8B030D-6E8A-4147-A177-3AD203B41FA5}">
                      <a16:colId xmlns:a16="http://schemas.microsoft.com/office/drawing/2014/main" val="3792861570"/>
                    </a:ext>
                  </a:extLst>
                </a:gridCol>
              </a:tblGrid>
              <a:tr h="27620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Aferez Merkezi İli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Aferez Merkezi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072463"/>
                  </a:ext>
                </a:extLst>
              </a:tr>
              <a:tr h="18628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Adana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Adana Şehir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183789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Adana Çukurova Üniversitesi Tıp Fakültesi Balcalı Hastanesi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388503"/>
                  </a:ext>
                </a:extLst>
              </a:tr>
              <a:tr h="186280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Ankara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i-FI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Ankara Şehir Hastanesi 1 Nolu (Erişkin)</a:t>
                      </a: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906448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Ankara Şehir Hastanesi 2 Nolu (Pediatrik)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83350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Ankara Etlik Şehir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2843575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Dr. Abdurrahman </a:t>
                      </a:r>
                      <a:r>
                        <a:rPr lang="tr-TR" sz="12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Yurtaslan</a:t>
                      </a: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Onkoloji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3774666"/>
                  </a:ext>
                </a:extLst>
              </a:tr>
              <a:tr h="18628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Antalya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Antalya Eğitim ve Araştırma Hastanesi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961673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Antalya Şehir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325394"/>
                  </a:ext>
                </a:extLst>
              </a:tr>
              <a:tr h="186280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İstanbul Avrupa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İstanbul Başakşehir Çam ve </a:t>
                      </a:r>
                      <a:r>
                        <a:rPr lang="tr-TR" sz="12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Sakura</a:t>
                      </a: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Şehir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86685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İstanbul Şişli Memorial Hastanesi 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02977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İstanbul Yeni Yüzyıl Üniversitesi Gaziosmanpaşa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420191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İstanbul Medipol Mega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555898"/>
                  </a:ext>
                </a:extLst>
              </a:tr>
              <a:tr h="18628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İstanbul Anadolu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Marmara Üniversitesi Pendik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743430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İstanbul Ümraniye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15633"/>
                  </a:ext>
                </a:extLst>
              </a:tr>
              <a:tr h="18628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İzmir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İzmir Şehir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6403483"/>
                  </a:ext>
                </a:extLst>
              </a:tr>
              <a:tr h="186280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</a:t>
                      </a: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Point İzmir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192500"/>
                  </a:ext>
                </a:extLst>
              </a:tr>
              <a:tr h="1862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Gaziantep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</a:t>
                      </a: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Point Gaziantep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800334"/>
                  </a:ext>
                </a:extLst>
              </a:tr>
              <a:tr h="1862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Sakarya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Sakarya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241033"/>
                  </a:ext>
                </a:extLst>
              </a:tr>
              <a:tr h="1862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Samsun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Samsun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173672"/>
                  </a:ext>
                </a:extLst>
              </a:tr>
              <a:tr h="1862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Erzurum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Erzurum Şehir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462316"/>
                  </a:ext>
                </a:extLst>
              </a:tr>
              <a:tr h="1862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Diyarbakır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Diyarbakır Gazi </a:t>
                      </a:r>
                      <a:r>
                        <a:rPr lang="tr-TR" sz="12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Yaşargil</a:t>
                      </a: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30477"/>
                  </a:ext>
                </a:extLst>
              </a:tr>
            </a:tbl>
          </a:graphicData>
        </a:graphic>
      </p:graphicFrame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527DE105-685D-2D56-0D9A-32661DB5B556}"/>
              </a:ext>
            </a:extLst>
          </p:cNvPr>
          <p:cNvGraphicFramePr>
            <a:graphicFrameLocks noGrp="1"/>
          </p:cNvGraphicFramePr>
          <p:nvPr/>
        </p:nvGraphicFramePr>
        <p:xfrm>
          <a:off x="2389815" y="5391313"/>
          <a:ext cx="7198363" cy="132588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402135">
                  <a:extLst>
                    <a:ext uri="{9D8B030D-6E8A-4147-A177-3AD203B41FA5}">
                      <a16:colId xmlns:a16="http://schemas.microsoft.com/office/drawing/2014/main" val="4288812774"/>
                    </a:ext>
                  </a:extLst>
                </a:gridCol>
                <a:gridCol w="5796228">
                  <a:extLst>
                    <a:ext uri="{9D8B030D-6E8A-4147-A177-3AD203B41FA5}">
                      <a16:colId xmlns:a16="http://schemas.microsoft.com/office/drawing/2014/main" val="3622736330"/>
                    </a:ext>
                  </a:extLst>
                </a:gridCol>
              </a:tblGrid>
              <a:tr h="2209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Bursa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Bursa Yüksek İhtisas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9444895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Gaziantep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Gaziantep Şehir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16222174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İzmir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İzmir Atatürk Eğitim ve Araştırma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327541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Kocaeli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Kocaeli Şehir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8436938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Malatya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Malatya Eğitim ve Araştırma Hastanesi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76482754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Mersin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Mersin Şehir Hastanesi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57615599"/>
                  </a:ext>
                </a:extLst>
              </a:tr>
            </a:tbl>
          </a:graphicData>
        </a:graphic>
      </p:graphicFrame>
      <p:sp>
        <p:nvSpPr>
          <p:cNvPr id="11" name="Metin kutusu 10">
            <a:extLst>
              <a:ext uri="{FF2B5EF4-FFF2-40B4-BE49-F238E27FC236}">
                <a16:creationId xmlns:a16="http://schemas.microsoft.com/office/drawing/2014/main" id="{C9D7E8D8-1283-CB0C-0C58-323E8675FA63}"/>
              </a:ext>
            </a:extLst>
          </p:cNvPr>
          <p:cNvSpPr txBox="1"/>
          <p:nvPr/>
        </p:nvSpPr>
        <p:spPr>
          <a:xfrm>
            <a:off x="2922524" y="5011178"/>
            <a:ext cx="6132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Açılması Planlanan Aferez Merkezleri</a:t>
            </a:r>
            <a:endParaRPr lang="tr-T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211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6" y="971258"/>
            <a:ext cx="4503052" cy="2957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174" y="397785"/>
            <a:ext cx="4796496" cy="7013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75" y="214257"/>
            <a:ext cx="846661" cy="1228725"/>
          </a:xfrm>
          <a:prstGeom prst="rect">
            <a:avLst/>
          </a:prstGeom>
        </p:spPr>
      </p:pic>
      <p:sp>
        <p:nvSpPr>
          <p:cNvPr id="27" name="Metin kutusu 31">
            <a:extLst>
              <a:ext uri="{FF2B5EF4-FFF2-40B4-BE49-F238E27FC236}">
                <a16:creationId xmlns:a16="http://schemas.microsoft.com/office/drawing/2014/main" id="{2C3F386D-8404-4653-9109-1A1BFF2C7D52}"/>
              </a:ext>
            </a:extLst>
          </p:cNvPr>
          <p:cNvSpPr txBox="1"/>
          <p:nvPr/>
        </p:nvSpPr>
        <p:spPr>
          <a:xfrm>
            <a:off x="1052588" y="468410"/>
            <a:ext cx="2238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  <a:latin typeface="Arial Black" panose="020B0A04020102020204" pitchFamily="34" charset="0"/>
              </a:rPr>
              <a:t>Genel Veriler</a:t>
            </a:r>
          </a:p>
        </p:txBody>
      </p:sp>
      <p:grpSp>
        <p:nvGrpSpPr>
          <p:cNvPr id="53" name="Grup 52">
            <a:extLst>
              <a:ext uri="{FF2B5EF4-FFF2-40B4-BE49-F238E27FC236}">
                <a16:creationId xmlns:a16="http://schemas.microsoft.com/office/drawing/2014/main" id="{D18E1F93-BA01-DA7C-38E0-30B7E4165032}"/>
              </a:ext>
            </a:extLst>
          </p:cNvPr>
          <p:cNvGrpSpPr/>
          <p:nvPr/>
        </p:nvGrpSpPr>
        <p:grpSpPr>
          <a:xfrm>
            <a:off x="22762" y="1198619"/>
            <a:ext cx="11997326" cy="5169594"/>
            <a:chOff x="22762" y="1198619"/>
            <a:chExt cx="11997326" cy="5169594"/>
          </a:xfrm>
        </p:grpSpPr>
        <p:grpSp>
          <p:nvGrpSpPr>
            <p:cNvPr id="2" name="Group 26">
              <a:extLst>
                <a:ext uri="{FF2B5EF4-FFF2-40B4-BE49-F238E27FC236}">
                  <a16:creationId xmlns:a16="http://schemas.microsoft.com/office/drawing/2014/main" id="{478CD1D0-EE11-B33F-5014-1A1FDB1A9652}"/>
                </a:ext>
              </a:extLst>
            </p:cNvPr>
            <p:cNvGrpSpPr/>
            <p:nvPr/>
          </p:nvGrpSpPr>
          <p:grpSpPr>
            <a:xfrm>
              <a:off x="22762" y="1872595"/>
              <a:ext cx="4723559" cy="3637469"/>
              <a:chOff x="1869367" y="3052342"/>
              <a:chExt cx="4070560" cy="3235811"/>
            </a:xfrm>
          </p:grpSpPr>
          <p:pic>
            <p:nvPicPr>
              <p:cNvPr id="4" name="Picture 27">
                <a:extLst>
                  <a:ext uri="{FF2B5EF4-FFF2-40B4-BE49-F238E27FC236}">
                    <a16:creationId xmlns:a16="http://schemas.microsoft.com/office/drawing/2014/main" id="{F2CBAD93-65D1-09A0-FAB5-766E34C8FE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69367" y="3052342"/>
                <a:ext cx="4070560" cy="3235811"/>
              </a:xfrm>
              <a:prstGeom prst="rect">
                <a:avLst/>
              </a:prstGeom>
            </p:spPr>
          </p:pic>
          <p:sp>
            <p:nvSpPr>
              <p:cNvPr id="5" name="Metin kutusu 31">
                <a:extLst>
                  <a:ext uri="{FF2B5EF4-FFF2-40B4-BE49-F238E27FC236}">
                    <a16:creationId xmlns:a16="http://schemas.microsoft.com/office/drawing/2014/main" id="{A4FDBAB3-DDF8-F3B4-8CDC-2F6856814322}"/>
                  </a:ext>
                </a:extLst>
              </p:cNvPr>
              <p:cNvSpPr txBox="1"/>
              <p:nvPr/>
            </p:nvSpPr>
            <p:spPr>
              <a:xfrm>
                <a:off x="2989919" y="4651869"/>
                <a:ext cx="2392963" cy="10130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latin typeface="Arial Black" panose="020B0A04020102020204" pitchFamily="34" charset="0"/>
                  </a:rPr>
                  <a:t>Kök Hücre </a:t>
                </a:r>
                <a:r>
                  <a:rPr lang="en-US" dirty="0" err="1">
                    <a:solidFill>
                      <a:schemeClr val="bg2">
                        <a:lumMod val="25000"/>
                      </a:schemeClr>
                    </a:solidFill>
                    <a:latin typeface="Arial Black" panose="020B0A04020102020204" pitchFamily="34" charset="0"/>
                  </a:rPr>
                  <a:t>Bağışçı</a:t>
                </a:r>
                <a:r>
                  <a:rPr lang="tr-TR" dirty="0">
                    <a:solidFill>
                      <a:schemeClr val="bg2">
                        <a:lumMod val="25000"/>
                      </a:schemeClr>
                    </a:solidFill>
                    <a:latin typeface="Arial Black" panose="020B0A04020102020204" pitchFamily="34" charset="0"/>
                  </a:rPr>
                  <a:t> Sayısı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endParaRPr>
              </a:p>
              <a:p>
                <a:pPr algn="ctr"/>
                <a:r>
                  <a:rPr lang="tr-TR" sz="3200" dirty="0">
                    <a:solidFill>
                      <a:srgbClr val="D51C24"/>
                    </a:solidFill>
                    <a:latin typeface="Arial Black" panose="020B0A04020102020204" pitchFamily="34" charset="0"/>
                  </a:rPr>
                  <a:t>1.255.238</a:t>
                </a:r>
                <a:endParaRPr lang="tr-TR" sz="3200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6" name="Group 11">
              <a:extLst>
                <a:ext uri="{FF2B5EF4-FFF2-40B4-BE49-F238E27FC236}">
                  <a16:creationId xmlns:a16="http://schemas.microsoft.com/office/drawing/2014/main" id="{88198A52-EE8F-D0D6-AC2B-35EBAAD6B2EB}"/>
                </a:ext>
              </a:extLst>
            </p:cNvPr>
            <p:cNvGrpSpPr/>
            <p:nvPr/>
          </p:nvGrpSpPr>
          <p:grpSpPr>
            <a:xfrm>
              <a:off x="5093102" y="4994348"/>
              <a:ext cx="6447338" cy="548467"/>
              <a:chOff x="6789800" y="2335236"/>
              <a:chExt cx="4046148" cy="416691"/>
            </a:xfrm>
            <a:solidFill>
              <a:srgbClr val="F1975B"/>
            </a:solidFill>
          </p:grpSpPr>
          <p:sp>
            <p:nvSpPr>
              <p:cNvPr id="7" name="Yuvarlatılmış Dikdörtgen 51">
                <a:extLst>
                  <a:ext uri="{FF2B5EF4-FFF2-40B4-BE49-F238E27FC236}">
                    <a16:creationId xmlns:a16="http://schemas.microsoft.com/office/drawing/2014/main" id="{A90EE6B7-60F8-5051-A790-EBE3F1122CFE}"/>
                  </a:ext>
                </a:extLst>
              </p:cNvPr>
              <p:cNvSpPr/>
              <p:nvPr/>
            </p:nvSpPr>
            <p:spPr>
              <a:xfrm>
                <a:off x="6789800" y="2335236"/>
                <a:ext cx="4046148" cy="41669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50000"/>
                  </a:prstClr>
                </a:outerShdw>
              </a:effectLst>
              <a:scene3d>
                <a:camera prst="orthographicFront">
                  <a:rot lat="0" lon="600000" rev="0"/>
                </a:camera>
                <a:lightRig rig="threePt" dir="t">
                  <a:rot lat="0" lon="0" rev="6600000"/>
                </a:lightRig>
              </a:scene3d>
              <a:sp3d>
                <a:bevelT w="0" h="158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tr-TR" sz="2700">
                  <a:latin typeface="Arial Black" panose="020B0A04020102020204" pitchFamily="34" charset="0"/>
                </a:endParaRPr>
              </a:p>
            </p:txBody>
          </p:sp>
          <p:sp>
            <p:nvSpPr>
              <p:cNvPr id="9" name="Dikdörtgen 99">
                <a:extLst>
                  <a:ext uri="{FF2B5EF4-FFF2-40B4-BE49-F238E27FC236}">
                    <a16:creationId xmlns:a16="http://schemas.microsoft.com/office/drawing/2014/main" id="{0C27AFE8-2DEE-AC9C-D236-5A1B530FB3E0}"/>
                  </a:ext>
                </a:extLst>
              </p:cNvPr>
              <p:cNvSpPr/>
              <p:nvPr/>
            </p:nvSpPr>
            <p:spPr>
              <a:xfrm>
                <a:off x="6869633" y="2368210"/>
                <a:ext cx="3845189" cy="3507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tr-TR" sz="2400" spc="-1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2.566 Vazgeçme Nedenli İnaktivasyon</a:t>
                </a:r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412512CF-4115-8F2F-1ACF-FD122902B6D0}"/>
                </a:ext>
              </a:extLst>
            </p:cNvPr>
            <p:cNvGrpSpPr/>
            <p:nvPr/>
          </p:nvGrpSpPr>
          <p:grpSpPr>
            <a:xfrm>
              <a:off x="5361303" y="5847055"/>
              <a:ext cx="5956129" cy="521158"/>
              <a:chOff x="5839404" y="2576101"/>
              <a:chExt cx="1220419" cy="516159"/>
            </a:xfrm>
            <a:solidFill>
              <a:srgbClr val="E8938B"/>
            </a:solidFill>
          </p:grpSpPr>
          <p:sp>
            <p:nvSpPr>
              <p:cNvPr id="14" name="Yuvarlatılmış Dikdörtgen 51">
                <a:extLst>
                  <a:ext uri="{FF2B5EF4-FFF2-40B4-BE49-F238E27FC236}">
                    <a16:creationId xmlns:a16="http://schemas.microsoft.com/office/drawing/2014/main" id="{6C259D27-16FD-F3C7-F298-1EBF6782275D}"/>
                  </a:ext>
                </a:extLst>
              </p:cNvPr>
              <p:cNvSpPr/>
              <p:nvPr/>
            </p:nvSpPr>
            <p:spPr>
              <a:xfrm>
                <a:off x="5839404" y="2576101"/>
                <a:ext cx="1220419" cy="51615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50000"/>
                  </a:prstClr>
                </a:outerShdw>
              </a:effectLst>
              <a:scene3d>
                <a:camera prst="orthographicFront">
                  <a:rot lat="0" lon="600000" rev="0"/>
                </a:camera>
                <a:lightRig rig="threePt" dir="t">
                  <a:rot lat="0" lon="0" rev="6600000"/>
                </a:lightRig>
              </a:scene3d>
              <a:sp3d>
                <a:bevelT w="0" h="158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tr-TR" sz="2700">
                  <a:latin typeface="Museo Sans 700" panose="02000503040000020004" pitchFamily="2" charset="-94"/>
                </a:endParaRPr>
              </a:p>
            </p:txBody>
          </p:sp>
          <p:sp>
            <p:nvSpPr>
              <p:cNvPr id="15" name="Dikdörtgen 99">
                <a:extLst>
                  <a:ext uri="{FF2B5EF4-FFF2-40B4-BE49-F238E27FC236}">
                    <a16:creationId xmlns:a16="http://schemas.microsoft.com/office/drawing/2014/main" id="{B2DB263F-2C93-4697-80E0-46D09501E3D2}"/>
                  </a:ext>
                </a:extLst>
              </p:cNvPr>
              <p:cNvSpPr/>
              <p:nvPr/>
            </p:nvSpPr>
            <p:spPr>
              <a:xfrm>
                <a:off x="5886997" y="2622937"/>
                <a:ext cx="1172826" cy="4572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tr-TR" sz="2400" spc="-1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8.686 Diğer İnaktivasyon Nedenleri</a:t>
                </a:r>
              </a:p>
            </p:txBody>
          </p:sp>
        </p:grpSp>
        <p:grpSp>
          <p:nvGrpSpPr>
            <p:cNvPr id="16" name="Grup 15">
              <a:extLst>
                <a:ext uri="{FF2B5EF4-FFF2-40B4-BE49-F238E27FC236}">
                  <a16:creationId xmlns:a16="http://schemas.microsoft.com/office/drawing/2014/main" id="{A2BFC37D-4322-795C-E493-284796B4453A}"/>
                </a:ext>
              </a:extLst>
            </p:cNvPr>
            <p:cNvGrpSpPr/>
            <p:nvPr/>
          </p:nvGrpSpPr>
          <p:grpSpPr>
            <a:xfrm>
              <a:off x="4547743" y="1198619"/>
              <a:ext cx="7472345" cy="1804663"/>
              <a:chOff x="4537483" y="1678412"/>
              <a:chExt cx="7472345" cy="1804663"/>
            </a:xfrm>
          </p:grpSpPr>
          <p:grpSp>
            <p:nvGrpSpPr>
              <p:cNvPr id="34" name="Group 12">
                <a:extLst>
                  <a:ext uri="{FF2B5EF4-FFF2-40B4-BE49-F238E27FC236}">
                    <a16:creationId xmlns:a16="http://schemas.microsoft.com/office/drawing/2014/main" id="{E959D76B-3B71-4996-7B5F-9A96A9D47719}"/>
                  </a:ext>
                </a:extLst>
              </p:cNvPr>
              <p:cNvGrpSpPr/>
              <p:nvPr/>
            </p:nvGrpSpPr>
            <p:grpSpPr>
              <a:xfrm>
                <a:off x="4992056" y="1678412"/>
                <a:ext cx="6336210" cy="936001"/>
                <a:chOff x="1503952" y="3775028"/>
                <a:chExt cx="1811393" cy="606466"/>
              </a:xfrm>
            </p:grpSpPr>
            <p:pic>
              <p:nvPicPr>
                <p:cNvPr id="41" name="Picture 19">
                  <a:extLst>
                    <a:ext uri="{FF2B5EF4-FFF2-40B4-BE49-F238E27FC236}">
                      <a16:creationId xmlns:a16="http://schemas.microsoft.com/office/drawing/2014/main" id="{88742F8C-3181-6657-FD48-33D174EC633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03952" y="3775028"/>
                  <a:ext cx="1811393" cy="606466"/>
                </a:xfrm>
                <a:prstGeom prst="rect">
                  <a:avLst/>
                </a:prstGeom>
              </p:spPr>
            </p:pic>
            <p:sp>
              <p:nvSpPr>
                <p:cNvPr id="42" name="Metin kutusu 31">
                  <a:extLst>
                    <a:ext uri="{FF2B5EF4-FFF2-40B4-BE49-F238E27FC236}">
                      <a16:creationId xmlns:a16="http://schemas.microsoft.com/office/drawing/2014/main" id="{1B7D4B68-0977-85AA-822F-C42FC526D4FC}"/>
                    </a:ext>
                  </a:extLst>
                </p:cNvPr>
                <p:cNvSpPr txBox="1"/>
                <p:nvPr/>
              </p:nvSpPr>
              <p:spPr>
                <a:xfrm>
                  <a:off x="1721406" y="3794082"/>
                  <a:ext cx="1367804" cy="3788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tr-TR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32.618 Eşleşme Talebi </a:t>
                  </a:r>
                </a:p>
              </p:txBody>
            </p:sp>
          </p:grpSp>
          <p:grpSp>
            <p:nvGrpSpPr>
              <p:cNvPr id="35" name="Group 12">
                <a:extLst>
                  <a:ext uri="{FF2B5EF4-FFF2-40B4-BE49-F238E27FC236}">
                    <a16:creationId xmlns:a16="http://schemas.microsoft.com/office/drawing/2014/main" id="{CC580D8A-9F6D-095D-410D-1D99350A88B5}"/>
                  </a:ext>
                </a:extLst>
              </p:cNvPr>
              <p:cNvGrpSpPr/>
              <p:nvPr/>
            </p:nvGrpSpPr>
            <p:grpSpPr>
              <a:xfrm>
                <a:off x="8550995" y="2528886"/>
                <a:ext cx="3458833" cy="936000"/>
                <a:chOff x="1503952" y="3775034"/>
                <a:chExt cx="1758948" cy="636111"/>
              </a:xfrm>
            </p:grpSpPr>
            <p:pic>
              <p:nvPicPr>
                <p:cNvPr id="39" name="Picture 19">
                  <a:extLst>
                    <a:ext uri="{FF2B5EF4-FFF2-40B4-BE49-F238E27FC236}">
                      <a16:creationId xmlns:a16="http://schemas.microsoft.com/office/drawing/2014/main" id="{9D186816-26C4-BD42-826B-3C1C45C21F3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03952" y="3775034"/>
                  <a:ext cx="1758948" cy="636111"/>
                </a:xfrm>
                <a:prstGeom prst="rect">
                  <a:avLst/>
                </a:prstGeom>
              </p:spPr>
            </p:pic>
            <p:sp>
              <p:nvSpPr>
                <p:cNvPr id="40" name="Metin kutusu 31">
                  <a:extLst>
                    <a:ext uri="{FF2B5EF4-FFF2-40B4-BE49-F238E27FC236}">
                      <a16:creationId xmlns:a16="http://schemas.microsoft.com/office/drawing/2014/main" id="{20DD9755-765D-2337-82C3-8901963F21D7}"/>
                    </a:ext>
                  </a:extLst>
                </p:cNvPr>
                <p:cNvSpPr txBox="1"/>
                <p:nvPr/>
              </p:nvSpPr>
              <p:spPr>
                <a:xfrm>
                  <a:off x="1532666" y="3796394"/>
                  <a:ext cx="1707039" cy="397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tr-TR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8.524 Yurt dışı</a:t>
                  </a:r>
                </a:p>
              </p:txBody>
            </p:sp>
          </p:grpSp>
          <p:grpSp>
            <p:nvGrpSpPr>
              <p:cNvPr id="36" name="Group 12">
                <a:extLst>
                  <a:ext uri="{FF2B5EF4-FFF2-40B4-BE49-F238E27FC236}">
                    <a16:creationId xmlns:a16="http://schemas.microsoft.com/office/drawing/2014/main" id="{17062030-322B-D399-FD44-4ACEF744BE5A}"/>
                  </a:ext>
                </a:extLst>
              </p:cNvPr>
              <p:cNvGrpSpPr/>
              <p:nvPr/>
            </p:nvGrpSpPr>
            <p:grpSpPr>
              <a:xfrm>
                <a:off x="4537483" y="2547075"/>
                <a:ext cx="3530950" cy="936000"/>
                <a:chOff x="1503952" y="3775034"/>
                <a:chExt cx="1758948" cy="592241"/>
              </a:xfrm>
            </p:grpSpPr>
            <p:pic>
              <p:nvPicPr>
                <p:cNvPr id="37" name="Picture 19">
                  <a:extLst>
                    <a:ext uri="{FF2B5EF4-FFF2-40B4-BE49-F238E27FC236}">
                      <a16:creationId xmlns:a16="http://schemas.microsoft.com/office/drawing/2014/main" id="{9402F53B-B3EF-1915-4B0A-CD9D306BB63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03952" y="3775034"/>
                  <a:ext cx="1758948" cy="592241"/>
                </a:xfrm>
                <a:prstGeom prst="rect">
                  <a:avLst/>
                </a:prstGeom>
              </p:spPr>
            </p:pic>
            <p:sp>
              <p:nvSpPr>
                <p:cNvPr id="38" name="Metin kutusu 31">
                  <a:extLst>
                    <a:ext uri="{FF2B5EF4-FFF2-40B4-BE49-F238E27FC236}">
                      <a16:creationId xmlns:a16="http://schemas.microsoft.com/office/drawing/2014/main" id="{463028B1-990D-E42D-2373-D18084B5B6F9}"/>
                    </a:ext>
                  </a:extLst>
                </p:cNvPr>
                <p:cNvSpPr txBox="1"/>
                <p:nvPr/>
              </p:nvSpPr>
              <p:spPr>
                <a:xfrm>
                  <a:off x="1607197" y="3780960"/>
                  <a:ext cx="1556088" cy="3788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tr-TR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23.735 Yurt içi</a:t>
                  </a:r>
                </a:p>
              </p:txBody>
            </p:sp>
          </p:grpSp>
        </p:grpSp>
        <p:grpSp>
          <p:nvGrpSpPr>
            <p:cNvPr id="43" name="Grup 42">
              <a:extLst>
                <a:ext uri="{FF2B5EF4-FFF2-40B4-BE49-F238E27FC236}">
                  <a16:creationId xmlns:a16="http://schemas.microsoft.com/office/drawing/2014/main" id="{ABB20898-A0FD-2145-3D7F-D2CDD1A184A7}"/>
                </a:ext>
              </a:extLst>
            </p:cNvPr>
            <p:cNvGrpSpPr/>
            <p:nvPr/>
          </p:nvGrpSpPr>
          <p:grpSpPr>
            <a:xfrm>
              <a:off x="5002316" y="3013566"/>
              <a:ext cx="6315116" cy="1497913"/>
              <a:chOff x="5002316" y="3013566"/>
              <a:chExt cx="6315116" cy="1497913"/>
            </a:xfrm>
          </p:grpSpPr>
          <p:grpSp>
            <p:nvGrpSpPr>
              <p:cNvPr id="44" name="Group 14">
                <a:extLst>
                  <a:ext uri="{FF2B5EF4-FFF2-40B4-BE49-F238E27FC236}">
                    <a16:creationId xmlns:a16="http://schemas.microsoft.com/office/drawing/2014/main" id="{5DECB82A-2701-EBAF-8050-B0490CE89A27}"/>
                  </a:ext>
                </a:extLst>
              </p:cNvPr>
              <p:cNvGrpSpPr/>
              <p:nvPr/>
            </p:nvGrpSpPr>
            <p:grpSpPr>
              <a:xfrm>
                <a:off x="6997851" y="3013566"/>
                <a:ext cx="2382894" cy="635697"/>
                <a:chOff x="5978802" y="494222"/>
                <a:chExt cx="369516" cy="482963"/>
              </a:xfrm>
            </p:grpSpPr>
            <p:sp>
              <p:nvSpPr>
                <p:cNvPr id="51" name="Yuvarlatılmış Dikdörtgen 51">
                  <a:extLst>
                    <a:ext uri="{FF2B5EF4-FFF2-40B4-BE49-F238E27FC236}">
                      <a16:creationId xmlns:a16="http://schemas.microsoft.com/office/drawing/2014/main" id="{23A28787-08B6-7354-549B-2B6153CC2A14}"/>
                    </a:ext>
                  </a:extLst>
                </p:cNvPr>
                <p:cNvSpPr/>
                <p:nvPr/>
              </p:nvSpPr>
              <p:spPr>
                <a:xfrm>
                  <a:off x="5978802" y="494222"/>
                  <a:ext cx="369516" cy="4829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71921"/>
                </a:solidFill>
                <a:ln>
                  <a:noFill/>
                </a:ln>
                <a:effectLst>
                  <a:outerShdw blurRad="76200" dir="18900000" sy="23000" kx="-1200000" algn="bl" rotWithShape="0">
                    <a:prstClr val="black">
                      <a:alpha val="50000"/>
                    </a:prstClr>
                  </a:outerShdw>
                </a:effectLst>
                <a:scene3d>
                  <a:camera prst="orthographicFront">
                    <a:rot lat="0" lon="600000" rev="0"/>
                  </a:camera>
                  <a:lightRig rig="threePt" dir="t">
                    <a:rot lat="0" lon="0" rev="6600000"/>
                  </a:lightRig>
                </a:scene3d>
                <a:sp3d>
                  <a:bevelT w="0" h="158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tr-TR" sz="2700" dirty="0">
                    <a:latin typeface="Museo Sans 700" panose="02000503040000020004" pitchFamily="2" charset="-94"/>
                  </a:endParaRPr>
                </a:p>
              </p:txBody>
            </p:sp>
            <p:sp>
              <p:nvSpPr>
                <p:cNvPr id="52" name="Dikdörtgen 99">
                  <a:extLst>
                    <a:ext uri="{FF2B5EF4-FFF2-40B4-BE49-F238E27FC236}">
                      <a16:creationId xmlns:a16="http://schemas.microsoft.com/office/drawing/2014/main" id="{44BE8569-B2FA-4985-5447-32509FC2536C}"/>
                    </a:ext>
                  </a:extLst>
                </p:cNvPr>
                <p:cNvSpPr/>
                <p:nvPr/>
              </p:nvSpPr>
              <p:spPr>
                <a:xfrm>
                  <a:off x="6006534" y="562905"/>
                  <a:ext cx="314998" cy="3507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2400" spc="-100" dirty="0">
                      <a:solidFill>
                        <a:schemeClr val="bg1"/>
                      </a:solidFill>
                      <a:latin typeface="Arial Black" panose="020B0A04020102020204" pitchFamily="34" charset="0"/>
                    </a:rPr>
                    <a:t>7.824 Nakil </a:t>
                  </a:r>
                </a:p>
              </p:txBody>
            </p:sp>
          </p:grpSp>
          <p:grpSp>
            <p:nvGrpSpPr>
              <p:cNvPr id="45" name="Group 14">
                <a:extLst>
                  <a:ext uri="{FF2B5EF4-FFF2-40B4-BE49-F238E27FC236}">
                    <a16:creationId xmlns:a16="http://schemas.microsoft.com/office/drawing/2014/main" id="{501129A7-6DF8-5ED9-42CF-DA4F1BAB92A8}"/>
                  </a:ext>
                </a:extLst>
              </p:cNvPr>
              <p:cNvGrpSpPr/>
              <p:nvPr/>
            </p:nvGrpSpPr>
            <p:grpSpPr>
              <a:xfrm>
                <a:off x="8934538" y="3875782"/>
                <a:ext cx="2382894" cy="635697"/>
                <a:chOff x="5982501" y="485795"/>
                <a:chExt cx="369516" cy="482963"/>
              </a:xfrm>
            </p:grpSpPr>
            <p:sp>
              <p:nvSpPr>
                <p:cNvPr id="49" name="Yuvarlatılmış Dikdörtgen 51">
                  <a:extLst>
                    <a:ext uri="{FF2B5EF4-FFF2-40B4-BE49-F238E27FC236}">
                      <a16:creationId xmlns:a16="http://schemas.microsoft.com/office/drawing/2014/main" id="{19DF8331-26E9-9AFF-EC99-A4E75CB8AAE4}"/>
                    </a:ext>
                  </a:extLst>
                </p:cNvPr>
                <p:cNvSpPr/>
                <p:nvPr/>
              </p:nvSpPr>
              <p:spPr>
                <a:xfrm>
                  <a:off x="5982501" y="485795"/>
                  <a:ext cx="369516" cy="4829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71921"/>
                </a:solidFill>
                <a:ln>
                  <a:noFill/>
                </a:ln>
                <a:effectLst>
                  <a:outerShdw blurRad="76200" dir="18900000" sy="23000" kx="-1200000" algn="bl" rotWithShape="0">
                    <a:prstClr val="black">
                      <a:alpha val="50000"/>
                    </a:prstClr>
                  </a:outerShdw>
                </a:effectLst>
                <a:scene3d>
                  <a:camera prst="orthographicFront">
                    <a:rot lat="0" lon="600000" rev="0"/>
                  </a:camera>
                  <a:lightRig rig="threePt" dir="t">
                    <a:rot lat="0" lon="0" rev="6600000"/>
                  </a:lightRig>
                </a:scene3d>
                <a:sp3d>
                  <a:bevelT w="0" h="158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tr-TR" sz="2700" dirty="0">
                    <a:latin typeface="Museo Sans 700" panose="02000503040000020004" pitchFamily="2" charset="-94"/>
                  </a:endParaRPr>
                </a:p>
              </p:txBody>
            </p:sp>
            <p:sp>
              <p:nvSpPr>
                <p:cNvPr id="50" name="Dikdörtgen 99">
                  <a:extLst>
                    <a:ext uri="{FF2B5EF4-FFF2-40B4-BE49-F238E27FC236}">
                      <a16:creationId xmlns:a16="http://schemas.microsoft.com/office/drawing/2014/main" id="{21992AA1-FF87-D6D0-66DF-19C2397460D5}"/>
                    </a:ext>
                  </a:extLst>
                </p:cNvPr>
                <p:cNvSpPr/>
                <p:nvPr/>
              </p:nvSpPr>
              <p:spPr>
                <a:xfrm>
                  <a:off x="6001587" y="554826"/>
                  <a:ext cx="333403" cy="3507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2400" spc="-100" dirty="0">
                      <a:solidFill>
                        <a:schemeClr val="bg1"/>
                      </a:solidFill>
                      <a:latin typeface="Arial Black" panose="020B0A04020102020204" pitchFamily="34" charset="0"/>
                    </a:rPr>
                    <a:t>850 Yurt dışı</a:t>
                  </a:r>
                </a:p>
              </p:txBody>
            </p:sp>
          </p:grpSp>
          <p:grpSp>
            <p:nvGrpSpPr>
              <p:cNvPr id="46" name="Group 14">
                <a:extLst>
                  <a:ext uri="{FF2B5EF4-FFF2-40B4-BE49-F238E27FC236}">
                    <a16:creationId xmlns:a16="http://schemas.microsoft.com/office/drawing/2014/main" id="{B6A3C51A-FAE4-112B-3353-53FD88C18144}"/>
                  </a:ext>
                </a:extLst>
              </p:cNvPr>
              <p:cNvGrpSpPr/>
              <p:nvPr/>
            </p:nvGrpSpPr>
            <p:grpSpPr>
              <a:xfrm>
                <a:off x="5002316" y="3875782"/>
                <a:ext cx="2382894" cy="635697"/>
                <a:chOff x="5978802" y="494222"/>
                <a:chExt cx="369516" cy="482963"/>
              </a:xfrm>
            </p:grpSpPr>
            <p:sp>
              <p:nvSpPr>
                <p:cNvPr id="47" name="Yuvarlatılmış Dikdörtgen 51">
                  <a:extLst>
                    <a:ext uri="{FF2B5EF4-FFF2-40B4-BE49-F238E27FC236}">
                      <a16:creationId xmlns:a16="http://schemas.microsoft.com/office/drawing/2014/main" id="{14C20E5B-4206-FFA8-EA09-B0B4898ACAE7}"/>
                    </a:ext>
                  </a:extLst>
                </p:cNvPr>
                <p:cNvSpPr/>
                <p:nvPr/>
              </p:nvSpPr>
              <p:spPr>
                <a:xfrm>
                  <a:off x="5978802" y="494222"/>
                  <a:ext cx="369516" cy="4829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71921"/>
                </a:solidFill>
                <a:ln>
                  <a:noFill/>
                </a:ln>
                <a:effectLst>
                  <a:outerShdw blurRad="76200" dir="18900000" sy="23000" kx="-1200000" algn="bl" rotWithShape="0">
                    <a:prstClr val="black">
                      <a:alpha val="50000"/>
                    </a:prstClr>
                  </a:outerShdw>
                </a:effectLst>
                <a:scene3d>
                  <a:camera prst="orthographicFront">
                    <a:rot lat="0" lon="600000" rev="0"/>
                  </a:camera>
                  <a:lightRig rig="threePt" dir="t">
                    <a:rot lat="0" lon="0" rev="6600000"/>
                  </a:lightRig>
                </a:scene3d>
                <a:sp3d>
                  <a:bevelT w="0" h="158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tr-TR" sz="2700" dirty="0">
                    <a:latin typeface="Museo Sans 700" panose="02000503040000020004" pitchFamily="2" charset="-94"/>
                  </a:endParaRPr>
                </a:p>
              </p:txBody>
            </p:sp>
            <p:sp>
              <p:nvSpPr>
                <p:cNvPr id="48" name="Dikdörtgen 99">
                  <a:extLst>
                    <a:ext uri="{FF2B5EF4-FFF2-40B4-BE49-F238E27FC236}">
                      <a16:creationId xmlns:a16="http://schemas.microsoft.com/office/drawing/2014/main" id="{38637DE3-542B-EC03-4D70-DC5B991EA66D}"/>
                    </a:ext>
                  </a:extLst>
                </p:cNvPr>
                <p:cNvSpPr/>
                <p:nvPr/>
              </p:nvSpPr>
              <p:spPr>
                <a:xfrm>
                  <a:off x="5993342" y="562905"/>
                  <a:ext cx="350058" cy="3507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sz="2400" spc="-100" dirty="0">
                      <a:solidFill>
                        <a:schemeClr val="bg1"/>
                      </a:solidFill>
                      <a:latin typeface="Arial Black" panose="020B0A04020102020204" pitchFamily="34" charset="0"/>
                    </a:rPr>
                    <a:t>6.974 Yurt içi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84574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FAD0818E-F74C-4767-9AFD-E87B5C294ECE}"/>
              </a:ext>
            </a:extLst>
          </p:cNvPr>
          <p:cNvGrpSpPr/>
          <p:nvPr/>
        </p:nvGrpSpPr>
        <p:grpSpPr>
          <a:xfrm>
            <a:off x="0" y="302344"/>
            <a:ext cx="6343649" cy="1150603"/>
            <a:chOff x="-73927" y="312504"/>
            <a:chExt cx="518250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26CF2095-5CA7-4EB1-8BFC-3A01A9143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383E4BD9-3836-4103-86DE-499652C90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520" y="397785"/>
              <a:ext cx="5182094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EC49BEA1-B059-4F2C-9D42-E9B94E4E8EAE}"/>
                </a:ext>
              </a:extLst>
            </p:cNvPr>
            <p:cNvSpPr txBox="1"/>
            <p:nvPr/>
          </p:nvSpPr>
          <p:spPr>
            <a:xfrm>
              <a:off x="835253" y="412353"/>
              <a:ext cx="42733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Bağışçı Kazanım Verileri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28EC85B-4C98-4D39-9C49-F0B59ACA6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pic>
        <p:nvPicPr>
          <p:cNvPr id="9" name="Resim 8" descr="metin, ekran görüntüsü, yazı tipi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A479983-C39A-11DE-DFB1-9B17C8EAA3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21" y="1191785"/>
            <a:ext cx="1107515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>
            <a:extLst>
              <a:ext uri="{FF2B5EF4-FFF2-40B4-BE49-F238E27FC236}">
                <a16:creationId xmlns:a16="http://schemas.microsoft.com/office/drawing/2014/main" id="{1E6A99CF-2D06-4F19-B36F-882D850BBAB5}"/>
              </a:ext>
            </a:extLst>
          </p:cNvPr>
          <p:cNvGrpSpPr/>
          <p:nvPr/>
        </p:nvGrpSpPr>
        <p:grpSpPr>
          <a:xfrm>
            <a:off x="0" y="302344"/>
            <a:ext cx="5431833" cy="1150603"/>
            <a:chOff x="-73927" y="312504"/>
            <a:chExt cx="4437585" cy="1150603"/>
          </a:xfrm>
        </p:grpSpPr>
        <p:pic>
          <p:nvPicPr>
            <p:cNvPr id="6" name="Picture 106">
              <a:extLst>
                <a:ext uri="{FF2B5EF4-FFF2-40B4-BE49-F238E27FC236}">
                  <a16:creationId xmlns:a16="http://schemas.microsoft.com/office/drawing/2014/main" id="{1725691D-62EB-44A3-9230-A9B04E6C6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7" name="Picture 22">
              <a:extLst>
                <a:ext uri="{FF2B5EF4-FFF2-40B4-BE49-F238E27FC236}">
                  <a16:creationId xmlns:a16="http://schemas.microsoft.com/office/drawing/2014/main" id="{5A6B9942-0C25-48ED-803B-1A98B8C5F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4375409" cy="701348"/>
            </a:xfrm>
            <a:prstGeom prst="rect">
              <a:avLst/>
            </a:prstGeom>
          </p:spPr>
        </p:pic>
        <p:sp>
          <p:nvSpPr>
            <p:cNvPr id="8" name="Metin kutusu 31">
              <a:extLst>
                <a:ext uri="{FF2B5EF4-FFF2-40B4-BE49-F238E27FC236}">
                  <a16:creationId xmlns:a16="http://schemas.microsoft.com/office/drawing/2014/main" id="{F4BA9341-5C07-4A0F-BA17-DBE92A30923A}"/>
                </a:ext>
              </a:extLst>
            </p:cNvPr>
            <p:cNvSpPr txBox="1"/>
            <p:nvPr/>
          </p:nvSpPr>
          <p:spPr>
            <a:xfrm>
              <a:off x="785748" y="412353"/>
              <a:ext cx="35779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Bağışçı Dağılımları</a:t>
              </a:r>
            </a:p>
          </p:txBody>
        </p:sp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AAA25449-4A00-4507-B12A-0994A84B1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pic>
        <p:nvPicPr>
          <p:cNvPr id="3" name="Resim 2" descr="metin, daire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A32D644-F78E-1524-B091-9F4C1BBF8F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22" y="1106122"/>
            <a:ext cx="4569229" cy="2745971"/>
          </a:xfrm>
          <a:prstGeom prst="rect">
            <a:avLst/>
          </a:prstGeom>
        </p:spPr>
      </p:pic>
      <p:pic>
        <p:nvPicPr>
          <p:cNvPr id="10" name="Resim 9" descr="metin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DA4EB93-F71C-1B39-8523-C8E1F5C26E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22" y="3852093"/>
            <a:ext cx="4505498" cy="2901142"/>
          </a:xfrm>
          <a:prstGeom prst="rect">
            <a:avLst/>
          </a:prstGeom>
        </p:spPr>
      </p:pic>
      <p:pic>
        <p:nvPicPr>
          <p:cNvPr id="12" name="Resim 11" descr="metin, ekran görüntüsü, daire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50C4EB3-A52F-5DF9-D6A1-FA0F588B33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90" y="1002871"/>
            <a:ext cx="4572000" cy="2751513"/>
          </a:xfrm>
          <a:prstGeom prst="rect">
            <a:avLst/>
          </a:prstGeom>
        </p:spPr>
      </p:pic>
      <p:pic>
        <p:nvPicPr>
          <p:cNvPr id="14" name="Resim 13" descr="metin, ekran görüntüsü, logo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2DD30D9-E52C-187C-393E-D68D3A6E61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384" y="3583623"/>
            <a:ext cx="5334000" cy="321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963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2BCBB7A7-B3B8-4F0E-AD4A-ED870214B7D6}"/>
              </a:ext>
            </a:extLst>
          </p:cNvPr>
          <p:cNvGrpSpPr/>
          <p:nvPr/>
        </p:nvGrpSpPr>
        <p:grpSpPr>
          <a:xfrm>
            <a:off x="0" y="302344"/>
            <a:ext cx="8496299" cy="1150603"/>
            <a:chOff x="-73927" y="312504"/>
            <a:chExt cx="6941128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D68C1A03-87AD-4F24-B3FB-F9F505D4D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D5860B93-B106-4DFF-AC9B-045CF2693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519" y="397785"/>
              <a:ext cx="6940720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ECB6A3FF-812F-4BE3-AAFC-7BD31D92D1C0}"/>
                </a:ext>
              </a:extLst>
            </p:cNvPr>
            <p:cNvSpPr txBox="1"/>
            <p:nvPr/>
          </p:nvSpPr>
          <p:spPr>
            <a:xfrm>
              <a:off x="785748" y="389411"/>
              <a:ext cx="60814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Eşleşme Süreçleri Yıllık Verileri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166EA2-A911-4726-A35D-7F982BFDD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sp>
        <p:nvSpPr>
          <p:cNvPr id="2" name="Metin kutusu 1">
            <a:extLst>
              <a:ext uri="{FF2B5EF4-FFF2-40B4-BE49-F238E27FC236}">
                <a16:creationId xmlns:a16="http://schemas.microsoft.com/office/drawing/2014/main" id="{5C546C62-E00B-6759-5F37-60E66ADCCC4A}"/>
              </a:ext>
            </a:extLst>
          </p:cNvPr>
          <p:cNvSpPr txBox="1"/>
          <p:nvPr/>
        </p:nvSpPr>
        <p:spPr>
          <a:xfrm>
            <a:off x="9278422" y="205784"/>
            <a:ext cx="2518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Eşleşme: 32.618</a:t>
            </a:r>
          </a:p>
          <a:p>
            <a:r>
              <a:rPr lang="tr-TR" sz="2400" b="1" dirty="0">
                <a:solidFill>
                  <a:srgbClr val="C00000"/>
                </a:solidFill>
              </a:rPr>
              <a:t>VNİ: 2.566</a:t>
            </a:r>
          </a:p>
          <a:p>
            <a:r>
              <a:rPr lang="tr-TR" sz="2400" b="1" dirty="0">
                <a:solidFill>
                  <a:srgbClr val="C00000"/>
                </a:solidFill>
              </a:rPr>
              <a:t>DİN: 8.686 </a:t>
            </a:r>
          </a:p>
        </p:txBody>
      </p:sp>
      <p:pic>
        <p:nvPicPr>
          <p:cNvPr id="10" name="Resim 9" descr="metin, öykü gelişim çizgisi; kumpas; grafiğini çıkarma, diyagram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FABD14C-AEF0-C4FB-2A39-4E8D2A92A2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0" y="1563834"/>
            <a:ext cx="11406301" cy="464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23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2BCBB7A7-B3B8-4F0E-AD4A-ED870214B7D6}"/>
              </a:ext>
            </a:extLst>
          </p:cNvPr>
          <p:cNvGrpSpPr/>
          <p:nvPr/>
        </p:nvGrpSpPr>
        <p:grpSpPr>
          <a:xfrm>
            <a:off x="0" y="302344"/>
            <a:ext cx="8496299" cy="1150603"/>
            <a:chOff x="-73927" y="312504"/>
            <a:chExt cx="6941128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D68C1A03-87AD-4F24-B3FB-F9F505D4D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D5860B93-B106-4DFF-AC9B-045CF2693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519" y="397785"/>
              <a:ext cx="6940720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ECB6A3FF-812F-4BE3-AAFC-7BD31D92D1C0}"/>
                </a:ext>
              </a:extLst>
            </p:cNvPr>
            <p:cNvSpPr txBox="1"/>
            <p:nvPr/>
          </p:nvSpPr>
          <p:spPr>
            <a:xfrm>
              <a:off x="785748" y="389411"/>
              <a:ext cx="60814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Eşleşme Süreci Verileri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166EA2-A911-4726-A35D-7F982BFDD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sp>
        <p:nvSpPr>
          <p:cNvPr id="9" name="Metin kutusu 8">
            <a:extLst>
              <a:ext uri="{FF2B5EF4-FFF2-40B4-BE49-F238E27FC236}">
                <a16:creationId xmlns:a16="http://schemas.microsoft.com/office/drawing/2014/main" id="{DB8320AE-56D4-4487-8F97-4CE985FA4995}"/>
              </a:ext>
            </a:extLst>
          </p:cNvPr>
          <p:cNvSpPr txBox="1"/>
          <p:nvPr/>
        </p:nvSpPr>
        <p:spPr>
          <a:xfrm>
            <a:off x="9278644" y="56519"/>
            <a:ext cx="2518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Eşleşme: 6.093</a:t>
            </a:r>
          </a:p>
          <a:p>
            <a:r>
              <a:rPr lang="tr-TR" sz="2400" b="1" dirty="0">
                <a:solidFill>
                  <a:srgbClr val="C00000"/>
                </a:solidFill>
              </a:rPr>
              <a:t>VNİ: 744</a:t>
            </a:r>
          </a:p>
          <a:p>
            <a:r>
              <a:rPr lang="tr-TR" sz="2400" b="1" dirty="0">
                <a:solidFill>
                  <a:srgbClr val="C00000"/>
                </a:solidFill>
              </a:rPr>
              <a:t>DİN: 2.322 </a:t>
            </a:r>
          </a:p>
        </p:txBody>
      </p:sp>
      <p:pic>
        <p:nvPicPr>
          <p:cNvPr id="3" name="Resim 2" descr="metin, diyagram, yazı tipi, öykü gelişim çizgisi; kumpas; grafiğini çıkarm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B2EB919-1960-85D0-8303-9032DD807A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02" y="1174254"/>
            <a:ext cx="10670997" cy="554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05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2BCBB7A7-B3B8-4F0E-AD4A-ED870214B7D6}"/>
              </a:ext>
            </a:extLst>
          </p:cNvPr>
          <p:cNvGrpSpPr/>
          <p:nvPr/>
        </p:nvGrpSpPr>
        <p:grpSpPr>
          <a:xfrm>
            <a:off x="0" y="302344"/>
            <a:ext cx="8496299" cy="1150603"/>
            <a:chOff x="-73927" y="312504"/>
            <a:chExt cx="6941128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D68C1A03-87AD-4F24-B3FB-F9F505D4D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D5860B93-B106-4DFF-AC9B-045CF2693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519" y="397785"/>
              <a:ext cx="6940720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ECB6A3FF-812F-4BE3-AAFC-7BD31D92D1C0}"/>
                </a:ext>
              </a:extLst>
            </p:cNvPr>
            <p:cNvSpPr txBox="1"/>
            <p:nvPr/>
          </p:nvSpPr>
          <p:spPr>
            <a:xfrm>
              <a:off x="785748" y="389411"/>
              <a:ext cx="60814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Eşleşme Süreçleri 2025 Verileri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166EA2-A911-4726-A35D-7F982BFDD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00880CF0-911C-4CB1-BCB5-D4469817B5D7}"/>
              </a:ext>
            </a:extLst>
          </p:cNvPr>
          <p:cNvGraphicFramePr>
            <a:graphicFrameLocks noGrp="1"/>
          </p:cNvGraphicFramePr>
          <p:nvPr/>
        </p:nvGraphicFramePr>
        <p:xfrm>
          <a:off x="517333" y="2317339"/>
          <a:ext cx="10795934" cy="2645154"/>
        </p:xfrm>
        <a:graphic>
          <a:graphicData uri="http://schemas.openxmlformats.org/drawingml/2006/table">
            <a:tbl>
              <a:tblPr/>
              <a:tblGrid>
                <a:gridCol w="3579705">
                  <a:extLst>
                    <a:ext uri="{9D8B030D-6E8A-4147-A177-3AD203B41FA5}">
                      <a16:colId xmlns:a16="http://schemas.microsoft.com/office/drawing/2014/main" val="1624679050"/>
                    </a:ext>
                  </a:extLst>
                </a:gridCol>
                <a:gridCol w="1448928">
                  <a:extLst>
                    <a:ext uri="{9D8B030D-6E8A-4147-A177-3AD203B41FA5}">
                      <a16:colId xmlns:a16="http://schemas.microsoft.com/office/drawing/2014/main" val="3079455827"/>
                    </a:ext>
                  </a:extLst>
                </a:gridCol>
                <a:gridCol w="2272572">
                  <a:extLst>
                    <a:ext uri="{9D8B030D-6E8A-4147-A177-3AD203B41FA5}">
                      <a16:colId xmlns:a16="http://schemas.microsoft.com/office/drawing/2014/main" val="2891082841"/>
                    </a:ext>
                  </a:extLst>
                </a:gridCol>
                <a:gridCol w="2288500">
                  <a:extLst>
                    <a:ext uri="{9D8B030D-6E8A-4147-A177-3AD203B41FA5}">
                      <a16:colId xmlns:a16="http://schemas.microsoft.com/office/drawing/2014/main" val="1187282590"/>
                    </a:ext>
                  </a:extLst>
                </a:gridCol>
                <a:gridCol w="1206229">
                  <a:extLst>
                    <a:ext uri="{9D8B030D-6E8A-4147-A177-3AD203B41FA5}">
                      <a16:colId xmlns:a16="http://schemas.microsoft.com/office/drawing/2014/main" val="4062061037"/>
                    </a:ext>
                  </a:extLst>
                </a:gridCol>
              </a:tblGrid>
              <a:tr h="515958"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EŞLEŞME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VAZGEÇME NEDENLİ İNAKTİVASYON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DİĞER İNAKTİVASYON NEDENLERİ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SERBEST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004820"/>
                  </a:ext>
                </a:extLst>
              </a:tr>
              <a:tr h="515958"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6.093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856407"/>
                  </a:ext>
                </a:extLst>
              </a:tr>
              <a:tr h="515958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NUMUNE ALINAN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837707"/>
                  </a:ext>
                </a:extLst>
              </a:tr>
              <a:tr h="515958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NUMUNE ALINAMAYAN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2.119</a:t>
                      </a:r>
                      <a:endParaRPr lang="tr-T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644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10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F63E74F-59EF-4E34-9FA9-7562C320E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950" y="1289449"/>
            <a:ext cx="2440479" cy="2274398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0270DD0-8EB0-43EF-8AF6-89107812A6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529"/>
          <a:stretch/>
        </p:blipFill>
        <p:spPr>
          <a:xfrm>
            <a:off x="1296950" y="4287452"/>
            <a:ext cx="2535678" cy="2025098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A6D1CC5A-6FD4-479C-80D4-25A34D9FFC59}"/>
              </a:ext>
            </a:extLst>
          </p:cNvPr>
          <p:cNvSpPr/>
          <p:nvPr/>
        </p:nvSpPr>
        <p:spPr>
          <a:xfrm>
            <a:off x="4013793" y="2037848"/>
            <a:ext cx="73363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1999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İstanbul Üniversitesi Kemik İliği Bankası (TRİS)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245C25-1008-467B-ABFA-78320CE9E16F}"/>
              </a:ext>
            </a:extLst>
          </p:cNvPr>
          <p:cNvSpPr/>
          <p:nvPr/>
        </p:nvSpPr>
        <p:spPr>
          <a:xfrm>
            <a:off x="4013793" y="4731748"/>
            <a:ext cx="72396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Ankara Üniversitesi Kemik İliği Bankası (TRAN)</a:t>
            </a:r>
          </a:p>
        </p:txBody>
      </p:sp>
      <p:grpSp>
        <p:nvGrpSpPr>
          <p:cNvPr id="7" name="Grup 6">
            <a:extLst>
              <a:ext uri="{FF2B5EF4-FFF2-40B4-BE49-F238E27FC236}">
                <a16:creationId xmlns:a16="http://schemas.microsoft.com/office/drawing/2014/main" id="{C8D9A816-E91D-4506-8D3D-53EC7F4B517F}"/>
              </a:ext>
            </a:extLst>
          </p:cNvPr>
          <p:cNvGrpSpPr/>
          <p:nvPr/>
        </p:nvGrpSpPr>
        <p:grpSpPr>
          <a:xfrm>
            <a:off x="0" y="199413"/>
            <a:ext cx="6373483" cy="1228725"/>
            <a:chOff x="-73927" y="214257"/>
            <a:chExt cx="6373483" cy="1228725"/>
          </a:xfrm>
        </p:grpSpPr>
        <p:pic>
          <p:nvPicPr>
            <p:cNvPr id="8" name="Picture 106">
              <a:extLst>
                <a:ext uri="{FF2B5EF4-FFF2-40B4-BE49-F238E27FC236}">
                  <a16:creationId xmlns:a16="http://schemas.microsoft.com/office/drawing/2014/main" id="{CEF78BAF-D1DE-445D-81A7-E0367A6FC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5918323" cy="295750"/>
            </a:xfrm>
            <a:prstGeom prst="rect">
              <a:avLst/>
            </a:prstGeom>
          </p:spPr>
        </p:pic>
        <p:pic>
          <p:nvPicPr>
            <p:cNvPr id="9" name="Picture 22">
              <a:extLst>
                <a:ext uri="{FF2B5EF4-FFF2-40B4-BE49-F238E27FC236}">
                  <a16:creationId xmlns:a16="http://schemas.microsoft.com/office/drawing/2014/main" id="{2A19F01D-2ECE-4DA7-ADCD-C2356D5CD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6349731" cy="701348"/>
            </a:xfrm>
            <a:prstGeom prst="rect">
              <a:avLst/>
            </a:prstGeom>
          </p:spPr>
        </p:pic>
        <p:sp>
          <p:nvSpPr>
            <p:cNvPr id="10" name="Metin kutusu 31">
              <a:extLst>
                <a:ext uri="{FF2B5EF4-FFF2-40B4-BE49-F238E27FC236}">
                  <a16:creationId xmlns:a16="http://schemas.microsoft.com/office/drawing/2014/main" id="{2A42BAB6-CAC0-4729-B84D-95B7991032D0}"/>
                </a:ext>
              </a:extLst>
            </p:cNvPr>
            <p:cNvSpPr txBox="1"/>
            <p:nvPr/>
          </p:nvSpPr>
          <p:spPr>
            <a:xfrm>
              <a:off x="1028836" y="410753"/>
              <a:ext cx="47675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TÜRKÖK</a:t>
              </a:r>
            </a:p>
          </p:txBody>
        </p:sp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A310A1C-AABE-4B65-8973-FE83C2DF7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75" y="214257"/>
              <a:ext cx="846661" cy="1228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7991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 13">
            <a:extLst>
              <a:ext uri="{FF2B5EF4-FFF2-40B4-BE49-F238E27FC236}">
                <a16:creationId xmlns:a16="http://schemas.microsoft.com/office/drawing/2014/main" id="{F6196D96-D7B9-A580-66CC-2A610AEEFE4C}"/>
              </a:ext>
            </a:extLst>
          </p:cNvPr>
          <p:cNvGrpSpPr/>
          <p:nvPr/>
        </p:nvGrpSpPr>
        <p:grpSpPr>
          <a:xfrm>
            <a:off x="0" y="130447"/>
            <a:ext cx="9552562" cy="1250148"/>
            <a:chOff x="-73927" y="397785"/>
            <a:chExt cx="7804052" cy="1250148"/>
          </a:xfrm>
        </p:grpSpPr>
        <p:pic>
          <p:nvPicPr>
            <p:cNvPr id="15" name="Picture 106">
              <a:extLst>
                <a:ext uri="{FF2B5EF4-FFF2-40B4-BE49-F238E27FC236}">
                  <a16:creationId xmlns:a16="http://schemas.microsoft.com/office/drawing/2014/main" id="{703B0DA0-A8EC-EBDC-26AE-FF4FF5A96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16" name="Picture 22">
              <a:extLst>
                <a:ext uri="{FF2B5EF4-FFF2-40B4-BE49-F238E27FC236}">
                  <a16:creationId xmlns:a16="http://schemas.microsoft.com/office/drawing/2014/main" id="{2ACEDF84-F514-8E20-017C-1F1A0EEC0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7780300" cy="1221698"/>
            </a:xfrm>
            <a:prstGeom prst="rect">
              <a:avLst/>
            </a:prstGeom>
          </p:spPr>
        </p:pic>
        <p:sp>
          <p:nvSpPr>
            <p:cNvPr id="17" name="Metin kutusu 31">
              <a:extLst>
                <a:ext uri="{FF2B5EF4-FFF2-40B4-BE49-F238E27FC236}">
                  <a16:creationId xmlns:a16="http://schemas.microsoft.com/office/drawing/2014/main" id="{2CEA781F-6293-7F6A-33D0-AC9D27DE616B}"/>
                </a:ext>
              </a:extLst>
            </p:cNvPr>
            <p:cNvSpPr txBox="1"/>
            <p:nvPr/>
          </p:nvSpPr>
          <p:spPr>
            <a:xfrm>
              <a:off x="809500" y="422912"/>
              <a:ext cx="63484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Sağlık Kontrolü Öncesi İnaktivasyon Nedenleri Dağılımı</a:t>
              </a:r>
            </a:p>
          </p:txBody>
        </p:sp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697DE582-6521-AE9C-717F-13D9A07A2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9" y="497330"/>
              <a:ext cx="691843" cy="1150603"/>
            </a:xfrm>
            <a:prstGeom prst="rect">
              <a:avLst/>
            </a:prstGeom>
          </p:spPr>
        </p:pic>
      </p:grpSp>
      <p:graphicFrame>
        <p:nvGraphicFramePr>
          <p:cNvPr id="19" name="Tablo 18">
            <a:extLst>
              <a:ext uri="{FF2B5EF4-FFF2-40B4-BE49-F238E27FC236}">
                <a16:creationId xmlns:a16="http://schemas.microsoft.com/office/drawing/2014/main" id="{349517CC-929A-3868-8E04-4EA62666BB66}"/>
              </a:ext>
            </a:extLst>
          </p:cNvPr>
          <p:cNvGraphicFramePr>
            <a:graphicFrameLocks noGrp="1"/>
          </p:cNvGraphicFramePr>
          <p:nvPr/>
        </p:nvGraphicFramePr>
        <p:xfrm>
          <a:off x="4939931" y="1567690"/>
          <a:ext cx="6840265" cy="5134731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861547">
                  <a:extLst>
                    <a:ext uri="{9D8B030D-6E8A-4147-A177-3AD203B41FA5}">
                      <a16:colId xmlns:a16="http://schemas.microsoft.com/office/drawing/2014/main" val="333407506"/>
                    </a:ext>
                  </a:extLst>
                </a:gridCol>
                <a:gridCol w="899889">
                  <a:extLst>
                    <a:ext uri="{9D8B030D-6E8A-4147-A177-3AD203B41FA5}">
                      <a16:colId xmlns:a16="http://schemas.microsoft.com/office/drawing/2014/main" val="3952772298"/>
                    </a:ext>
                  </a:extLst>
                </a:gridCol>
                <a:gridCol w="1078829">
                  <a:extLst>
                    <a:ext uri="{9D8B030D-6E8A-4147-A177-3AD203B41FA5}">
                      <a16:colId xmlns:a16="http://schemas.microsoft.com/office/drawing/2014/main" val="3943489589"/>
                    </a:ext>
                  </a:extLst>
                </a:gridCol>
              </a:tblGrid>
              <a:tr h="30204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İnaktivasyon Nedenleri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Yüzde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16962391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Neden Belirtmeksizin Vazgeçme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60,41%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2442226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Aile Baskısı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28323469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Zamanının Uygun Olmaması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9437289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Sağlığının Bozulma Endişesi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14225858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Hastayı Tanıma İsteği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44458588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Sisteme İlişkin Güvensizlik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36024218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Kamuoyu Olumsuz Etkileri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5118214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Maddi Beklenti (Para Talebi)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4551558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Dini Etnik Nedenler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44548499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Nakil Yöntemini Kabul Etmemesi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34858184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Süreç Memnuniyetsizliği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6839623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Korku ( Ağrı , İğne, Anestezi, Katater vb.)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3178608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Kendini İyi / Hazır Hissetmeme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1862657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Hasta Adına Bağışta Bulunmak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28669466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Maddi Kayıp Düşüncesi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29348217"/>
                  </a:ext>
                </a:extLst>
              </a:tr>
              <a:tr h="302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97452560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BA5C8A2D-FE47-C370-9B16-5A93BD7E6DC4}"/>
              </a:ext>
            </a:extLst>
          </p:cNvPr>
          <p:cNvSpPr txBox="1"/>
          <p:nvPr/>
        </p:nvSpPr>
        <p:spPr>
          <a:xfrm>
            <a:off x="6428531" y="1119004"/>
            <a:ext cx="4587885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Vazgeçme Nedenli İnaktivasyon </a:t>
            </a:r>
            <a:r>
              <a:rPr lang="tr-TR" b="1" dirty="0">
                <a:solidFill>
                  <a:srgbClr val="A51B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24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C9F7D32-181B-B598-9B52-A5628E63C78F}"/>
              </a:ext>
            </a:extLst>
          </p:cNvPr>
          <p:cNvSpPr txBox="1"/>
          <p:nvPr/>
        </p:nvSpPr>
        <p:spPr>
          <a:xfrm>
            <a:off x="-134924" y="2215179"/>
            <a:ext cx="4925742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2025 sağlık kontrolü öncesinde 2873 bağışçıya inaktivasyon verilmiştir.</a:t>
            </a:r>
          </a:p>
          <a:p>
            <a:pPr algn="ctr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Verilen inaktivasyonların </a:t>
            </a:r>
          </a:p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%24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’ü vazgeçme nedenli inaktivasyon</a:t>
            </a:r>
          </a:p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76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’sı diğer inaktivasyon nedenleri</a:t>
            </a:r>
          </a:p>
        </p:txBody>
      </p:sp>
    </p:spTree>
    <p:extLst>
      <p:ext uri="{BB962C8B-B14F-4D97-AF65-F5344CB8AC3E}">
        <p14:creationId xmlns:p14="http://schemas.microsoft.com/office/powerpoint/2010/main" val="1708235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ABAFF-3BB9-3462-2FF0-6A48E5C67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 13">
            <a:extLst>
              <a:ext uri="{FF2B5EF4-FFF2-40B4-BE49-F238E27FC236}">
                <a16:creationId xmlns:a16="http://schemas.microsoft.com/office/drawing/2014/main" id="{831020A9-9052-9BBA-8B2F-87264B06FBA7}"/>
              </a:ext>
            </a:extLst>
          </p:cNvPr>
          <p:cNvGrpSpPr/>
          <p:nvPr/>
        </p:nvGrpSpPr>
        <p:grpSpPr>
          <a:xfrm>
            <a:off x="0" y="130447"/>
            <a:ext cx="9552562" cy="1250148"/>
            <a:chOff x="-73927" y="397785"/>
            <a:chExt cx="7804052" cy="1250148"/>
          </a:xfrm>
        </p:grpSpPr>
        <p:pic>
          <p:nvPicPr>
            <p:cNvPr id="15" name="Picture 106">
              <a:extLst>
                <a:ext uri="{FF2B5EF4-FFF2-40B4-BE49-F238E27FC236}">
                  <a16:creationId xmlns:a16="http://schemas.microsoft.com/office/drawing/2014/main" id="{9993FDA5-5B6E-B170-7A64-9A84531BD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16" name="Picture 22">
              <a:extLst>
                <a:ext uri="{FF2B5EF4-FFF2-40B4-BE49-F238E27FC236}">
                  <a16:creationId xmlns:a16="http://schemas.microsoft.com/office/drawing/2014/main" id="{A5E66526-D1DD-E6FD-AA81-D6D36745B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7780300" cy="1221698"/>
            </a:xfrm>
            <a:prstGeom prst="rect">
              <a:avLst/>
            </a:prstGeom>
          </p:spPr>
        </p:pic>
        <p:sp>
          <p:nvSpPr>
            <p:cNvPr id="17" name="Metin kutusu 31">
              <a:extLst>
                <a:ext uri="{FF2B5EF4-FFF2-40B4-BE49-F238E27FC236}">
                  <a16:creationId xmlns:a16="http://schemas.microsoft.com/office/drawing/2014/main" id="{DB6F2A6F-E0ED-51C7-D4E8-8EEC124B0BEA}"/>
                </a:ext>
              </a:extLst>
            </p:cNvPr>
            <p:cNvSpPr txBox="1"/>
            <p:nvPr/>
          </p:nvSpPr>
          <p:spPr>
            <a:xfrm>
              <a:off x="809500" y="422912"/>
              <a:ext cx="63484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Sağlık Kontrolü Öncesi İnaktivasyon Nedenleri Dağılımı</a:t>
              </a:r>
            </a:p>
          </p:txBody>
        </p:sp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C27481EC-896E-20A1-3426-3B2F484FA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9" y="497330"/>
              <a:ext cx="691843" cy="1150603"/>
            </a:xfrm>
            <a:prstGeom prst="rect">
              <a:avLst/>
            </a:prstGeom>
          </p:spPr>
        </p:pic>
      </p:grpSp>
      <p:sp>
        <p:nvSpPr>
          <p:cNvPr id="4" name="Metin kutusu 3">
            <a:extLst>
              <a:ext uri="{FF2B5EF4-FFF2-40B4-BE49-F238E27FC236}">
                <a16:creationId xmlns:a16="http://schemas.microsoft.com/office/drawing/2014/main" id="{25F2F085-0C6A-10E4-A701-E24A97C0E400}"/>
              </a:ext>
            </a:extLst>
          </p:cNvPr>
          <p:cNvSpPr txBox="1"/>
          <p:nvPr/>
        </p:nvSpPr>
        <p:spPr>
          <a:xfrm>
            <a:off x="3784617" y="1411651"/>
            <a:ext cx="4622766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Diğer İnaktivasyon Nedenleri </a:t>
            </a:r>
            <a:r>
              <a:rPr lang="tr-TR" b="1" dirty="0">
                <a:solidFill>
                  <a:srgbClr val="A51B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76</a:t>
            </a: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69B4238E-75ED-DD36-B297-01CABAA78C65}"/>
              </a:ext>
            </a:extLst>
          </p:cNvPr>
          <p:cNvGraphicFramePr>
            <a:graphicFrameLocks noGrp="1"/>
          </p:cNvGraphicFramePr>
          <p:nvPr/>
        </p:nvGraphicFramePr>
        <p:xfrm>
          <a:off x="1606065" y="2091451"/>
          <a:ext cx="8979870" cy="2437508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830082">
                  <a:extLst>
                    <a:ext uri="{9D8B030D-6E8A-4147-A177-3AD203B41FA5}">
                      <a16:colId xmlns:a16="http://schemas.microsoft.com/office/drawing/2014/main" val="333407506"/>
                    </a:ext>
                  </a:extLst>
                </a:gridCol>
                <a:gridCol w="1139334">
                  <a:extLst>
                    <a:ext uri="{9D8B030D-6E8A-4147-A177-3AD203B41FA5}">
                      <a16:colId xmlns:a16="http://schemas.microsoft.com/office/drawing/2014/main" val="3952772298"/>
                    </a:ext>
                  </a:extLst>
                </a:gridCol>
                <a:gridCol w="1473538">
                  <a:extLst>
                    <a:ext uri="{9D8B030D-6E8A-4147-A177-3AD203B41FA5}">
                      <a16:colId xmlns:a16="http://schemas.microsoft.com/office/drawing/2014/main" val="3943489589"/>
                    </a:ext>
                  </a:extLst>
                </a:gridCol>
                <a:gridCol w="1276053">
                  <a:extLst>
                    <a:ext uri="{9D8B030D-6E8A-4147-A177-3AD203B41FA5}">
                      <a16:colId xmlns:a16="http://schemas.microsoft.com/office/drawing/2014/main" val="3483376962"/>
                    </a:ext>
                  </a:extLst>
                </a:gridCol>
                <a:gridCol w="1260863">
                  <a:extLst>
                    <a:ext uri="{9D8B030D-6E8A-4147-A177-3AD203B41FA5}">
                      <a16:colId xmlns:a16="http://schemas.microsoft.com/office/drawing/2014/main" val="2388399138"/>
                    </a:ext>
                  </a:extLst>
                </a:gridCol>
              </a:tblGrid>
              <a:tr h="49350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İnaktivasyon Nedenleri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Yüzde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Geçici Ret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Kalıcı Ret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1696239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Tıbbi Red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244222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Ulaşılamadı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2832346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Yurt Dışı Öğrenim, İş, İkamet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943728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Tutuklu ve Hükümlüler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1422585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Vefat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4445858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2.186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1.264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36024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871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2CB24-EBE2-2186-608A-D474887C4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 13">
            <a:extLst>
              <a:ext uri="{FF2B5EF4-FFF2-40B4-BE49-F238E27FC236}">
                <a16:creationId xmlns:a16="http://schemas.microsoft.com/office/drawing/2014/main" id="{C1802884-2463-13E3-7DB9-F6D22D3F2924}"/>
              </a:ext>
            </a:extLst>
          </p:cNvPr>
          <p:cNvGrpSpPr/>
          <p:nvPr/>
        </p:nvGrpSpPr>
        <p:grpSpPr>
          <a:xfrm>
            <a:off x="0" y="130447"/>
            <a:ext cx="9552562" cy="1250148"/>
            <a:chOff x="-73927" y="397785"/>
            <a:chExt cx="7804052" cy="1250148"/>
          </a:xfrm>
        </p:grpSpPr>
        <p:pic>
          <p:nvPicPr>
            <p:cNvPr id="15" name="Picture 106">
              <a:extLst>
                <a:ext uri="{FF2B5EF4-FFF2-40B4-BE49-F238E27FC236}">
                  <a16:creationId xmlns:a16="http://schemas.microsoft.com/office/drawing/2014/main" id="{793BBCDF-A857-9F16-2924-3D1BE1A05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16" name="Picture 22">
              <a:extLst>
                <a:ext uri="{FF2B5EF4-FFF2-40B4-BE49-F238E27FC236}">
                  <a16:creationId xmlns:a16="http://schemas.microsoft.com/office/drawing/2014/main" id="{4B521772-049F-6675-A622-A64F9BA25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7780300" cy="1221698"/>
            </a:xfrm>
            <a:prstGeom prst="rect">
              <a:avLst/>
            </a:prstGeom>
          </p:spPr>
        </p:pic>
        <p:sp>
          <p:nvSpPr>
            <p:cNvPr id="17" name="Metin kutusu 31">
              <a:extLst>
                <a:ext uri="{FF2B5EF4-FFF2-40B4-BE49-F238E27FC236}">
                  <a16:creationId xmlns:a16="http://schemas.microsoft.com/office/drawing/2014/main" id="{1C7C2CF8-6C8D-E7C7-4E15-06FD530E95AE}"/>
                </a:ext>
              </a:extLst>
            </p:cNvPr>
            <p:cNvSpPr txBox="1"/>
            <p:nvPr/>
          </p:nvSpPr>
          <p:spPr>
            <a:xfrm>
              <a:off x="809500" y="422912"/>
              <a:ext cx="63484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Sağlık Kontrolü Sürecinde İnaktivasyon Nedenleri Dağılımı</a:t>
              </a:r>
            </a:p>
          </p:txBody>
        </p:sp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E6FDC6D5-569E-EB85-EEF4-F51444450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9" y="497330"/>
              <a:ext cx="691843" cy="1150603"/>
            </a:xfrm>
            <a:prstGeom prst="rect">
              <a:avLst/>
            </a:prstGeom>
          </p:spPr>
        </p:pic>
      </p:grpSp>
      <p:graphicFrame>
        <p:nvGraphicFramePr>
          <p:cNvPr id="19" name="Tablo 18">
            <a:extLst>
              <a:ext uri="{FF2B5EF4-FFF2-40B4-BE49-F238E27FC236}">
                <a16:creationId xmlns:a16="http://schemas.microsoft.com/office/drawing/2014/main" id="{33134501-EE43-F58F-6C33-35FC23365EA2}"/>
              </a:ext>
            </a:extLst>
          </p:cNvPr>
          <p:cNvGraphicFramePr>
            <a:graphicFrameLocks noGrp="1"/>
          </p:cNvGraphicFramePr>
          <p:nvPr/>
        </p:nvGraphicFramePr>
        <p:xfrm>
          <a:off x="4974091" y="1706667"/>
          <a:ext cx="6562913" cy="396000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393644">
                  <a:extLst>
                    <a:ext uri="{9D8B030D-6E8A-4147-A177-3AD203B41FA5}">
                      <a16:colId xmlns:a16="http://schemas.microsoft.com/office/drawing/2014/main" val="333407506"/>
                    </a:ext>
                  </a:extLst>
                </a:gridCol>
                <a:gridCol w="1177899">
                  <a:extLst>
                    <a:ext uri="{9D8B030D-6E8A-4147-A177-3AD203B41FA5}">
                      <a16:colId xmlns:a16="http://schemas.microsoft.com/office/drawing/2014/main" val="3952772298"/>
                    </a:ext>
                  </a:extLst>
                </a:gridCol>
                <a:gridCol w="991370">
                  <a:extLst>
                    <a:ext uri="{9D8B030D-6E8A-4147-A177-3AD203B41FA5}">
                      <a16:colId xmlns:a16="http://schemas.microsoft.com/office/drawing/2014/main" val="3943489589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İnaktivasyon Nedenleri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Yüzde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1696239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Korku ( Ağrı , İğne, Anestezi, Katater vb 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29,82%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244222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Sağlığının Bozulma Endişesi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2832346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Aile Baskısı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943728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Neden Belirtmeksizin Vazgeçme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1422585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Zamanının Uygun Olmaması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4445858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Kendini İyi / Hazır Hissetmeme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3602421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Nakil Yöntemini Kabul Etmemesi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511821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Hastayı Tanıma İsteği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455155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İşini Kaybetme Endişesi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4454849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Süreç Memnuniyetsizliği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3485818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6839623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2A872C87-090F-1395-F27C-A23FD06C8821}"/>
              </a:ext>
            </a:extLst>
          </p:cNvPr>
          <p:cNvSpPr txBox="1"/>
          <p:nvPr/>
        </p:nvSpPr>
        <p:spPr>
          <a:xfrm>
            <a:off x="5981061" y="1177715"/>
            <a:ext cx="4587885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Vazgeçme Nedenli İnaktivasyon </a:t>
            </a:r>
            <a:r>
              <a:rPr lang="tr-TR" b="1" dirty="0">
                <a:solidFill>
                  <a:srgbClr val="A51B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30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366D39A-5951-3852-D930-29AB66250973}"/>
              </a:ext>
            </a:extLst>
          </p:cNvPr>
          <p:cNvSpPr txBox="1"/>
          <p:nvPr/>
        </p:nvSpPr>
        <p:spPr>
          <a:xfrm>
            <a:off x="358496" y="2235561"/>
            <a:ext cx="4568780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2025 sağlık kontrolü sürecinde 193 bağışçıya inaktivasyon verilmiştir.</a:t>
            </a:r>
          </a:p>
          <a:p>
            <a:pPr algn="ctr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Verilen inaktivasyonların </a:t>
            </a:r>
          </a:p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%30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’u vazgeçme nedenli inaktivasyon</a:t>
            </a:r>
          </a:p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70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’i diğer inaktivasyon nedenleri</a:t>
            </a:r>
          </a:p>
          <a:p>
            <a:pPr algn="ctr">
              <a:lnSpc>
                <a:spcPct val="15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854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A8323-E3EC-6D75-A9FE-4A18109FA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 13">
            <a:extLst>
              <a:ext uri="{FF2B5EF4-FFF2-40B4-BE49-F238E27FC236}">
                <a16:creationId xmlns:a16="http://schemas.microsoft.com/office/drawing/2014/main" id="{D1A31D33-E43E-056E-31BE-B0938F7EF834}"/>
              </a:ext>
            </a:extLst>
          </p:cNvPr>
          <p:cNvGrpSpPr/>
          <p:nvPr/>
        </p:nvGrpSpPr>
        <p:grpSpPr>
          <a:xfrm>
            <a:off x="0" y="130447"/>
            <a:ext cx="9552562" cy="1250148"/>
            <a:chOff x="-73927" y="397785"/>
            <a:chExt cx="7804052" cy="1250148"/>
          </a:xfrm>
        </p:grpSpPr>
        <p:pic>
          <p:nvPicPr>
            <p:cNvPr id="15" name="Picture 106">
              <a:extLst>
                <a:ext uri="{FF2B5EF4-FFF2-40B4-BE49-F238E27FC236}">
                  <a16:creationId xmlns:a16="http://schemas.microsoft.com/office/drawing/2014/main" id="{A963AA55-B3BD-6494-AB87-5F29E4C44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16" name="Picture 22">
              <a:extLst>
                <a:ext uri="{FF2B5EF4-FFF2-40B4-BE49-F238E27FC236}">
                  <a16:creationId xmlns:a16="http://schemas.microsoft.com/office/drawing/2014/main" id="{56A75434-79CC-C3BE-F0A3-2A5A0E3FB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7780300" cy="1221698"/>
            </a:xfrm>
            <a:prstGeom prst="rect">
              <a:avLst/>
            </a:prstGeom>
          </p:spPr>
        </p:pic>
        <p:sp>
          <p:nvSpPr>
            <p:cNvPr id="17" name="Metin kutusu 31">
              <a:extLst>
                <a:ext uri="{FF2B5EF4-FFF2-40B4-BE49-F238E27FC236}">
                  <a16:creationId xmlns:a16="http://schemas.microsoft.com/office/drawing/2014/main" id="{6C497A42-B000-ABCA-192A-11E4E8A4163C}"/>
                </a:ext>
              </a:extLst>
            </p:cNvPr>
            <p:cNvSpPr txBox="1"/>
            <p:nvPr/>
          </p:nvSpPr>
          <p:spPr>
            <a:xfrm>
              <a:off x="809500" y="422912"/>
              <a:ext cx="63484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Sağlık Kontrolü Sürecinde İnaktivasyon Nedenleri Dağılımı</a:t>
              </a:r>
            </a:p>
          </p:txBody>
        </p:sp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46763F45-3F71-CD9F-A9FD-B947A51DB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9" y="497330"/>
              <a:ext cx="691843" cy="1150603"/>
            </a:xfrm>
            <a:prstGeom prst="rect">
              <a:avLst/>
            </a:prstGeom>
          </p:spPr>
        </p:pic>
      </p:grpSp>
      <p:sp>
        <p:nvSpPr>
          <p:cNvPr id="4" name="Metin kutusu 3">
            <a:extLst>
              <a:ext uri="{FF2B5EF4-FFF2-40B4-BE49-F238E27FC236}">
                <a16:creationId xmlns:a16="http://schemas.microsoft.com/office/drawing/2014/main" id="{1734C22A-5F11-C489-AEC4-371055160180}"/>
              </a:ext>
            </a:extLst>
          </p:cNvPr>
          <p:cNvSpPr txBox="1"/>
          <p:nvPr/>
        </p:nvSpPr>
        <p:spPr>
          <a:xfrm>
            <a:off x="3784617" y="1314379"/>
            <a:ext cx="4622766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Diğer İnaktivasyon Nedenleri </a:t>
            </a:r>
            <a:r>
              <a:rPr lang="tr-TR" b="1" dirty="0">
                <a:solidFill>
                  <a:srgbClr val="A51B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70</a:t>
            </a: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AC6985D2-33E0-3F98-B40F-3AE11C98A8A0}"/>
              </a:ext>
            </a:extLst>
          </p:cNvPr>
          <p:cNvGraphicFramePr>
            <a:graphicFrameLocks noGrp="1"/>
          </p:cNvGraphicFramePr>
          <p:nvPr/>
        </p:nvGraphicFramePr>
        <p:xfrm>
          <a:off x="1834664" y="2003905"/>
          <a:ext cx="8522673" cy="161298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635079">
                  <a:extLst>
                    <a:ext uri="{9D8B030D-6E8A-4147-A177-3AD203B41FA5}">
                      <a16:colId xmlns:a16="http://schemas.microsoft.com/office/drawing/2014/main" val="333407506"/>
                    </a:ext>
                  </a:extLst>
                </a:gridCol>
                <a:gridCol w="1081326">
                  <a:extLst>
                    <a:ext uri="{9D8B030D-6E8A-4147-A177-3AD203B41FA5}">
                      <a16:colId xmlns:a16="http://schemas.microsoft.com/office/drawing/2014/main" val="3952772298"/>
                    </a:ext>
                  </a:extLst>
                </a:gridCol>
                <a:gridCol w="1398515">
                  <a:extLst>
                    <a:ext uri="{9D8B030D-6E8A-4147-A177-3AD203B41FA5}">
                      <a16:colId xmlns:a16="http://schemas.microsoft.com/office/drawing/2014/main" val="3943489589"/>
                    </a:ext>
                  </a:extLst>
                </a:gridCol>
                <a:gridCol w="1211085">
                  <a:extLst>
                    <a:ext uri="{9D8B030D-6E8A-4147-A177-3AD203B41FA5}">
                      <a16:colId xmlns:a16="http://schemas.microsoft.com/office/drawing/2014/main" val="3483376962"/>
                    </a:ext>
                  </a:extLst>
                </a:gridCol>
                <a:gridCol w="1196668">
                  <a:extLst>
                    <a:ext uri="{9D8B030D-6E8A-4147-A177-3AD203B41FA5}">
                      <a16:colId xmlns:a16="http://schemas.microsoft.com/office/drawing/2014/main" val="2388399138"/>
                    </a:ext>
                  </a:extLst>
                </a:gridCol>
              </a:tblGrid>
              <a:tr h="53298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İnaktivasyon Nedenleri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Yüzde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Geçici Ret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Kalıcı Ret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1696239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Tıbbi Red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244222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Tutuklu ve Hükümlüler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2832346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9437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695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6C761821-0A9F-4C36-A82E-3008C3B54BC5}"/>
              </a:ext>
            </a:extLst>
          </p:cNvPr>
          <p:cNvGrpSpPr/>
          <p:nvPr/>
        </p:nvGrpSpPr>
        <p:grpSpPr>
          <a:xfrm>
            <a:off x="0" y="181435"/>
            <a:ext cx="10312843" cy="1226688"/>
            <a:chOff x="-73927" y="397784"/>
            <a:chExt cx="8425170" cy="1226688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C11BB4D1-3236-4FB5-8C28-C29544364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9930D771-7E9C-40A9-9089-42C26C131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6" y="397784"/>
              <a:ext cx="8401419" cy="1150603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AC067F2C-FD93-4937-B821-DBE9D5807EDB}"/>
                </a:ext>
              </a:extLst>
            </p:cNvPr>
            <p:cNvSpPr txBox="1"/>
            <p:nvPr/>
          </p:nvSpPr>
          <p:spPr>
            <a:xfrm>
              <a:off x="809500" y="422912"/>
              <a:ext cx="72429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Konfirmasyon Numunesi </a:t>
              </a:r>
            </a:p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Alım Gün Ortalaması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E206E3E-DDFB-485C-BB71-63C5440DF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473869"/>
              <a:ext cx="691843" cy="1150603"/>
            </a:xfrm>
            <a:prstGeom prst="rect">
              <a:avLst/>
            </a:prstGeom>
          </p:spPr>
        </p:pic>
      </p:grpSp>
      <p:pic>
        <p:nvPicPr>
          <p:cNvPr id="9" name="Resim 8" descr="çizgi, paralel, metin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49715FD-9AB2-4432-7747-909BEB80BC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35" y="1466278"/>
            <a:ext cx="11521731" cy="513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79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>
            <a:extLst>
              <a:ext uri="{FF2B5EF4-FFF2-40B4-BE49-F238E27FC236}">
                <a16:creationId xmlns:a16="http://schemas.microsoft.com/office/drawing/2014/main" id="{2E1BAE6D-E67A-9708-1482-2CDFC221F351}"/>
              </a:ext>
            </a:extLst>
          </p:cNvPr>
          <p:cNvGrpSpPr/>
          <p:nvPr/>
        </p:nvGrpSpPr>
        <p:grpSpPr>
          <a:xfrm>
            <a:off x="553794" y="1271339"/>
            <a:ext cx="11084412" cy="5265870"/>
            <a:chOff x="553794" y="1271339"/>
            <a:chExt cx="11084412" cy="5265870"/>
          </a:xfrm>
        </p:grpSpPr>
        <p:pic>
          <p:nvPicPr>
            <p:cNvPr id="5" name="Resim 4" descr="metin, çizgi, öykü gelişim çizgisi; kumpas; grafiğini çıkarma, diyagram içeren bir resim&#10;&#10;Yapay zeka tarafından oluşturulmuş içerik yanlış olabilir.">
              <a:extLst>
                <a:ext uri="{FF2B5EF4-FFF2-40B4-BE49-F238E27FC236}">
                  <a16:creationId xmlns:a16="http://schemas.microsoft.com/office/drawing/2014/main" id="{41CD4C65-0D9C-2272-3158-641E40550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794" y="1370281"/>
              <a:ext cx="11084412" cy="5166928"/>
            </a:xfrm>
            <a:prstGeom prst="rect">
              <a:avLst/>
            </a:prstGeom>
          </p:spPr>
        </p:pic>
        <p:sp>
          <p:nvSpPr>
            <p:cNvPr id="9" name="Metin kutusu 8">
              <a:extLst>
                <a:ext uri="{FF2B5EF4-FFF2-40B4-BE49-F238E27FC236}">
                  <a16:creationId xmlns:a16="http://schemas.microsoft.com/office/drawing/2014/main" id="{E72E573C-2774-4DEB-96EB-AAB126942496}"/>
                </a:ext>
              </a:extLst>
            </p:cNvPr>
            <p:cNvSpPr txBox="1"/>
            <p:nvPr/>
          </p:nvSpPr>
          <p:spPr>
            <a:xfrm>
              <a:off x="1146904" y="4221810"/>
              <a:ext cx="9859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%11,2</a:t>
              </a:r>
            </a:p>
          </p:txBody>
        </p:sp>
        <p:sp>
          <p:nvSpPr>
            <p:cNvPr id="10" name="Metin kutusu 9">
              <a:extLst>
                <a:ext uri="{FF2B5EF4-FFF2-40B4-BE49-F238E27FC236}">
                  <a16:creationId xmlns:a16="http://schemas.microsoft.com/office/drawing/2014/main" id="{B930252D-6881-48D6-AF3A-5FB0FFD508FA}"/>
                </a:ext>
              </a:extLst>
            </p:cNvPr>
            <p:cNvSpPr txBox="1"/>
            <p:nvPr/>
          </p:nvSpPr>
          <p:spPr>
            <a:xfrm>
              <a:off x="3481409" y="1271339"/>
              <a:ext cx="9859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%49,5</a:t>
              </a:r>
            </a:p>
          </p:txBody>
        </p:sp>
        <p:sp>
          <p:nvSpPr>
            <p:cNvPr id="11" name="Metin kutusu 10">
              <a:extLst>
                <a:ext uri="{FF2B5EF4-FFF2-40B4-BE49-F238E27FC236}">
                  <a16:creationId xmlns:a16="http://schemas.microsoft.com/office/drawing/2014/main" id="{7A2FE630-3C61-4C9A-9589-833C2602D1E1}"/>
                </a:ext>
              </a:extLst>
            </p:cNvPr>
            <p:cNvSpPr txBox="1"/>
            <p:nvPr/>
          </p:nvSpPr>
          <p:spPr>
            <a:xfrm>
              <a:off x="5753739" y="3228945"/>
              <a:ext cx="9859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%24,1</a:t>
              </a:r>
            </a:p>
          </p:txBody>
        </p:sp>
        <p:sp>
          <p:nvSpPr>
            <p:cNvPr id="12" name="Metin kutusu 11">
              <a:extLst>
                <a:ext uri="{FF2B5EF4-FFF2-40B4-BE49-F238E27FC236}">
                  <a16:creationId xmlns:a16="http://schemas.microsoft.com/office/drawing/2014/main" id="{AA8B354F-1632-4C90-A9E0-A7597AA3AC54}"/>
                </a:ext>
              </a:extLst>
            </p:cNvPr>
            <p:cNvSpPr txBox="1"/>
            <p:nvPr/>
          </p:nvSpPr>
          <p:spPr>
            <a:xfrm>
              <a:off x="7931820" y="4421865"/>
              <a:ext cx="5889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%9</a:t>
              </a:r>
            </a:p>
          </p:txBody>
        </p:sp>
        <p:sp>
          <p:nvSpPr>
            <p:cNvPr id="13" name="Metin kutusu 12">
              <a:extLst>
                <a:ext uri="{FF2B5EF4-FFF2-40B4-BE49-F238E27FC236}">
                  <a16:creationId xmlns:a16="http://schemas.microsoft.com/office/drawing/2014/main" id="{BF9DAF68-91E6-4369-9267-A540F7C7B3A9}"/>
                </a:ext>
              </a:extLst>
            </p:cNvPr>
            <p:cNvSpPr txBox="1"/>
            <p:nvPr/>
          </p:nvSpPr>
          <p:spPr>
            <a:xfrm>
              <a:off x="9890059" y="4621920"/>
              <a:ext cx="9859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%6,2</a:t>
              </a:r>
            </a:p>
          </p:txBody>
        </p:sp>
      </p:grp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F66D1508-3FB7-4856-9CC1-4F64159679B6}"/>
              </a:ext>
            </a:extLst>
          </p:cNvPr>
          <p:cNvSpPr txBox="1"/>
          <p:nvPr/>
        </p:nvSpPr>
        <p:spPr>
          <a:xfrm>
            <a:off x="10079621" y="299362"/>
            <a:ext cx="21123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3.219</a:t>
            </a:r>
          </a:p>
          <a:p>
            <a:pPr algn="ctr"/>
            <a:r>
              <a:rPr lang="tr-TR" sz="2400" b="1" dirty="0">
                <a:solidFill>
                  <a:srgbClr val="C00000"/>
                </a:solidFill>
              </a:rPr>
              <a:t>numune alındı</a:t>
            </a:r>
          </a:p>
        </p:txBody>
      </p:sp>
      <p:grpSp>
        <p:nvGrpSpPr>
          <p:cNvPr id="2" name="Grup 1">
            <a:extLst>
              <a:ext uri="{FF2B5EF4-FFF2-40B4-BE49-F238E27FC236}">
                <a16:creationId xmlns:a16="http://schemas.microsoft.com/office/drawing/2014/main" id="{E7B9C870-E75A-14BE-87F2-D5E38F5D979B}"/>
              </a:ext>
            </a:extLst>
          </p:cNvPr>
          <p:cNvGrpSpPr/>
          <p:nvPr/>
        </p:nvGrpSpPr>
        <p:grpSpPr>
          <a:xfrm>
            <a:off x="0" y="244706"/>
            <a:ext cx="10312843" cy="1226688"/>
            <a:chOff x="-73927" y="397784"/>
            <a:chExt cx="8425170" cy="1226688"/>
          </a:xfrm>
        </p:grpSpPr>
        <p:pic>
          <p:nvPicPr>
            <p:cNvPr id="3" name="Picture 106">
              <a:extLst>
                <a:ext uri="{FF2B5EF4-FFF2-40B4-BE49-F238E27FC236}">
                  <a16:creationId xmlns:a16="http://schemas.microsoft.com/office/drawing/2014/main" id="{86738E77-D3B8-7203-4C65-3BDCAB65D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15" name="Picture 22">
              <a:extLst>
                <a:ext uri="{FF2B5EF4-FFF2-40B4-BE49-F238E27FC236}">
                  <a16:creationId xmlns:a16="http://schemas.microsoft.com/office/drawing/2014/main" id="{D16C9E28-4C53-C844-012E-9D9787692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6" y="397784"/>
              <a:ext cx="8401419" cy="1150603"/>
            </a:xfrm>
            <a:prstGeom prst="rect">
              <a:avLst/>
            </a:prstGeom>
          </p:spPr>
        </p:pic>
        <p:sp>
          <p:nvSpPr>
            <p:cNvPr id="16" name="Metin kutusu 31">
              <a:extLst>
                <a:ext uri="{FF2B5EF4-FFF2-40B4-BE49-F238E27FC236}">
                  <a16:creationId xmlns:a16="http://schemas.microsoft.com/office/drawing/2014/main" id="{746723A8-A6B1-9D35-7EDD-38C49556D186}"/>
                </a:ext>
              </a:extLst>
            </p:cNvPr>
            <p:cNvSpPr txBox="1"/>
            <p:nvPr/>
          </p:nvSpPr>
          <p:spPr>
            <a:xfrm>
              <a:off x="809500" y="422912"/>
              <a:ext cx="72429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Konfirmasyon Numunesi </a:t>
              </a:r>
            </a:p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Alım Gün Süreleri</a:t>
              </a:r>
            </a:p>
          </p:txBody>
        </p:sp>
        <p:pic>
          <p:nvPicPr>
            <p:cNvPr id="17" name="Picture 7">
              <a:extLst>
                <a:ext uri="{FF2B5EF4-FFF2-40B4-BE49-F238E27FC236}">
                  <a16:creationId xmlns:a16="http://schemas.microsoft.com/office/drawing/2014/main" id="{8D3CCDCF-FA6E-E441-9A6A-9675A6822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473869"/>
              <a:ext cx="691843" cy="11506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8483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C3DC-8DCB-E1E7-19A8-DE66A05CB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8B60E9E5-9C64-63A4-6F0E-4FD2F65C019E}"/>
              </a:ext>
            </a:extLst>
          </p:cNvPr>
          <p:cNvGrpSpPr/>
          <p:nvPr/>
        </p:nvGrpSpPr>
        <p:grpSpPr>
          <a:xfrm>
            <a:off x="0" y="302344"/>
            <a:ext cx="9923228" cy="1150603"/>
            <a:chOff x="-73927" y="312504"/>
            <a:chExt cx="810687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97395C82-E82D-EAAE-9E37-49CAA8E51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C43F75B2-6420-E55E-6609-508A1AF3A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422657"/>
              <a:ext cx="8106871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A2E58ACD-E9A7-B834-EDFA-6B4738D75555}"/>
                </a:ext>
              </a:extLst>
            </p:cNvPr>
            <p:cNvSpPr txBox="1"/>
            <p:nvPr/>
          </p:nvSpPr>
          <p:spPr>
            <a:xfrm>
              <a:off x="809500" y="422912"/>
              <a:ext cx="722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Mihmandarlık Hizmetleri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6CA2F97-BDD0-9EB5-49F2-81A35E21A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pic>
        <p:nvPicPr>
          <p:cNvPr id="17" name="Resim 16" descr="ekran görüntüsü, metin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1F2726B-E151-2CE1-E335-A5022D6E0F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901" y="1452948"/>
            <a:ext cx="6215384" cy="3764512"/>
          </a:xfrm>
          <a:prstGeom prst="rect">
            <a:avLst/>
          </a:prstGeom>
        </p:spPr>
      </p:pic>
      <p:graphicFrame>
        <p:nvGraphicFramePr>
          <p:cNvPr id="18" name="Tablo 17">
            <a:extLst>
              <a:ext uri="{FF2B5EF4-FFF2-40B4-BE49-F238E27FC236}">
                <a16:creationId xmlns:a16="http://schemas.microsoft.com/office/drawing/2014/main" id="{FBC370BE-6B68-265D-635E-57DC6651FFB6}"/>
              </a:ext>
            </a:extLst>
          </p:cNvPr>
          <p:cNvGraphicFramePr>
            <a:graphicFrameLocks noGrp="1"/>
          </p:cNvGraphicFramePr>
          <p:nvPr/>
        </p:nvGraphicFramePr>
        <p:xfrm>
          <a:off x="1052285" y="1805449"/>
          <a:ext cx="3111698" cy="178734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014509">
                  <a:extLst>
                    <a:ext uri="{9D8B030D-6E8A-4147-A177-3AD203B41FA5}">
                      <a16:colId xmlns:a16="http://schemas.microsoft.com/office/drawing/2014/main" val="4089941062"/>
                    </a:ext>
                  </a:extLst>
                </a:gridCol>
                <a:gridCol w="1097189">
                  <a:extLst>
                    <a:ext uri="{9D8B030D-6E8A-4147-A177-3AD203B41FA5}">
                      <a16:colId xmlns:a16="http://schemas.microsoft.com/office/drawing/2014/main" val="1884926509"/>
                    </a:ext>
                  </a:extLst>
                </a:gridCol>
              </a:tblGrid>
              <a:tr h="43068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TAMAMLANAN SAĞLIK KONTROLÜ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84044250"/>
                  </a:ext>
                </a:extLst>
              </a:tr>
              <a:tr h="43068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ŞEHİR İÇİ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70394976"/>
                  </a:ext>
                </a:extLst>
              </a:tr>
              <a:tr h="43068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ŞEHİR DIŞI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737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20521610"/>
                  </a:ext>
                </a:extLst>
              </a:tr>
              <a:tr h="43068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1456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8764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364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30A76-7BA0-8092-7F8F-B2AC03F8E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DF629E1F-B9AF-8EA5-545F-B850DDF8B3B8}"/>
              </a:ext>
            </a:extLst>
          </p:cNvPr>
          <p:cNvGrpSpPr/>
          <p:nvPr/>
        </p:nvGrpSpPr>
        <p:grpSpPr>
          <a:xfrm>
            <a:off x="0" y="302344"/>
            <a:ext cx="9923228" cy="1150603"/>
            <a:chOff x="-73927" y="312504"/>
            <a:chExt cx="810687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348B6D61-2EA1-38C4-9806-F7C3C0B82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8C31F438-909B-9CE3-BC93-331B72068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422657"/>
              <a:ext cx="8106871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C89974AC-F283-31BF-8C4E-1B1BFE569878}"/>
                </a:ext>
              </a:extLst>
            </p:cNvPr>
            <p:cNvSpPr txBox="1"/>
            <p:nvPr/>
          </p:nvSpPr>
          <p:spPr>
            <a:xfrm>
              <a:off x="809500" y="422912"/>
              <a:ext cx="722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Mihmandarlık Hizmetleri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B30A379-2CD7-ED5C-B8EA-E14FFD358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pic>
        <p:nvPicPr>
          <p:cNvPr id="9" name="Resim 8" descr="metin, ekran görüntüsü, diyagram, paralel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52DD742-23AD-54A1-F4A1-8CC627F94E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91" y="1147970"/>
            <a:ext cx="11328619" cy="543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27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812A4-C9E6-F1FF-1B46-79246351E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691AB9FB-4E1E-F462-EE95-F1B08B117D66}"/>
              </a:ext>
            </a:extLst>
          </p:cNvPr>
          <p:cNvGrpSpPr/>
          <p:nvPr/>
        </p:nvGrpSpPr>
        <p:grpSpPr>
          <a:xfrm>
            <a:off x="0" y="302344"/>
            <a:ext cx="9923228" cy="1150603"/>
            <a:chOff x="-73927" y="312504"/>
            <a:chExt cx="810687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13D61BF7-7F30-9164-E781-7E06DF75F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DA715E18-B854-3B02-BC9C-2A8EDA159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422657"/>
              <a:ext cx="8106871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60B4ADD8-B2FA-BAC0-E6ED-B3DECF7FE721}"/>
                </a:ext>
              </a:extLst>
            </p:cNvPr>
            <p:cNvSpPr txBox="1"/>
            <p:nvPr/>
          </p:nvSpPr>
          <p:spPr>
            <a:xfrm>
              <a:off x="809500" y="422912"/>
              <a:ext cx="722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Toplanan Ürün Sayıları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895BF9F-5290-6719-5606-51EDB6586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pic>
        <p:nvPicPr>
          <p:cNvPr id="3" name="Resim 2" descr="metin, ekran görüntüsü, paralel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20320F4-54A8-7127-2BA4-0382A360F7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47" y="1233054"/>
            <a:ext cx="10975106" cy="550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46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DA751-9A07-ED5A-B9CA-0A35A6B3D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F7D65DE3-0C78-3EDA-D369-F1F68552E85A}"/>
              </a:ext>
            </a:extLst>
          </p:cNvPr>
          <p:cNvGrpSpPr/>
          <p:nvPr/>
        </p:nvGrpSpPr>
        <p:grpSpPr>
          <a:xfrm>
            <a:off x="0" y="302344"/>
            <a:ext cx="10318376" cy="1150603"/>
            <a:chOff x="-73927" y="312504"/>
            <a:chExt cx="842969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B3D1B1B3-7736-B047-6539-C3E001C11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9680BD02-79FB-E0E5-4490-3CB35154C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422657"/>
              <a:ext cx="8429691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18576EF4-8E0D-41B8-D04A-A8C6EBD1E909}"/>
                </a:ext>
              </a:extLst>
            </p:cNvPr>
            <p:cNvSpPr txBox="1"/>
            <p:nvPr/>
          </p:nvSpPr>
          <p:spPr>
            <a:xfrm>
              <a:off x="809500" y="422912"/>
              <a:ext cx="722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Bölge Bazlı Toplanan Ürün Sayıları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2A0248B-910C-E5BD-166F-46B53BAA6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pic>
        <p:nvPicPr>
          <p:cNvPr id="13" name="Resim 12" descr="metin, ekran görüntüsü, paralel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437080F-0E99-40DE-5950-F6A12A5FD6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9" y="1536197"/>
            <a:ext cx="11484983" cy="48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5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2793097F-0B82-4B58-A648-2B8C1B8DEE87}"/>
              </a:ext>
            </a:extLst>
          </p:cNvPr>
          <p:cNvGrpSpPr/>
          <p:nvPr/>
        </p:nvGrpSpPr>
        <p:grpSpPr>
          <a:xfrm>
            <a:off x="0" y="199413"/>
            <a:ext cx="6373483" cy="1228725"/>
            <a:chOff x="-73927" y="214257"/>
            <a:chExt cx="6373483" cy="1228725"/>
          </a:xfrm>
        </p:grpSpPr>
        <p:pic>
          <p:nvPicPr>
            <p:cNvPr id="4" name="Picture 106">
              <a:extLst>
                <a:ext uri="{FF2B5EF4-FFF2-40B4-BE49-F238E27FC236}">
                  <a16:creationId xmlns:a16="http://schemas.microsoft.com/office/drawing/2014/main" id="{28ED6E9D-FF4F-43DB-B439-3BAD31B07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5918323" cy="295750"/>
            </a:xfrm>
            <a:prstGeom prst="rect">
              <a:avLst/>
            </a:prstGeom>
          </p:spPr>
        </p:pic>
        <p:pic>
          <p:nvPicPr>
            <p:cNvPr id="5" name="Picture 22">
              <a:extLst>
                <a:ext uri="{FF2B5EF4-FFF2-40B4-BE49-F238E27FC236}">
                  <a16:creationId xmlns:a16="http://schemas.microsoft.com/office/drawing/2014/main" id="{D3454C79-C7C1-4D48-AA00-1D9DD83C5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5" y="397785"/>
              <a:ext cx="6349731" cy="701348"/>
            </a:xfrm>
            <a:prstGeom prst="rect">
              <a:avLst/>
            </a:prstGeom>
          </p:spPr>
        </p:pic>
        <p:sp>
          <p:nvSpPr>
            <p:cNvPr id="6" name="Metin kutusu 31">
              <a:extLst>
                <a:ext uri="{FF2B5EF4-FFF2-40B4-BE49-F238E27FC236}">
                  <a16:creationId xmlns:a16="http://schemas.microsoft.com/office/drawing/2014/main" id="{432D4BFE-14AD-4959-8264-B92ECA184B21}"/>
                </a:ext>
              </a:extLst>
            </p:cNvPr>
            <p:cNvSpPr txBox="1"/>
            <p:nvPr/>
          </p:nvSpPr>
          <p:spPr>
            <a:xfrm>
              <a:off x="1028836" y="410753"/>
              <a:ext cx="47675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TÜRKÖK</a:t>
              </a:r>
            </a:p>
          </p:txBody>
        </p:sp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270F6B86-332B-4CEC-A099-EA56F6436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75" y="214257"/>
              <a:ext cx="846661" cy="1228725"/>
            </a:xfrm>
            <a:prstGeom prst="rect">
              <a:avLst/>
            </a:prstGeom>
          </p:spPr>
        </p:pic>
      </p:grpSp>
      <p:pic>
        <p:nvPicPr>
          <p:cNvPr id="9" name="Resim 4">
            <a:extLst>
              <a:ext uri="{FF2B5EF4-FFF2-40B4-BE49-F238E27FC236}">
                <a16:creationId xmlns:a16="http://schemas.microsoft.com/office/drawing/2014/main" id="{19FADE1A-EC5E-4F55-A5A2-1F3461240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07"/>
          <a:stretch>
            <a:fillRect/>
          </a:stretch>
        </p:blipFill>
        <p:spPr bwMode="auto">
          <a:xfrm>
            <a:off x="195943" y="1657762"/>
            <a:ext cx="4886102" cy="3986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53F9F370-67AB-49D8-BE5F-CB7EDF0099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067" y="1267817"/>
            <a:ext cx="1982076" cy="1975446"/>
          </a:xfrm>
          <a:prstGeom prst="rect">
            <a:avLst/>
          </a:prstGeom>
        </p:spPr>
      </p:pic>
      <p:sp>
        <p:nvSpPr>
          <p:cNvPr id="11" name="Çift Dalga 10">
            <a:extLst>
              <a:ext uri="{FF2B5EF4-FFF2-40B4-BE49-F238E27FC236}">
                <a16:creationId xmlns:a16="http://schemas.microsoft.com/office/drawing/2014/main" id="{D8076ECF-2F34-49E8-99A1-CFE3EF09FBFD}"/>
              </a:ext>
            </a:extLst>
          </p:cNvPr>
          <p:cNvSpPr/>
          <p:nvPr/>
        </p:nvSpPr>
        <p:spPr>
          <a:xfrm>
            <a:off x="7644829" y="3508855"/>
            <a:ext cx="2032000" cy="887412"/>
          </a:xfrm>
          <a:prstGeom prst="doubleWav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07.11.2013</a:t>
            </a:r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55E345B3-53FE-4B83-819C-1AD6A962F5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8857" y="2269145"/>
            <a:ext cx="1018801" cy="1080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C58A5FA8-AD60-486C-98A8-88A66B62F24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0" r="6552" b="5776"/>
          <a:stretch/>
        </p:blipFill>
        <p:spPr>
          <a:xfrm>
            <a:off x="9783887" y="4331403"/>
            <a:ext cx="2212170" cy="210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43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44BED-D4E0-CE32-E37D-49385E1C8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1A925249-72F3-021C-2D52-AA2C9C381980}"/>
              </a:ext>
            </a:extLst>
          </p:cNvPr>
          <p:cNvGrpSpPr/>
          <p:nvPr/>
        </p:nvGrpSpPr>
        <p:grpSpPr>
          <a:xfrm>
            <a:off x="0" y="302344"/>
            <a:ext cx="9923228" cy="1150603"/>
            <a:chOff x="-73927" y="312504"/>
            <a:chExt cx="810687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1DCF8959-3FAF-4D36-FC4B-CB7D2F7D2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9D5B8086-198D-A979-5ADA-30B8E0D24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422657"/>
              <a:ext cx="8106871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D9C96235-5B3E-C361-E383-8E687A579B01}"/>
                </a:ext>
              </a:extLst>
            </p:cNvPr>
            <p:cNvSpPr txBox="1"/>
            <p:nvPr/>
          </p:nvSpPr>
          <p:spPr>
            <a:xfrm>
              <a:off x="809500" y="422912"/>
              <a:ext cx="722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Ürün Taşıma Hizmetleri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D7189C-326B-EE19-EF6F-4CE61C18C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pic>
        <p:nvPicPr>
          <p:cNvPr id="3" name="Resim 2" descr="ekran görüntüsü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B364560-B4CF-33F4-303E-ABF1AD8A4D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1" t="12452" r="1898" b="20269"/>
          <a:stretch>
            <a:fillRect/>
          </a:stretch>
        </p:blipFill>
        <p:spPr>
          <a:xfrm>
            <a:off x="5094208" y="2053378"/>
            <a:ext cx="6298427" cy="3276004"/>
          </a:xfrm>
          <a:prstGeom prst="rect">
            <a:avLst/>
          </a:prstGeom>
        </p:spPr>
      </p:pic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6CAFD35D-1C3B-1FBC-ABAB-79987C76B687}"/>
              </a:ext>
            </a:extLst>
          </p:cNvPr>
          <p:cNvGraphicFramePr>
            <a:graphicFrameLocks noGrp="1"/>
          </p:cNvGraphicFramePr>
          <p:nvPr/>
        </p:nvGraphicFramePr>
        <p:xfrm>
          <a:off x="799365" y="1805449"/>
          <a:ext cx="3082078" cy="1219854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995333">
                  <a:extLst>
                    <a:ext uri="{9D8B030D-6E8A-4147-A177-3AD203B41FA5}">
                      <a16:colId xmlns:a16="http://schemas.microsoft.com/office/drawing/2014/main" val="4089941062"/>
                    </a:ext>
                  </a:extLst>
                </a:gridCol>
                <a:gridCol w="1086745">
                  <a:extLst>
                    <a:ext uri="{9D8B030D-6E8A-4147-A177-3AD203B41FA5}">
                      <a16:colId xmlns:a16="http://schemas.microsoft.com/office/drawing/2014/main" val="1884926509"/>
                    </a:ext>
                  </a:extLst>
                </a:gridCol>
              </a:tblGrid>
              <a:tr h="40661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ŞEHİR İÇİ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70394976"/>
                  </a:ext>
                </a:extLst>
              </a:tr>
              <a:tr h="40661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ŞEHİR DIŞI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728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20521610"/>
                  </a:ext>
                </a:extLst>
              </a:tr>
              <a:tr h="40661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856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8764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459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610D0-C48D-4F50-EBF5-2D6B03024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48E91782-E079-B7B2-04DB-709BC74AC144}"/>
              </a:ext>
            </a:extLst>
          </p:cNvPr>
          <p:cNvGrpSpPr/>
          <p:nvPr/>
        </p:nvGrpSpPr>
        <p:grpSpPr>
          <a:xfrm>
            <a:off x="0" y="302344"/>
            <a:ext cx="9923228" cy="1150603"/>
            <a:chOff x="-73927" y="312504"/>
            <a:chExt cx="810687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7A35B97B-7F72-B54D-1DEE-5CC9606F1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BADE28BE-9C45-C9F8-ACA2-4070FBB68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422657"/>
              <a:ext cx="8106871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C2B96289-794E-8E92-A0EA-8B9392C5800D}"/>
                </a:ext>
              </a:extLst>
            </p:cNvPr>
            <p:cNvSpPr txBox="1"/>
            <p:nvPr/>
          </p:nvSpPr>
          <p:spPr>
            <a:xfrm>
              <a:off x="809500" y="422912"/>
              <a:ext cx="722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Ürün Taşıma Hizmetleri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401314E-5F75-4F86-5C1D-95CDD135F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pic>
        <p:nvPicPr>
          <p:cNvPr id="3" name="Resim 2" descr="metin, paralel, ekran görüntüsü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C0374FA-D8AA-1887-8F57-4F8B6496F9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36" y="1161962"/>
            <a:ext cx="11007329" cy="528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221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7F590-BE30-4F8A-9FA1-C540447F9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3E8C4EC3-4D73-BF37-9E63-3AE1FAD8D577}"/>
              </a:ext>
            </a:extLst>
          </p:cNvPr>
          <p:cNvGrpSpPr/>
          <p:nvPr/>
        </p:nvGrpSpPr>
        <p:grpSpPr>
          <a:xfrm>
            <a:off x="0" y="302344"/>
            <a:ext cx="9923228" cy="1150603"/>
            <a:chOff x="-73927" y="312504"/>
            <a:chExt cx="8106871" cy="115060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1BAB607C-D1FD-D2F7-D1F0-6D5DF3C1A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CDE691CE-0216-6361-19D4-35ED71F0A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422657"/>
              <a:ext cx="8106871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E8BBEE3A-C83E-DC74-43AA-3067721666B6}"/>
                </a:ext>
              </a:extLst>
            </p:cNvPr>
            <p:cNvSpPr txBox="1"/>
            <p:nvPr/>
          </p:nvSpPr>
          <p:spPr>
            <a:xfrm>
              <a:off x="809500" y="422912"/>
              <a:ext cx="722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2025 Yılı Ürün Taşıma Hizmetleri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35CC5D4-2421-05F7-7B6C-617679896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4" y="312504"/>
              <a:ext cx="691843" cy="1150603"/>
            </a:xfrm>
            <a:prstGeom prst="rect">
              <a:avLst/>
            </a:prstGeom>
          </p:spPr>
        </p:pic>
      </p:grpSp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3C3A95D8-A47E-0BBE-B8D0-70150A91B345}"/>
              </a:ext>
            </a:extLst>
          </p:cNvPr>
          <p:cNvGraphicFramePr>
            <a:graphicFrameLocks noGrp="1"/>
          </p:cNvGraphicFramePr>
          <p:nvPr/>
        </p:nvGraphicFramePr>
        <p:xfrm>
          <a:off x="655006" y="1662446"/>
          <a:ext cx="4272270" cy="202677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765862">
                  <a:extLst>
                    <a:ext uri="{9D8B030D-6E8A-4147-A177-3AD203B41FA5}">
                      <a16:colId xmlns:a16="http://schemas.microsoft.com/office/drawing/2014/main" val="4089941062"/>
                    </a:ext>
                  </a:extLst>
                </a:gridCol>
                <a:gridCol w="1506408">
                  <a:extLst>
                    <a:ext uri="{9D8B030D-6E8A-4147-A177-3AD203B41FA5}">
                      <a16:colId xmlns:a16="http://schemas.microsoft.com/office/drawing/2014/main" val="1884926509"/>
                    </a:ext>
                  </a:extLst>
                </a:gridCol>
              </a:tblGrid>
              <a:tr h="506694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ÜRÜN TESLİM YÖNTEMİ</a:t>
                      </a: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21304969"/>
                  </a:ext>
                </a:extLst>
              </a:tr>
              <a:tr h="50669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DEMİRYOLU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0,47%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70394976"/>
                  </a:ext>
                </a:extLst>
              </a:tr>
              <a:tr h="50669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HAVAYOLU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49,53%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20521610"/>
                  </a:ext>
                </a:extLst>
              </a:tr>
              <a:tr h="50669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KARAYOLU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50,00%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8764332"/>
                  </a:ext>
                </a:extLst>
              </a:tr>
            </a:tbl>
          </a:graphicData>
        </a:graphic>
      </p:graphicFrame>
      <p:pic>
        <p:nvPicPr>
          <p:cNvPr id="10" name="Resim 9" descr="ekran görüntüsü, daire, metin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F972B4E-A1E1-B0E4-BDEF-868C990229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153" y="2675834"/>
            <a:ext cx="6395695" cy="362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611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6C761821-0A9F-4C36-A82E-3008C3B54BC5}"/>
              </a:ext>
            </a:extLst>
          </p:cNvPr>
          <p:cNvGrpSpPr/>
          <p:nvPr/>
        </p:nvGrpSpPr>
        <p:grpSpPr>
          <a:xfrm>
            <a:off x="-21102" y="261016"/>
            <a:ext cx="6536202" cy="869223"/>
            <a:chOff x="-73927" y="397785"/>
            <a:chExt cx="4543241" cy="869223"/>
          </a:xfrm>
        </p:grpSpPr>
        <p:pic>
          <p:nvPicPr>
            <p:cNvPr id="5" name="Picture 106">
              <a:extLst>
                <a:ext uri="{FF2B5EF4-FFF2-40B4-BE49-F238E27FC236}">
                  <a16:creationId xmlns:a16="http://schemas.microsoft.com/office/drawing/2014/main" id="{C11BB4D1-3236-4FB5-8C28-C29544364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6" name="Picture 22">
              <a:extLst>
                <a:ext uri="{FF2B5EF4-FFF2-40B4-BE49-F238E27FC236}">
                  <a16:creationId xmlns:a16="http://schemas.microsoft.com/office/drawing/2014/main" id="{9930D771-7E9C-40A9-9089-42C26C131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176" y="397785"/>
              <a:ext cx="4508112" cy="701348"/>
            </a:xfrm>
            <a:prstGeom prst="rect">
              <a:avLst/>
            </a:prstGeom>
          </p:spPr>
        </p:pic>
        <p:sp>
          <p:nvSpPr>
            <p:cNvPr id="7" name="Metin kutusu 31">
              <a:extLst>
                <a:ext uri="{FF2B5EF4-FFF2-40B4-BE49-F238E27FC236}">
                  <a16:creationId xmlns:a16="http://schemas.microsoft.com/office/drawing/2014/main" id="{AC067F2C-FD93-4937-B821-DBE9D5807EDB}"/>
                </a:ext>
              </a:extLst>
            </p:cNvPr>
            <p:cNvSpPr txBox="1"/>
            <p:nvPr/>
          </p:nvSpPr>
          <p:spPr>
            <a:xfrm>
              <a:off x="785748" y="412353"/>
              <a:ext cx="36835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Tanıtım ve Sosyal Medya</a:t>
              </a:r>
            </a:p>
          </p:txBody>
        </p:sp>
      </p:grpSp>
      <p:pic>
        <p:nvPicPr>
          <p:cNvPr id="10" name="Resim 9">
            <a:extLst>
              <a:ext uri="{FF2B5EF4-FFF2-40B4-BE49-F238E27FC236}">
                <a16:creationId xmlns:a16="http://schemas.microsoft.com/office/drawing/2014/main" id="{92497582-E845-4F6A-81EC-148399F7B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48" y="1921798"/>
            <a:ext cx="5842763" cy="3604096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5BA81663-34F8-4DFE-9852-5E3A3C9D7412}"/>
              </a:ext>
            </a:extLst>
          </p:cNvPr>
          <p:cNvSpPr txBox="1"/>
          <p:nvPr/>
        </p:nvSpPr>
        <p:spPr>
          <a:xfrm>
            <a:off x="2355825" y="1130459"/>
            <a:ext cx="1783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Kanver.org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EAA997F9-3498-426E-A720-1C5D532F54C2}"/>
              </a:ext>
            </a:extLst>
          </p:cNvPr>
          <p:cNvSpPr txBox="1"/>
          <p:nvPr/>
        </p:nvSpPr>
        <p:spPr>
          <a:xfrm>
            <a:off x="8052793" y="1130239"/>
            <a:ext cx="1679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03A6B43F-DFB3-47B7-B38E-81A454E771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02" y="192943"/>
            <a:ext cx="846661" cy="1228725"/>
          </a:xfrm>
          <a:prstGeom prst="rect">
            <a:avLst/>
          </a:prstGeom>
        </p:spPr>
      </p:pic>
      <p:pic>
        <p:nvPicPr>
          <p:cNvPr id="9" name="Resim 8" descr="metin, ekran görüntüsü, yazı tipi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D4E9062-064C-555B-EBBC-1309467410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471" y="1753635"/>
            <a:ext cx="3643861" cy="3600000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44291D4F-AEDF-FBE1-F53A-E72B4D5E0276}"/>
              </a:ext>
            </a:extLst>
          </p:cNvPr>
          <p:cNvSpPr txBox="1"/>
          <p:nvPr/>
        </p:nvSpPr>
        <p:spPr>
          <a:xfrm>
            <a:off x="7464045" y="5515146"/>
            <a:ext cx="3324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@kizilaykokhucre</a:t>
            </a:r>
          </a:p>
        </p:txBody>
      </p:sp>
    </p:spTree>
    <p:extLst>
      <p:ext uri="{BB962C8B-B14F-4D97-AF65-F5344CB8AC3E}">
        <p14:creationId xmlns:p14="http://schemas.microsoft.com/office/powerpoint/2010/main" val="1715767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>
            <a:extLst>
              <a:ext uri="{FF2B5EF4-FFF2-40B4-BE49-F238E27FC236}">
                <a16:creationId xmlns:a16="http://schemas.microsoft.com/office/drawing/2014/main" id="{BC1E3DEF-662E-EEA5-258E-907AB5BC4860}"/>
              </a:ext>
            </a:extLst>
          </p:cNvPr>
          <p:cNvGrpSpPr/>
          <p:nvPr/>
        </p:nvGrpSpPr>
        <p:grpSpPr>
          <a:xfrm>
            <a:off x="-1" y="321499"/>
            <a:ext cx="11696281" cy="701348"/>
            <a:chOff x="-1" y="321499"/>
            <a:chExt cx="11696281" cy="701348"/>
          </a:xfrm>
        </p:grpSpPr>
        <p:pic>
          <p:nvPicPr>
            <p:cNvPr id="4" name="Picture 22">
              <a:extLst>
                <a:ext uri="{FF2B5EF4-FFF2-40B4-BE49-F238E27FC236}">
                  <a16:creationId xmlns:a16="http://schemas.microsoft.com/office/drawing/2014/main" id="{3D696009-E9FD-7DC8-5924-988AA7502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21499"/>
              <a:ext cx="11696281" cy="701348"/>
            </a:xfrm>
            <a:prstGeom prst="rect">
              <a:avLst/>
            </a:prstGeom>
          </p:spPr>
        </p:pic>
        <p:sp>
          <p:nvSpPr>
            <p:cNvPr id="5" name="Metin kutusu 31">
              <a:extLst>
                <a:ext uri="{FF2B5EF4-FFF2-40B4-BE49-F238E27FC236}">
                  <a16:creationId xmlns:a16="http://schemas.microsoft.com/office/drawing/2014/main" id="{B6B3890D-B61E-E3C9-BA21-DD68B36799FE}"/>
                </a:ext>
              </a:extLst>
            </p:cNvPr>
            <p:cNvSpPr txBox="1"/>
            <p:nvPr/>
          </p:nvSpPr>
          <p:spPr>
            <a:xfrm>
              <a:off x="1093897" y="378150"/>
              <a:ext cx="1038132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7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Tıbbi Hizmetler Müdürü Görev Yetki Sorumlulukları</a:t>
              </a:r>
            </a:p>
          </p:txBody>
        </p:sp>
      </p:grpSp>
      <p:pic>
        <p:nvPicPr>
          <p:cNvPr id="6" name="Picture 7">
            <a:extLst>
              <a:ext uri="{FF2B5EF4-FFF2-40B4-BE49-F238E27FC236}">
                <a16:creationId xmlns:a16="http://schemas.microsoft.com/office/drawing/2014/main" id="{2B93AC03-73B8-7B1F-D9CE-8DAB88B551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34" y="256527"/>
            <a:ext cx="801132" cy="1228725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67E55FD7-4C86-8F87-3CA6-A62528E6C73F}"/>
              </a:ext>
            </a:extLst>
          </p:cNvPr>
          <p:cNvSpPr txBox="1"/>
          <p:nvPr/>
        </p:nvSpPr>
        <p:spPr>
          <a:xfrm>
            <a:off x="559359" y="1465156"/>
            <a:ext cx="11073283" cy="4851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Bölge Kan Merkezi ve bağlı Kan Hizmet Birimlerinde yürütülen kök hücre bağışçısı kazanım faaliyetlerini planlamak, hedeflere uyumunu izlemek, verimlilik–performans analizleri yapmak, geliştirmek.</a:t>
            </a:r>
            <a:endParaRPr lang="tr-TR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Kan Bağışı Merkezleri (KBM) ile kök hücre bağışçısı kazanım süreçlerinde koordinasyonu sağlamak; tanıtım ve bilinçlendirme faaliyetlerinin etkinliğini izlemek, raporlamak.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Kök hücre kazanımı süreçlerinin duyuru, farkındalık ve bağışçı yönlendirme faaliyetlerini yönetmek.</a:t>
            </a: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Kök hücre eşleşme durumunda bağışçı ile iletişim, bilgilendirme, süreç planlama ve lojistik organizasyonlarını yürütmek.</a:t>
            </a: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Yürütülen süreçlerin tamamında risk analizi, FMEA, riskleri izlemek ve risk kontrol planlarını yürütmek.</a:t>
            </a: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İyi uygulamalar (GMP/GDP/GAMP) gereklilikleri ile standardizasyon (ICH/ISO) şartlarına uyumun sürekliliğini sağlamak; kalite güvence birimiyle koordineli çalışmak.</a:t>
            </a: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İyileştirici faaliyetlerin yönetimi, uygunsuzluk yönetimi, değişiklik kontrol süreçlerini yönetmek.</a:t>
            </a:r>
          </a:p>
          <a:p>
            <a:pPr marL="342900" indent="-342900" algn="just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Yıllık </a:t>
            </a:r>
            <a:r>
              <a:rPr lang="tr-TR" dirty="0" err="1">
                <a:cs typeface="Arial" panose="020B0604020202020204" pitchFamily="34" charset="0"/>
              </a:rPr>
              <a:t>hemovijilans</a:t>
            </a:r>
            <a:r>
              <a:rPr lang="tr-TR" dirty="0">
                <a:cs typeface="Arial" panose="020B0604020202020204" pitchFamily="34" charset="0"/>
              </a:rPr>
              <a:t> bildirimleriyle ilişkili süreçlerde gelişmeye açık alanları izlemek, raporlamak.</a:t>
            </a:r>
          </a:p>
        </p:txBody>
      </p:sp>
    </p:spTree>
    <p:extLst>
      <p:ext uri="{BB962C8B-B14F-4D97-AF65-F5344CB8AC3E}">
        <p14:creationId xmlns:p14="http://schemas.microsoft.com/office/powerpoint/2010/main" val="24030543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341CB-A1A9-6275-29E0-CB419A67B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>
            <a:extLst>
              <a:ext uri="{FF2B5EF4-FFF2-40B4-BE49-F238E27FC236}">
                <a16:creationId xmlns:a16="http://schemas.microsoft.com/office/drawing/2014/main" id="{B4D3D2B7-B39A-3802-9F24-8E08087C00BB}"/>
              </a:ext>
            </a:extLst>
          </p:cNvPr>
          <p:cNvGrpSpPr/>
          <p:nvPr/>
        </p:nvGrpSpPr>
        <p:grpSpPr>
          <a:xfrm>
            <a:off x="-1" y="321499"/>
            <a:ext cx="11696281" cy="701348"/>
            <a:chOff x="-1" y="321499"/>
            <a:chExt cx="11696281" cy="701348"/>
          </a:xfrm>
        </p:grpSpPr>
        <p:pic>
          <p:nvPicPr>
            <p:cNvPr id="4" name="Picture 22">
              <a:extLst>
                <a:ext uri="{FF2B5EF4-FFF2-40B4-BE49-F238E27FC236}">
                  <a16:creationId xmlns:a16="http://schemas.microsoft.com/office/drawing/2014/main" id="{E5589225-108E-55E8-8F01-E727DCE24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21499"/>
              <a:ext cx="11696281" cy="701348"/>
            </a:xfrm>
            <a:prstGeom prst="rect">
              <a:avLst/>
            </a:prstGeom>
          </p:spPr>
        </p:pic>
        <p:sp>
          <p:nvSpPr>
            <p:cNvPr id="5" name="Metin kutusu 31">
              <a:extLst>
                <a:ext uri="{FF2B5EF4-FFF2-40B4-BE49-F238E27FC236}">
                  <a16:creationId xmlns:a16="http://schemas.microsoft.com/office/drawing/2014/main" id="{B937A26B-3576-A925-B444-5CB026CEBC5B}"/>
                </a:ext>
              </a:extLst>
            </p:cNvPr>
            <p:cNvSpPr txBox="1"/>
            <p:nvPr/>
          </p:nvSpPr>
          <p:spPr>
            <a:xfrm>
              <a:off x="1093897" y="378150"/>
              <a:ext cx="1038132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7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Tıbbi Hizmetler Müdürü Görev Yetki Sorumlulukları</a:t>
              </a:r>
            </a:p>
          </p:txBody>
        </p:sp>
      </p:grpSp>
      <p:pic>
        <p:nvPicPr>
          <p:cNvPr id="6" name="Picture 7">
            <a:extLst>
              <a:ext uri="{FF2B5EF4-FFF2-40B4-BE49-F238E27FC236}">
                <a16:creationId xmlns:a16="http://schemas.microsoft.com/office/drawing/2014/main" id="{9B838BA7-2FC3-7F5E-0ED4-154497BBEA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34" y="256527"/>
            <a:ext cx="801132" cy="1228725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200B118-9806-A8DC-40E1-898CE031F17C}"/>
              </a:ext>
            </a:extLst>
          </p:cNvPr>
          <p:cNvSpPr txBox="1"/>
          <p:nvPr/>
        </p:nvSpPr>
        <p:spPr>
          <a:xfrm>
            <a:off x="559358" y="1273413"/>
            <a:ext cx="11073283" cy="4404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9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Ürün akışının tüm aşamalarında kayıt ve belge yönetimi süreçlerini; kapsamlı izlenebilirlik, iyi dokümantasyon uygulamaları mevzuatına uygun yürütmek.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9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Sorumlu olduğu </a:t>
            </a:r>
            <a:r>
              <a:rPr lang="tr-TR" dirty="0" err="1">
                <a:cs typeface="Arial" panose="020B0604020202020204" pitchFamily="34" charset="0"/>
              </a:rPr>
              <a:t>KPI’ları</a:t>
            </a:r>
            <a:r>
              <a:rPr lang="tr-TR" dirty="0">
                <a:cs typeface="Arial" panose="020B0604020202020204" pitchFamily="34" charset="0"/>
              </a:rPr>
              <a:t> takip etmek, iyileşmeye açık alanları iyileştirmek, raporlamak.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9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Kök hücre bağışçısı adaylarının tanıtım ve bilgilendirme süreçlerinde bölgesel iletişim ve saha koordinasyonunu yürütmek, raporlamak.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9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Bağışçılar için mihmandarlık hizmetlerinin organizasyonunu sağlamak ve yürütmek.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9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Toplanan hücresel ürünün ilgili nakil merkezine taşınma, teslim ve süreç yönetimini sağlamak, raporlamak.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9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Kök hücre hizmetlerine ilişkin sözleşmeler doğrultusunda stok analizleri ile uyumlu tedarik planlamalarını yapmak.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9"/>
              <a:tabLst>
                <a:tab pos="457200" algn="l"/>
              </a:tabLst>
            </a:pPr>
            <a:r>
              <a:rPr lang="tr-TR" dirty="0">
                <a:cs typeface="Arial" panose="020B0604020202020204" pitchFamily="34" charset="0"/>
              </a:rPr>
              <a:t>Kök hücre hizmetlerine ilişkin lojistik ve araç yönetimi süreçlerinin koordinasyonunu sağlamak.</a:t>
            </a:r>
            <a:endParaRPr lang="tr-TR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1781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5E7ADB-F22D-0943-A150-2B4A2C855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59DCD1FB-3B07-4BA4-8B7C-47BE09B98832}"/>
              </a:ext>
            </a:extLst>
          </p:cNvPr>
          <p:cNvSpPr/>
          <p:nvPr/>
        </p:nvSpPr>
        <p:spPr>
          <a:xfrm>
            <a:off x="380143" y="285817"/>
            <a:ext cx="1712391" cy="12660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8" name="Picture 81">
            <a:extLst>
              <a:ext uri="{FF2B5EF4-FFF2-40B4-BE49-F238E27FC236}">
                <a16:creationId xmlns:a16="http://schemas.microsoft.com/office/drawing/2014/main" id="{B4C48CC8-F636-4D42-9A8F-C8B9D05005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56" y="511633"/>
            <a:ext cx="1438403" cy="814460"/>
          </a:xfrm>
          <a:prstGeom prst="rect">
            <a:avLst/>
          </a:prstGeom>
        </p:spPr>
      </p:pic>
      <p:pic>
        <p:nvPicPr>
          <p:cNvPr id="11" name="Picture 50">
            <a:extLst>
              <a:ext uri="{FF2B5EF4-FFF2-40B4-BE49-F238E27FC236}">
                <a16:creationId xmlns:a16="http://schemas.microsoft.com/office/drawing/2014/main" id="{120E6EB7-3EEB-4338-8050-7E39277A8A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19463"/>
            <a:ext cx="2384802" cy="70281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19A79524-8944-4E40-BFCE-67892B7B6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585" y="2219463"/>
            <a:ext cx="3149415" cy="440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64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etin Yer Tutucusu 3"/>
          <p:cNvSpPr txBox="1">
            <a:spLocks/>
          </p:cNvSpPr>
          <p:nvPr/>
        </p:nvSpPr>
        <p:spPr>
          <a:xfrm>
            <a:off x="1163145" y="1807779"/>
            <a:ext cx="9122979" cy="376971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sz="2667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TÜRKÖK,</a:t>
            </a:r>
          </a:p>
          <a:p>
            <a:pPr marL="0" indent="0" algn="r">
              <a:buNone/>
            </a:pPr>
            <a:endParaRPr lang="tr-TR" sz="2800" dirty="0">
              <a:latin typeface="Calibri" panose="020F0502020204030204" pitchFamily="34" charset="0"/>
            </a:endParaRPr>
          </a:p>
          <a:p>
            <a:pPr algn="r"/>
            <a:r>
              <a:rPr lang="tr-TR" sz="2800" dirty="0">
                <a:latin typeface="Calibri" panose="020F0502020204030204" pitchFamily="34" charset="0"/>
              </a:rPr>
              <a:t>T.C. Sağlık Bakanlığı’nın </a:t>
            </a:r>
            <a:r>
              <a:rPr lang="tr-TR" sz="2800" dirty="0" err="1">
                <a:latin typeface="Calibri" panose="020F0502020204030204" pitchFamily="34" charset="0"/>
              </a:rPr>
              <a:t>Hematopoetik</a:t>
            </a:r>
            <a:r>
              <a:rPr lang="tr-TR" sz="2800" dirty="0">
                <a:latin typeface="Calibri" panose="020F0502020204030204" pitchFamily="34" charset="0"/>
              </a:rPr>
              <a:t> kök hücre nakli tedavisi olması gereken hastalar için oluşturduğu Türkiye Kök Hücre Koordinasyon Merkezi’nin adıdır.</a:t>
            </a:r>
          </a:p>
          <a:p>
            <a:pPr algn="r"/>
            <a:endParaRPr lang="tr-TR" sz="2800" dirty="0">
              <a:latin typeface="Calibri" panose="020F0502020204030204" pitchFamily="34" charset="0"/>
            </a:endParaRPr>
          </a:p>
          <a:p>
            <a:endParaRPr lang="tr-TR" sz="3733" dirty="0">
              <a:latin typeface="Calibri" panose="020F0502020204030204" pitchFamily="34" charset="0"/>
            </a:endParaRPr>
          </a:p>
          <a:p>
            <a:endParaRPr lang="tr-TR" sz="3733" dirty="0">
              <a:latin typeface="Calibri" panose="020F0502020204030204" pitchFamily="34" charset="0"/>
            </a:endParaRPr>
          </a:p>
          <a:p>
            <a:endParaRPr lang="tr-TR" sz="3733" dirty="0">
              <a:latin typeface="Calibri" panose="020F0502020204030204" pitchFamily="34" charset="0"/>
            </a:endParaRPr>
          </a:p>
        </p:txBody>
      </p:sp>
      <p:pic>
        <p:nvPicPr>
          <p:cNvPr id="9" name="Picture 4" descr="KÖK HÜCRE LOGO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4" y="5605518"/>
            <a:ext cx="798785" cy="79878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32950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9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1" y="1151761"/>
            <a:ext cx="10734564" cy="304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sym typeface="Calibri" panose="020F0502020204030204" pitchFamily="34" charset="0"/>
              </a:defRPr>
            </a:lvl9pPr>
          </a:lstStyle>
          <a:p>
            <a:pPr marL="0" indent="0">
              <a:buNone/>
            </a:pP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Projenin amacı;</a:t>
            </a:r>
          </a:p>
          <a:p>
            <a:endParaRPr lang="tr-TR" dirty="0">
              <a:cs typeface="Calibri" pitchFamily="34" charset="0"/>
            </a:endParaRPr>
          </a:p>
          <a:p>
            <a:pPr marL="0" indent="0">
              <a:buNone/>
            </a:pPr>
            <a:r>
              <a:rPr lang="tr-TR" b="1" dirty="0">
                <a:cs typeface="Calibri" pitchFamily="34" charset="0"/>
              </a:rPr>
              <a:t>    “ Kök Hücre  Bağışçısı Kazanımı</a:t>
            </a:r>
            <a:r>
              <a:rPr lang="tr-TR" dirty="0">
                <a:cs typeface="Calibri" pitchFamily="34" charset="0"/>
              </a:rPr>
              <a:t>” </a:t>
            </a:r>
            <a:r>
              <a:rPr lang="tr-TR" dirty="0"/>
              <a:t>  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“Kök Hücre Veri Bankası “  /  “ Kemik iliği Bankası” </a:t>
            </a:r>
            <a:r>
              <a:rPr lang="tr-TR" b="1" dirty="0" err="1"/>
              <a:t>nın</a:t>
            </a:r>
            <a:r>
              <a:rPr lang="tr-TR" b="1" dirty="0"/>
              <a:t> kurulması</a:t>
            </a:r>
            <a:endParaRPr lang="tr-TR" b="1" dirty="0">
              <a:cs typeface="Calibri" pitchFamily="34" charset="0"/>
            </a:endParaRPr>
          </a:p>
          <a:p>
            <a:pPr marL="0" indent="0">
              <a:buNone/>
            </a:pPr>
            <a:endParaRPr lang="tr-TR" altLang="tr-TR" sz="2667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65044"/>
            <a:ext cx="2670663" cy="227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39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Yer Tutucusu 9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sz="2667" b="1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TÜRKÖK,</a:t>
            </a:r>
          </a:p>
          <a:p>
            <a:pPr marL="0" indent="0">
              <a:buNone/>
            </a:pPr>
            <a:endParaRPr lang="tr-TR" sz="2933" b="1" dirty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tr-TR" sz="3733" dirty="0">
                <a:ea typeface="Verdana" panose="020B0604030504040204" pitchFamily="34" charset="0"/>
                <a:cs typeface="Verdana" panose="020B0604030504040204" pitchFamily="34" charset="0"/>
              </a:rPr>
              <a:t>                          </a:t>
            </a:r>
            <a:r>
              <a:rPr lang="tr-TR" sz="3200" b="1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BMDW</a:t>
            </a:r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 (Bone </a:t>
            </a:r>
            <a:r>
              <a:rPr lang="tr-TR" sz="3200" dirty="0" err="1">
                <a:ea typeface="Verdana" panose="020B0604030504040204" pitchFamily="34" charset="0"/>
                <a:cs typeface="Verdana" panose="020B0604030504040204" pitchFamily="34" charset="0"/>
              </a:rPr>
              <a:t>Marrow</a:t>
            </a:r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3200" dirty="0" err="1">
                <a:ea typeface="Verdana" panose="020B0604030504040204" pitchFamily="34" charset="0"/>
                <a:cs typeface="Verdana" panose="020B0604030504040204" pitchFamily="34" charset="0"/>
              </a:rPr>
              <a:t>Donors</a:t>
            </a:r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3200" dirty="0" err="1">
                <a:ea typeface="Verdana" panose="020B0604030504040204" pitchFamily="34" charset="0"/>
                <a:cs typeface="Verdana" panose="020B0604030504040204" pitchFamily="34" charset="0"/>
              </a:rPr>
              <a:t>Worldwide</a:t>
            </a:r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)           			                                               </a:t>
            </a:r>
            <a:r>
              <a:rPr lang="tr-TR" sz="3200" b="1" dirty="0">
                <a:ea typeface="Verdana" panose="020B0604030504040204" pitchFamily="34" charset="0"/>
                <a:cs typeface="Verdana" panose="020B0604030504040204" pitchFamily="34" charset="0"/>
              </a:rPr>
              <a:t>Evrensel Kemik İliği </a:t>
            </a:r>
            <a:r>
              <a:rPr lang="tr-TR" sz="3200" b="1" dirty="0" err="1">
                <a:ea typeface="Verdana" panose="020B0604030504040204" pitchFamily="34" charset="0"/>
                <a:cs typeface="Verdana" panose="020B0604030504040204" pitchFamily="34" charset="0"/>
              </a:rPr>
              <a:t>Donörleri</a:t>
            </a:r>
            <a:r>
              <a:rPr lang="tr-TR" sz="3200" b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tr-TR" sz="3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tr-TR" sz="3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		                       </a:t>
            </a:r>
            <a:r>
              <a:rPr lang="tr-TR" sz="3200" b="1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WMDA </a:t>
            </a:r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( World </a:t>
            </a:r>
            <a:r>
              <a:rPr lang="tr-TR" sz="3200" dirty="0" err="1">
                <a:ea typeface="Verdana" panose="020B0604030504040204" pitchFamily="34" charset="0"/>
                <a:cs typeface="Verdana" panose="020B0604030504040204" pitchFamily="34" charset="0"/>
              </a:rPr>
              <a:t>Marrow</a:t>
            </a:r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3200" dirty="0" err="1">
                <a:ea typeface="Verdana" panose="020B0604030504040204" pitchFamily="34" charset="0"/>
                <a:cs typeface="Verdana" panose="020B0604030504040204" pitchFamily="34" charset="0"/>
              </a:rPr>
              <a:t>Donor</a:t>
            </a:r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3200" dirty="0" err="1">
                <a:ea typeface="Verdana" panose="020B0604030504040204" pitchFamily="34" charset="0"/>
                <a:cs typeface="Verdana" panose="020B0604030504040204" pitchFamily="34" charset="0"/>
              </a:rPr>
              <a:t>Association</a:t>
            </a:r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</a:p>
          <a:p>
            <a:r>
              <a:rPr lang="tr-TR" sz="3200" b="1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</a:t>
            </a:r>
            <a:r>
              <a:rPr lang="tr-TR" sz="3200" b="1" dirty="0">
                <a:ea typeface="Verdana" panose="020B0604030504040204" pitchFamily="34" charset="0"/>
                <a:cs typeface="Verdana" panose="020B0604030504040204" pitchFamily="34" charset="0"/>
              </a:rPr>
              <a:t>Dünya Kemik İliği </a:t>
            </a:r>
            <a:r>
              <a:rPr lang="tr-TR" sz="3200" b="1" dirty="0" err="1">
                <a:ea typeface="Verdana" panose="020B0604030504040204" pitchFamily="34" charset="0"/>
                <a:cs typeface="Verdana" panose="020B0604030504040204" pitchFamily="34" charset="0"/>
              </a:rPr>
              <a:t>Donör</a:t>
            </a:r>
            <a:r>
              <a:rPr lang="tr-TR" sz="3200" b="1" dirty="0">
                <a:ea typeface="Verdana" panose="020B0604030504040204" pitchFamily="34" charset="0"/>
                <a:cs typeface="Verdana" panose="020B0604030504040204" pitchFamily="34" charset="0"/>
              </a:rPr>
              <a:t> Federasyonu)</a:t>
            </a:r>
          </a:p>
          <a:p>
            <a:r>
              <a:rPr lang="tr-TR" sz="3200" b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tr-TR" sz="3200" dirty="0">
                <a:ea typeface="Verdana" panose="020B0604030504040204" pitchFamily="34" charset="0"/>
                <a:cs typeface="Verdana" panose="020B0604030504040204" pitchFamily="34" charset="0"/>
              </a:rPr>
              <a:t>Üyelikleri bulunan, uluslararası standartlara sahip bir kemik iliği bankasıdır. 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27" y="2408559"/>
            <a:ext cx="1616659" cy="565831"/>
          </a:xfrm>
          <a:prstGeom prst="rect">
            <a:avLst/>
          </a:prstGeom>
        </p:spPr>
      </p:pic>
      <p:pic>
        <p:nvPicPr>
          <p:cNvPr id="8" name="İçerik Yer Tutucusu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27" y="4045319"/>
            <a:ext cx="1747288" cy="52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97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8" y="1151466"/>
            <a:ext cx="2675965" cy="936588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191172" y="1619759"/>
            <a:ext cx="9319173" cy="3867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>
              <a:defRPr/>
            </a:pPr>
            <a:r>
              <a:rPr lang="tr-TR" sz="26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DÜNYA</a:t>
            </a:r>
          </a:p>
          <a:p>
            <a:pPr algn="ctr" defTabSz="609585"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Dünya Kemik İliği Gönüllü Vericileri Kayıt Merkezi</a:t>
            </a:r>
          </a:p>
          <a:p>
            <a:pPr algn="ctr" defTabSz="609585"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(Bone </a:t>
            </a:r>
            <a:r>
              <a:rPr lang="tr-TR" sz="2400" dirty="0" err="1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Marrow</a:t>
            </a:r>
            <a:r>
              <a:rPr lang="tr-TR" sz="2400" dirty="0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Donors</a:t>
            </a:r>
            <a:r>
              <a:rPr lang="tr-TR" sz="2400" dirty="0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Worldwide</a:t>
            </a:r>
            <a:r>
              <a:rPr lang="tr-TR" sz="2400" dirty="0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ctr" defTabSz="609585">
              <a:defRPr/>
            </a:pPr>
            <a:endParaRPr lang="tr-TR" sz="2400" dirty="0">
              <a:solidFill>
                <a:prstClr val="black"/>
              </a:solidFill>
              <a:latin typeface="Calibri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609585">
              <a:defRPr/>
            </a:pPr>
            <a:r>
              <a:rPr lang="tr-TR" sz="26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TÜRKİYE</a:t>
            </a:r>
          </a:p>
          <a:p>
            <a:pPr algn="ctr" defTabSz="609585">
              <a:defRPr/>
            </a:pPr>
            <a:r>
              <a:rPr lang="tr-TR" sz="2400" dirty="0">
                <a:solidFill>
                  <a:prstClr val="black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TÜRKÖK KEMİK İLİĞİ BANKASI</a:t>
            </a:r>
          </a:p>
          <a:p>
            <a:pPr algn="ctr" defTabSz="609585">
              <a:defRPr/>
            </a:pPr>
            <a:endParaRPr lang="tr-TR" sz="2400" dirty="0">
              <a:solidFill>
                <a:prstClr val="black"/>
              </a:solidFill>
              <a:latin typeface="Calibri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609585"/>
            <a:r>
              <a:rPr lang="tr-TR" sz="2400" dirty="0">
                <a:solidFill>
                  <a:prstClr val="black"/>
                </a:solidFill>
                <a:latin typeface="Calibri"/>
              </a:rPr>
              <a:t>Mayıs 2016 tarihinden itibaren Dünya Kemik İliği Gönüllü Vericileri Kayıt </a:t>
            </a:r>
            <a:r>
              <a:rPr lang="tr-TR" sz="2400" dirty="0" err="1">
                <a:solidFill>
                  <a:prstClr val="black"/>
                </a:solidFill>
                <a:latin typeface="Calibri"/>
              </a:rPr>
              <a:t>Merkezi,TÜRKÖK</a:t>
            </a:r>
            <a:r>
              <a:rPr lang="tr-TR" sz="2400" dirty="0">
                <a:solidFill>
                  <a:prstClr val="black"/>
                </a:solidFill>
                <a:latin typeface="Calibri"/>
              </a:rPr>
              <a:t> Kemik İliği Bankası verileri üzerinden tarama yapabilmektedir</a:t>
            </a:r>
          </a:p>
        </p:txBody>
      </p:sp>
      <p:pic>
        <p:nvPicPr>
          <p:cNvPr id="9" name="Picture 4" descr="KÖK HÜCRE 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203" y="4780528"/>
            <a:ext cx="1742237" cy="174223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6747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Türkök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3" name="Grup 2">
            <a:extLst>
              <a:ext uri="{FF2B5EF4-FFF2-40B4-BE49-F238E27FC236}">
                <a16:creationId xmlns:a16="http://schemas.microsoft.com/office/drawing/2014/main" id="{2FD3B2E0-F7B7-CB75-3F63-3376E30E2714}"/>
              </a:ext>
            </a:extLst>
          </p:cNvPr>
          <p:cNvGrpSpPr/>
          <p:nvPr/>
        </p:nvGrpSpPr>
        <p:grpSpPr>
          <a:xfrm>
            <a:off x="0" y="192943"/>
            <a:ext cx="12341043" cy="6615215"/>
            <a:chOff x="0" y="192943"/>
            <a:chExt cx="12341043" cy="6615215"/>
          </a:xfrm>
        </p:grpSpPr>
        <p:grpSp>
          <p:nvGrpSpPr>
            <p:cNvPr id="88" name="Grup 87">
              <a:extLst>
                <a:ext uri="{FF2B5EF4-FFF2-40B4-BE49-F238E27FC236}">
                  <a16:creationId xmlns:a16="http://schemas.microsoft.com/office/drawing/2014/main" id="{18436D37-5B72-4012-A7E1-B561AEA7DE73}"/>
                </a:ext>
              </a:extLst>
            </p:cNvPr>
            <p:cNvGrpSpPr/>
            <p:nvPr/>
          </p:nvGrpSpPr>
          <p:grpSpPr>
            <a:xfrm>
              <a:off x="0" y="192943"/>
              <a:ext cx="4399161" cy="1228725"/>
              <a:chOff x="-73927" y="214257"/>
              <a:chExt cx="4399161" cy="1228725"/>
            </a:xfrm>
          </p:grpSpPr>
          <p:pic>
            <p:nvPicPr>
              <p:cNvPr id="107" name="Picture 10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73927" y="971258"/>
                <a:ext cx="4025383" cy="295750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0175" y="397785"/>
                <a:ext cx="4375409" cy="701348"/>
              </a:xfrm>
              <a:prstGeom prst="rect">
                <a:avLst/>
              </a:prstGeom>
            </p:spPr>
          </p:pic>
          <p:sp>
            <p:nvSpPr>
              <p:cNvPr id="4" name="Metin kutusu 31"/>
              <p:cNvSpPr txBox="1"/>
              <p:nvPr/>
            </p:nvSpPr>
            <p:spPr>
              <a:xfrm>
                <a:off x="1028837" y="410753"/>
                <a:ext cx="27578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8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TÜRKÖK</a:t>
                </a:r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2175" y="214257"/>
                <a:ext cx="846661" cy="1228725"/>
              </a:xfrm>
              <a:prstGeom prst="rect">
                <a:avLst/>
              </a:prstGeom>
            </p:spPr>
          </p:pic>
        </p:grpSp>
        <p:sp>
          <p:nvSpPr>
            <p:cNvPr id="38" name="Dikdörtgen 37">
              <a:extLst>
                <a:ext uri="{FF2B5EF4-FFF2-40B4-BE49-F238E27FC236}">
                  <a16:creationId xmlns:a16="http://schemas.microsoft.com/office/drawing/2014/main" id="{6DBB0ED1-36D6-41F6-BDED-AFD5EBBC1E1F}"/>
                </a:ext>
              </a:extLst>
            </p:cNvPr>
            <p:cNvSpPr/>
            <p:nvPr/>
          </p:nvSpPr>
          <p:spPr>
            <a:xfrm>
              <a:off x="9769355" y="2082268"/>
              <a:ext cx="2173711" cy="26050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9" name="Yuvarlatılmış Dikdörtgen 9">
              <a:extLst>
                <a:ext uri="{FF2B5EF4-FFF2-40B4-BE49-F238E27FC236}">
                  <a16:creationId xmlns:a16="http://schemas.microsoft.com/office/drawing/2014/main" id="{494AF5EF-5A53-490C-8C8D-6219FBD033B1}"/>
                </a:ext>
              </a:extLst>
            </p:cNvPr>
            <p:cNvSpPr/>
            <p:nvPr/>
          </p:nvSpPr>
          <p:spPr>
            <a:xfrm>
              <a:off x="371867" y="1494400"/>
              <a:ext cx="2852073" cy="134887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40" name="Picture 40">
              <a:extLst>
                <a:ext uri="{FF2B5EF4-FFF2-40B4-BE49-F238E27FC236}">
                  <a16:creationId xmlns:a16="http://schemas.microsoft.com/office/drawing/2014/main" id="{7D732F03-6EF3-4E88-8C8C-D79F83FEF4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4775" y="1272182"/>
              <a:ext cx="1012600" cy="1466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40">
              <a:extLst>
                <a:ext uri="{FF2B5EF4-FFF2-40B4-BE49-F238E27FC236}">
                  <a16:creationId xmlns:a16="http://schemas.microsoft.com/office/drawing/2014/main" id="{A9E6B8AA-CF45-4583-8040-9438B7DD99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6381" y="3949773"/>
              <a:ext cx="1012600" cy="1466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Yuvarlatılmış Dikdörtgen 12">
              <a:extLst>
                <a:ext uri="{FF2B5EF4-FFF2-40B4-BE49-F238E27FC236}">
                  <a16:creationId xmlns:a16="http://schemas.microsoft.com/office/drawing/2014/main" id="{D2942240-94B4-4DD1-9B36-92B1BE4A1E73}"/>
                </a:ext>
              </a:extLst>
            </p:cNvPr>
            <p:cNvSpPr/>
            <p:nvPr/>
          </p:nvSpPr>
          <p:spPr>
            <a:xfrm>
              <a:off x="4725539" y="5038071"/>
              <a:ext cx="3258778" cy="153108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4" name="Dikdörtgen 43">
              <a:extLst>
                <a:ext uri="{FF2B5EF4-FFF2-40B4-BE49-F238E27FC236}">
                  <a16:creationId xmlns:a16="http://schemas.microsoft.com/office/drawing/2014/main" id="{0D3E2143-63DF-4F60-85A3-D28D7055E4C2}"/>
                </a:ext>
              </a:extLst>
            </p:cNvPr>
            <p:cNvSpPr/>
            <p:nvPr/>
          </p:nvSpPr>
          <p:spPr>
            <a:xfrm>
              <a:off x="8981253" y="5047040"/>
              <a:ext cx="1611086" cy="33592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5" name="Dikdörtgen 44">
              <a:extLst>
                <a:ext uri="{FF2B5EF4-FFF2-40B4-BE49-F238E27FC236}">
                  <a16:creationId xmlns:a16="http://schemas.microsoft.com/office/drawing/2014/main" id="{F0EF3D07-F526-4E1F-A0D3-4EF12579AB31}"/>
                </a:ext>
              </a:extLst>
            </p:cNvPr>
            <p:cNvSpPr/>
            <p:nvPr/>
          </p:nvSpPr>
          <p:spPr>
            <a:xfrm>
              <a:off x="1540334" y="4678796"/>
              <a:ext cx="1755983" cy="35460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6" name="Dikdörtgen 45">
              <a:extLst>
                <a:ext uri="{FF2B5EF4-FFF2-40B4-BE49-F238E27FC236}">
                  <a16:creationId xmlns:a16="http://schemas.microsoft.com/office/drawing/2014/main" id="{AFA615F8-EBD1-4F0A-9A8B-9CDF2C92A7C3}"/>
                </a:ext>
              </a:extLst>
            </p:cNvPr>
            <p:cNvSpPr/>
            <p:nvPr/>
          </p:nvSpPr>
          <p:spPr>
            <a:xfrm>
              <a:off x="4843803" y="2351730"/>
              <a:ext cx="2333898" cy="408113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7" name="Metin kutusu 46">
              <a:extLst>
                <a:ext uri="{FF2B5EF4-FFF2-40B4-BE49-F238E27FC236}">
                  <a16:creationId xmlns:a16="http://schemas.microsoft.com/office/drawing/2014/main" id="{36C04EE3-E89B-474C-88CC-22C8970A0090}"/>
                </a:ext>
              </a:extLst>
            </p:cNvPr>
            <p:cNvSpPr txBox="1"/>
            <p:nvPr/>
          </p:nvSpPr>
          <p:spPr>
            <a:xfrm>
              <a:off x="4800261" y="2390511"/>
              <a:ext cx="2420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chemeClr val="bg1"/>
                  </a:solidFill>
                </a:rPr>
                <a:t>T.C. SAĞLIK BAKANLIĞI</a:t>
              </a:r>
            </a:p>
          </p:txBody>
        </p:sp>
        <p:pic>
          <p:nvPicPr>
            <p:cNvPr id="48" name="Picture 40">
              <a:extLst>
                <a:ext uri="{FF2B5EF4-FFF2-40B4-BE49-F238E27FC236}">
                  <a16:creationId xmlns:a16="http://schemas.microsoft.com/office/drawing/2014/main" id="{3CC0C880-138D-4FEC-8958-9F3FE38833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1383" y="3540154"/>
              <a:ext cx="1012600" cy="1466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Metin kutusu 48">
              <a:extLst>
                <a:ext uri="{FF2B5EF4-FFF2-40B4-BE49-F238E27FC236}">
                  <a16:creationId xmlns:a16="http://schemas.microsoft.com/office/drawing/2014/main" id="{33EE2222-4620-4D51-87DC-457365B15CC3}"/>
                </a:ext>
              </a:extLst>
            </p:cNvPr>
            <p:cNvSpPr txBox="1"/>
            <p:nvPr/>
          </p:nvSpPr>
          <p:spPr>
            <a:xfrm>
              <a:off x="1575898" y="4666841"/>
              <a:ext cx="1716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chemeClr val="bg1"/>
                  </a:solidFill>
                </a:rPr>
                <a:t>TÜRK KIZILAY</a:t>
              </a:r>
            </a:p>
          </p:txBody>
        </p:sp>
        <p:sp>
          <p:nvSpPr>
            <p:cNvPr id="53" name="Metin kutusu 52">
              <a:extLst>
                <a:ext uri="{FF2B5EF4-FFF2-40B4-BE49-F238E27FC236}">
                  <a16:creationId xmlns:a16="http://schemas.microsoft.com/office/drawing/2014/main" id="{BA2503E8-9A59-45B6-9994-4AC811683762}"/>
                </a:ext>
              </a:extLst>
            </p:cNvPr>
            <p:cNvSpPr txBox="1"/>
            <p:nvPr/>
          </p:nvSpPr>
          <p:spPr>
            <a:xfrm>
              <a:off x="8576304" y="5042413"/>
              <a:ext cx="2420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chemeClr val="bg1"/>
                  </a:solidFill>
                </a:rPr>
                <a:t>TÜRKÖK DTL</a:t>
              </a:r>
            </a:p>
          </p:txBody>
        </p:sp>
        <p:sp>
          <p:nvSpPr>
            <p:cNvPr id="54" name="Metin kutusu 53">
              <a:extLst>
                <a:ext uri="{FF2B5EF4-FFF2-40B4-BE49-F238E27FC236}">
                  <a16:creationId xmlns:a16="http://schemas.microsoft.com/office/drawing/2014/main" id="{610FC00E-6241-4146-8065-C6AC72FC087F}"/>
                </a:ext>
              </a:extLst>
            </p:cNvPr>
            <p:cNvSpPr txBox="1"/>
            <p:nvPr/>
          </p:nvSpPr>
          <p:spPr>
            <a:xfrm>
              <a:off x="4887345" y="2748207"/>
              <a:ext cx="26909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TÜRKÖK KİB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Tarama-eşleştirme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Kök hücre ürün teslimi</a:t>
              </a:r>
            </a:p>
          </p:txBody>
        </p:sp>
        <p:sp>
          <p:nvSpPr>
            <p:cNvPr id="55" name="Metin kutusu 54">
              <a:extLst>
                <a:ext uri="{FF2B5EF4-FFF2-40B4-BE49-F238E27FC236}">
                  <a16:creationId xmlns:a16="http://schemas.microsoft.com/office/drawing/2014/main" id="{725650F5-7EE0-4083-8707-EF24E887551B}"/>
                </a:ext>
              </a:extLst>
            </p:cNvPr>
            <p:cNvSpPr txBox="1"/>
            <p:nvPr/>
          </p:nvSpPr>
          <p:spPr>
            <a:xfrm>
              <a:off x="1116683" y="5053832"/>
              <a:ext cx="32103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Bağışçı Kazanımı Süreci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Laboratuvar Süreci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Eşleşme Süreci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Planlama Süreci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Mihmandarlık Süreci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Ürün Taşıma Süreci</a:t>
              </a:r>
            </a:p>
          </p:txBody>
        </p:sp>
        <p:sp>
          <p:nvSpPr>
            <p:cNvPr id="56" name="Metin kutusu 55">
              <a:extLst>
                <a:ext uri="{FF2B5EF4-FFF2-40B4-BE49-F238E27FC236}">
                  <a16:creationId xmlns:a16="http://schemas.microsoft.com/office/drawing/2014/main" id="{55C22636-C392-43F2-AFEE-AD2779662B1B}"/>
                </a:ext>
              </a:extLst>
            </p:cNvPr>
            <p:cNvSpPr txBox="1"/>
            <p:nvPr/>
          </p:nvSpPr>
          <p:spPr>
            <a:xfrm>
              <a:off x="8910377" y="5416372"/>
              <a:ext cx="211738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HLA analizi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Bağışçı ve hasta HLA doğrulaması</a:t>
              </a:r>
            </a:p>
          </p:txBody>
        </p:sp>
        <p:sp>
          <p:nvSpPr>
            <p:cNvPr id="57" name="Metin kutusu 56">
              <a:extLst>
                <a:ext uri="{FF2B5EF4-FFF2-40B4-BE49-F238E27FC236}">
                  <a16:creationId xmlns:a16="http://schemas.microsoft.com/office/drawing/2014/main" id="{827BBB86-709B-48EE-B975-89D76C5DDF98}"/>
                </a:ext>
              </a:extLst>
            </p:cNvPr>
            <p:cNvSpPr txBox="1"/>
            <p:nvPr/>
          </p:nvSpPr>
          <p:spPr>
            <a:xfrm>
              <a:off x="4745807" y="5024225"/>
              <a:ext cx="347229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HLA numune transferi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Eşleşen bağışçının HLA numunesi transferi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ISBT 128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GRID</a:t>
              </a:r>
            </a:p>
          </p:txBody>
        </p:sp>
        <p:sp>
          <p:nvSpPr>
            <p:cNvPr id="59" name="Metin kutusu 58">
              <a:extLst>
                <a:ext uri="{FF2B5EF4-FFF2-40B4-BE49-F238E27FC236}">
                  <a16:creationId xmlns:a16="http://schemas.microsoft.com/office/drawing/2014/main" id="{4F099A6E-573F-4F68-96F0-81A8DE09C512}"/>
                </a:ext>
              </a:extLst>
            </p:cNvPr>
            <p:cNvSpPr txBox="1"/>
            <p:nvPr/>
          </p:nvSpPr>
          <p:spPr>
            <a:xfrm>
              <a:off x="397306" y="1651283"/>
              <a:ext cx="28960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TÜRKÖK Protokolü kapsamında tüm süreçler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Hasta Kodu </a:t>
              </a:r>
            </a:p>
          </p:txBody>
        </p:sp>
        <p:pic>
          <p:nvPicPr>
            <p:cNvPr id="60" name="Resim 59">
              <a:extLst>
                <a:ext uri="{FF2B5EF4-FFF2-40B4-BE49-F238E27FC236}">
                  <a16:creationId xmlns:a16="http://schemas.microsoft.com/office/drawing/2014/main" id="{9AF27896-BB52-45FA-9D56-862514CB3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26682" y="1469216"/>
              <a:ext cx="648785" cy="666163"/>
            </a:xfrm>
            <a:prstGeom prst="rect">
              <a:avLst/>
            </a:prstGeom>
          </p:spPr>
        </p:pic>
        <p:pic>
          <p:nvPicPr>
            <p:cNvPr id="62" name="Resim 61">
              <a:extLst>
                <a:ext uri="{FF2B5EF4-FFF2-40B4-BE49-F238E27FC236}">
                  <a16:creationId xmlns:a16="http://schemas.microsoft.com/office/drawing/2014/main" id="{158FF237-31A6-420A-BE7E-CFB827D4A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64029" y="4129002"/>
              <a:ext cx="619738" cy="619738"/>
            </a:xfrm>
            <a:prstGeom prst="rect">
              <a:avLst/>
            </a:prstGeom>
          </p:spPr>
        </p:pic>
        <p:sp>
          <p:nvSpPr>
            <p:cNvPr id="63" name="Yay 62">
              <a:extLst>
                <a:ext uri="{FF2B5EF4-FFF2-40B4-BE49-F238E27FC236}">
                  <a16:creationId xmlns:a16="http://schemas.microsoft.com/office/drawing/2014/main" id="{EAF901D9-B5A6-4584-BB6B-C3DC5562B057}"/>
                </a:ext>
              </a:extLst>
            </p:cNvPr>
            <p:cNvSpPr/>
            <p:nvPr/>
          </p:nvSpPr>
          <p:spPr>
            <a:xfrm rot="16503860">
              <a:off x="3271084" y="1999459"/>
              <a:ext cx="2341617" cy="3472629"/>
            </a:xfrm>
            <a:prstGeom prst="arc">
              <a:avLst>
                <a:gd name="adj1" fmla="val 16200000"/>
                <a:gd name="adj2" fmla="val 21281166"/>
              </a:avLst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4" name="Üçgen 29">
              <a:extLst>
                <a:ext uri="{FF2B5EF4-FFF2-40B4-BE49-F238E27FC236}">
                  <a16:creationId xmlns:a16="http://schemas.microsoft.com/office/drawing/2014/main" id="{20C27074-CA10-46E6-A23B-865CA6B1CA57}"/>
                </a:ext>
              </a:extLst>
            </p:cNvPr>
            <p:cNvSpPr/>
            <p:nvPr/>
          </p:nvSpPr>
          <p:spPr>
            <a:xfrm rot="5400000">
              <a:off x="4470066" y="2503414"/>
              <a:ext cx="134040" cy="13724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5" name="Üçgen 30">
              <a:extLst>
                <a:ext uri="{FF2B5EF4-FFF2-40B4-BE49-F238E27FC236}">
                  <a16:creationId xmlns:a16="http://schemas.microsoft.com/office/drawing/2014/main" id="{4886DB54-5390-4656-A911-E5459DF68688}"/>
                </a:ext>
              </a:extLst>
            </p:cNvPr>
            <p:cNvSpPr/>
            <p:nvPr/>
          </p:nvSpPr>
          <p:spPr>
            <a:xfrm rot="10574107">
              <a:off x="2643845" y="3663523"/>
              <a:ext cx="134040" cy="13724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6" name="Yay 65">
              <a:extLst>
                <a:ext uri="{FF2B5EF4-FFF2-40B4-BE49-F238E27FC236}">
                  <a16:creationId xmlns:a16="http://schemas.microsoft.com/office/drawing/2014/main" id="{BF216C8D-58B2-479B-8F91-9D7D46F4B507}"/>
                </a:ext>
              </a:extLst>
            </p:cNvPr>
            <p:cNvSpPr/>
            <p:nvPr/>
          </p:nvSpPr>
          <p:spPr>
            <a:xfrm rot="5096140" flipH="1">
              <a:off x="6283515" y="2212296"/>
              <a:ext cx="2850789" cy="3576884"/>
            </a:xfrm>
            <a:prstGeom prst="arc">
              <a:avLst>
                <a:gd name="adj1" fmla="val 16200000"/>
                <a:gd name="adj2" fmla="val 21281166"/>
              </a:avLst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7" name="Üçgen 32">
              <a:extLst>
                <a:ext uri="{FF2B5EF4-FFF2-40B4-BE49-F238E27FC236}">
                  <a16:creationId xmlns:a16="http://schemas.microsoft.com/office/drawing/2014/main" id="{201BCE74-8D9D-4695-B768-1437D943C90A}"/>
                </a:ext>
              </a:extLst>
            </p:cNvPr>
            <p:cNvSpPr/>
            <p:nvPr/>
          </p:nvSpPr>
          <p:spPr>
            <a:xfrm rot="16200000" flipH="1">
              <a:off x="7591411" y="2503414"/>
              <a:ext cx="134040" cy="13724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8" name="Yay 67">
              <a:extLst>
                <a:ext uri="{FF2B5EF4-FFF2-40B4-BE49-F238E27FC236}">
                  <a16:creationId xmlns:a16="http://schemas.microsoft.com/office/drawing/2014/main" id="{C88527C9-C682-448B-85C6-47BF772A6241}"/>
                </a:ext>
              </a:extLst>
            </p:cNvPr>
            <p:cNvSpPr/>
            <p:nvPr/>
          </p:nvSpPr>
          <p:spPr>
            <a:xfrm rot="151996" flipV="1">
              <a:off x="1503042" y="4291810"/>
              <a:ext cx="6470546" cy="628523"/>
            </a:xfrm>
            <a:prstGeom prst="arc">
              <a:avLst>
                <a:gd name="adj1" fmla="val 16197362"/>
                <a:gd name="adj2" fmla="val 21281166"/>
              </a:avLst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9" name="Üçgen 34">
              <a:extLst>
                <a:ext uri="{FF2B5EF4-FFF2-40B4-BE49-F238E27FC236}">
                  <a16:creationId xmlns:a16="http://schemas.microsoft.com/office/drawing/2014/main" id="{E952160B-2EFE-45B9-A9C4-7D3C1F448714}"/>
                </a:ext>
              </a:extLst>
            </p:cNvPr>
            <p:cNvSpPr/>
            <p:nvPr/>
          </p:nvSpPr>
          <p:spPr>
            <a:xfrm rot="5400000">
              <a:off x="7025169" y="4848479"/>
              <a:ext cx="134040" cy="13724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0" name="Üçgen 35">
              <a:extLst>
                <a:ext uri="{FF2B5EF4-FFF2-40B4-BE49-F238E27FC236}">
                  <a16:creationId xmlns:a16="http://schemas.microsoft.com/office/drawing/2014/main" id="{1C0E7E95-EA84-4B48-A5DE-9ABEF0D90493}"/>
                </a:ext>
              </a:extLst>
            </p:cNvPr>
            <p:cNvSpPr/>
            <p:nvPr/>
          </p:nvSpPr>
          <p:spPr>
            <a:xfrm rot="3177674" flipH="1">
              <a:off x="9388734" y="2075131"/>
              <a:ext cx="134040" cy="13724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1" name="Dikdörtgen 70">
              <a:extLst>
                <a:ext uri="{FF2B5EF4-FFF2-40B4-BE49-F238E27FC236}">
                  <a16:creationId xmlns:a16="http://schemas.microsoft.com/office/drawing/2014/main" id="{3738F957-F647-4C56-956A-AF8C5497BCA9}"/>
                </a:ext>
              </a:extLst>
            </p:cNvPr>
            <p:cNvSpPr/>
            <p:nvPr/>
          </p:nvSpPr>
          <p:spPr>
            <a:xfrm>
              <a:off x="9769355" y="1701578"/>
              <a:ext cx="2173711" cy="26050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2" name="Metin kutusu 71">
              <a:extLst>
                <a:ext uri="{FF2B5EF4-FFF2-40B4-BE49-F238E27FC236}">
                  <a16:creationId xmlns:a16="http://schemas.microsoft.com/office/drawing/2014/main" id="{85FA1602-16EF-4DC9-A0A6-151FD8E01D22}"/>
                </a:ext>
              </a:extLst>
            </p:cNvPr>
            <p:cNvSpPr txBox="1"/>
            <p:nvPr/>
          </p:nvSpPr>
          <p:spPr>
            <a:xfrm>
              <a:off x="9650095" y="1656107"/>
              <a:ext cx="22163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chemeClr val="bg1"/>
                  </a:solidFill>
                </a:rPr>
                <a:t>NAKİL MERKEZLERİ</a:t>
              </a:r>
            </a:p>
          </p:txBody>
        </p:sp>
        <p:sp>
          <p:nvSpPr>
            <p:cNvPr id="73" name="Metin kutusu 72">
              <a:extLst>
                <a:ext uri="{FF2B5EF4-FFF2-40B4-BE49-F238E27FC236}">
                  <a16:creationId xmlns:a16="http://schemas.microsoft.com/office/drawing/2014/main" id="{87D224F3-0B17-4F89-876B-509D308A8B47}"/>
                </a:ext>
              </a:extLst>
            </p:cNvPr>
            <p:cNvSpPr txBox="1"/>
            <p:nvPr/>
          </p:nvSpPr>
          <p:spPr>
            <a:xfrm>
              <a:off x="9669253" y="2027853"/>
              <a:ext cx="2273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chemeClr val="bg1"/>
                  </a:solidFill>
                </a:rPr>
                <a:t>AFEREZ MERKEZLERİ</a:t>
              </a:r>
            </a:p>
          </p:txBody>
        </p:sp>
        <p:sp>
          <p:nvSpPr>
            <p:cNvPr id="74" name="Metin kutusu 73">
              <a:extLst>
                <a:ext uri="{FF2B5EF4-FFF2-40B4-BE49-F238E27FC236}">
                  <a16:creationId xmlns:a16="http://schemas.microsoft.com/office/drawing/2014/main" id="{7BD0C408-82B1-423F-ACAD-F0F1B3C50B8D}"/>
                </a:ext>
              </a:extLst>
            </p:cNvPr>
            <p:cNvSpPr txBox="1"/>
            <p:nvPr/>
          </p:nvSpPr>
          <p:spPr>
            <a:xfrm>
              <a:off x="9650095" y="1326858"/>
              <a:ext cx="26909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Hasta tarama süreci</a:t>
              </a:r>
            </a:p>
          </p:txBody>
        </p:sp>
        <p:sp>
          <p:nvSpPr>
            <p:cNvPr id="75" name="Metin kutusu 74">
              <a:extLst>
                <a:ext uri="{FF2B5EF4-FFF2-40B4-BE49-F238E27FC236}">
                  <a16:creationId xmlns:a16="http://schemas.microsoft.com/office/drawing/2014/main" id="{960C60C5-0F62-45FF-8931-7F444B5878F6}"/>
                </a:ext>
              </a:extLst>
            </p:cNvPr>
            <p:cNvSpPr txBox="1"/>
            <p:nvPr/>
          </p:nvSpPr>
          <p:spPr>
            <a:xfrm>
              <a:off x="9668429" y="2404327"/>
              <a:ext cx="21301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/>
                <a:t>Kök Hücre Toplama Süreci</a:t>
              </a:r>
            </a:p>
          </p:txBody>
        </p:sp>
        <p:sp>
          <p:nvSpPr>
            <p:cNvPr id="76" name="Serbest Form 6">
              <a:extLst>
                <a:ext uri="{FF2B5EF4-FFF2-40B4-BE49-F238E27FC236}">
                  <a16:creationId xmlns:a16="http://schemas.microsoft.com/office/drawing/2014/main" id="{20C068F3-016E-438D-9DC1-E49FC82220B4}"/>
                </a:ext>
              </a:extLst>
            </p:cNvPr>
            <p:cNvSpPr/>
            <p:nvPr/>
          </p:nvSpPr>
          <p:spPr>
            <a:xfrm>
              <a:off x="7727054" y="2174222"/>
              <a:ext cx="1674796" cy="385010"/>
            </a:xfrm>
            <a:custGeom>
              <a:avLst/>
              <a:gdLst>
                <a:gd name="connsiteX0" fmla="*/ 0 w 1674796"/>
                <a:gd name="connsiteY0" fmla="*/ 385010 h 385010"/>
                <a:gd name="connsiteX1" fmla="*/ 1039528 w 1674796"/>
                <a:gd name="connsiteY1" fmla="*/ 288758 h 385010"/>
                <a:gd name="connsiteX2" fmla="*/ 1674796 w 1674796"/>
                <a:gd name="connsiteY2" fmla="*/ 0 h 38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4796" h="385010">
                  <a:moveTo>
                    <a:pt x="0" y="385010"/>
                  </a:moveTo>
                  <a:cubicBezTo>
                    <a:pt x="380197" y="368968"/>
                    <a:pt x="760395" y="352926"/>
                    <a:pt x="1039528" y="288758"/>
                  </a:cubicBezTo>
                  <a:cubicBezTo>
                    <a:pt x="1318661" y="224590"/>
                    <a:pt x="1496728" y="112295"/>
                    <a:pt x="1674796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77" name="Picture 7">
              <a:extLst>
                <a:ext uri="{FF2B5EF4-FFF2-40B4-BE49-F238E27FC236}">
                  <a16:creationId xmlns:a16="http://schemas.microsoft.com/office/drawing/2014/main" id="{AB2BBEA7-A004-4509-B0C0-B48923C53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7947" y="3618912"/>
              <a:ext cx="846661" cy="1228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0617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C8DFB031-617B-4C4A-BAF2-533CD46EEC7B}"/>
              </a:ext>
            </a:extLst>
          </p:cNvPr>
          <p:cNvGrpSpPr/>
          <p:nvPr/>
        </p:nvGrpSpPr>
        <p:grpSpPr>
          <a:xfrm>
            <a:off x="-73927" y="214257"/>
            <a:ext cx="6555953" cy="1133714"/>
            <a:chOff x="-73927" y="214257"/>
            <a:chExt cx="4645822" cy="1133714"/>
          </a:xfrm>
        </p:grpSpPr>
        <p:pic>
          <p:nvPicPr>
            <p:cNvPr id="4" name="Picture 106">
              <a:extLst>
                <a:ext uri="{FF2B5EF4-FFF2-40B4-BE49-F238E27FC236}">
                  <a16:creationId xmlns:a16="http://schemas.microsoft.com/office/drawing/2014/main" id="{61C5BDEA-C762-4CE2-9A02-BC8FFC95E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3927" y="971258"/>
              <a:ext cx="4025383" cy="295750"/>
            </a:xfrm>
            <a:prstGeom prst="rect">
              <a:avLst/>
            </a:prstGeom>
          </p:spPr>
        </p:pic>
        <p:pic>
          <p:nvPicPr>
            <p:cNvPr id="5" name="Picture 22">
              <a:extLst>
                <a:ext uri="{FF2B5EF4-FFF2-40B4-BE49-F238E27FC236}">
                  <a16:creationId xmlns:a16="http://schemas.microsoft.com/office/drawing/2014/main" id="{768BE1FE-6419-4461-8DC2-CEF9613B2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539" y="402862"/>
              <a:ext cx="4375409" cy="701348"/>
            </a:xfrm>
            <a:prstGeom prst="rect">
              <a:avLst/>
            </a:prstGeom>
          </p:spPr>
        </p:pic>
        <p:sp>
          <p:nvSpPr>
            <p:cNvPr id="6" name="Metin kutusu 31">
              <a:extLst>
                <a:ext uri="{FF2B5EF4-FFF2-40B4-BE49-F238E27FC236}">
                  <a16:creationId xmlns:a16="http://schemas.microsoft.com/office/drawing/2014/main" id="{CD6E9481-6E9F-4620-857E-F2F2E122DFCC}"/>
                </a:ext>
              </a:extLst>
            </p:cNvPr>
            <p:cNvSpPr txBox="1"/>
            <p:nvPr/>
          </p:nvSpPr>
          <p:spPr>
            <a:xfrm>
              <a:off x="874391" y="434306"/>
              <a:ext cx="36975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Türk Kızılay Görevleri</a:t>
              </a:r>
            </a:p>
          </p:txBody>
        </p:sp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26A5AA88-ADCB-4F7B-9A1E-6FD40B057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75" y="214257"/>
              <a:ext cx="599511" cy="1133714"/>
            </a:xfrm>
            <a:prstGeom prst="rect">
              <a:avLst/>
            </a:prstGeom>
          </p:spPr>
        </p:pic>
      </p:grpSp>
      <p:sp>
        <p:nvSpPr>
          <p:cNvPr id="22" name="Akış Çizelgesi: Gecikme 21">
            <a:extLst>
              <a:ext uri="{FF2B5EF4-FFF2-40B4-BE49-F238E27FC236}">
                <a16:creationId xmlns:a16="http://schemas.microsoft.com/office/drawing/2014/main" id="{7CF82446-2490-460D-9CDA-125934D486DF}"/>
              </a:ext>
            </a:extLst>
          </p:cNvPr>
          <p:cNvSpPr/>
          <p:nvPr/>
        </p:nvSpPr>
        <p:spPr>
          <a:xfrm rot="5400000">
            <a:off x="2342762" y="4190890"/>
            <a:ext cx="2340000" cy="2060419"/>
          </a:xfrm>
          <a:prstGeom prst="flowChartDelay">
            <a:avLst/>
          </a:prstGeom>
          <a:noFill/>
          <a:ln w="28575">
            <a:solidFill>
              <a:srgbClr val="E0BB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k: Köşeli Çift Ayraç 15">
            <a:extLst>
              <a:ext uri="{FF2B5EF4-FFF2-40B4-BE49-F238E27FC236}">
                <a16:creationId xmlns:a16="http://schemas.microsoft.com/office/drawing/2014/main" id="{7376897B-D3A3-4DC7-B322-77E9532D1DAC}"/>
              </a:ext>
            </a:extLst>
          </p:cNvPr>
          <p:cNvSpPr/>
          <p:nvPr/>
        </p:nvSpPr>
        <p:spPr>
          <a:xfrm>
            <a:off x="208495" y="3429000"/>
            <a:ext cx="2391581" cy="612000"/>
          </a:xfrm>
          <a:prstGeom prst="chevron">
            <a:avLst/>
          </a:prstGeom>
          <a:solidFill>
            <a:srgbClr val="EF9890"/>
          </a:solidFill>
          <a:ln>
            <a:solidFill>
              <a:srgbClr val="EF9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Bağışçı Kazanım</a:t>
            </a:r>
          </a:p>
        </p:txBody>
      </p:sp>
      <p:sp>
        <p:nvSpPr>
          <p:cNvPr id="17" name="Ok: Köşeli Çift Ayraç 16">
            <a:extLst>
              <a:ext uri="{FF2B5EF4-FFF2-40B4-BE49-F238E27FC236}">
                <a16:creationId xmlns:a16="http://schemas.microsoft.com/office/drawing/2014/main" id="{EA2502E8-2F04-431F-B965-FD0C02AE13A4}"/>
              </a:ext>
            </a:extLst>
          </p:cNvPr>
          <p:cNvSpPr/>
          <p:nvPr/>
        </p:nvSpPr>
        <p:spPr>
          <a:xfrm>
            <a:off x="2490717" y="3429000"/>
            <a:ext cx="2340000" cy="612000"/>
          </a:xfrm>
          <a:prstGeom prst="chevron">
            <a:avLst/>
          </a:prstGeom>
          <a:solidFill>
            <a:srgbClr val="E0BBA1"/>
          </a:solidFill>
          <a:ln>
            <a:solidFill>
              <a:srgbClr val="E0BB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Laboratuvar</a:t>
            </a:r>
          </a:p>
        </p:txBody>
      </p:sp>
      <p:sp>
        <p:nvSpPr>
          <p:cNvPr id="18" name="Ok: Köşeli Çift Ayraç 17">
            <a:extLst>
              <a:ext uri="{FF2B5EF4-FFF2-40B4-BE49-F238E27FC236}">
                <a16:creationId xmlns:a16="http://schemas.microsoft.com/office/drawing/2014/main" id="{596BD8C3-6D95-43D4-A0F9-8890E4FBDDD4}"/>
              </a:ext>
            </a:extLst>
          </p:cNvPr>
          <p:cNvSpPr/>
          <p:nvPr/>
        </p:nvSpPr>
        <p:spPr>
          <a:xfrm>
            <a:off x="7299604" y="3451890"/>
            <a:ext cx="2340000" cy="612000"/>
          </a:xfrm>
          <a:prstGeom prst="chevron">
            <a:avLst/>
          </a:prstGeom>
          <a:solidFill>
            <a:srgbClr val="A0AEB7"/>
          </a:solidFill>
          <a:ln>
            <a:solidFill>
              <a:srgbClr val="A0AE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Kök Hücre Toplama</a:t>
            </a:r>
          </a:p>
        </p:txBody>
      </p:sp>
      <p:sp>
        <p:nvSpPr>
          <p:cNvPr id="19" name="Ok: Köşeli Çift Ayraç 18">
            <a:extLst>
              <a:ext uri="{FF2B5EF4-FFF2-40B4-BE49-F238E27FC236}">
                <a16:creationId xmlns:a16="http://schemas.microsoft.com/office/drawing/2014/main" id="{B084B360-D87B-4F80-AC0B-D03A73E499CD}"/>
              </a:ext>
            </a:extLst>
          </p:cNvPr>
          <p:cNvSpPr/>
          <p:nvPr/>
        </p:nvSpPr>
        <p:spPr>
          <a:xfrm>
            <a:off x="9634607" y="3451890"/>
            <a:ext cx="2340000" cy="612000"/>
          </a:xfrm>
          <a:prstGeom prst="chevron">
            <a:avLst/>
          </a:prstGeom>
          <a:solidFill>
            <a:srgbClr val="5380A1"/>
          </a:solidFill>
          <a:ln>
            <a:solidFill>
              <a:srgbClr val="538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Kalite Yönetimi</a:t>
            </a:r>
          </a:p>
        </p:txBody>
      </p:sp>
      <p:sp>
        <p:nvSpPr>
          <p:cNvPr id="21" name="Akış Çizelgesi: Gecikme 20">
            <a:extLst>
              <a:ext uri="{FF2B5EF4-FFF2-40B4-BE49-F238E27FC236}">
                <a16:creationId xmlns:a16="http://schemas.microsoft.com/office/drawing/2014/main" id="{A5CA28A1-F7AE-4B97-A91F-0A7B290D5EC5}"/>
              </a:ext>
            </a:extLst>
          </p:cNvPr>
          <p:cNvSpPr/>
          <p:nvPr/>
        </p:nvSpPr>
        <p:spPr>
          <a:xfrm rot="16200000">
            <a:off x="65006" y="1251545"/>
            <a:ext cx="2340000" cy="2014910"/>
          </a:xfrm>
          <a:prstGeom prst="flowChartDelay">
            <a:avLst/>
          </a:prstGeom>
          <a:noFill/>
          <a:ln w="28575">
            <a:solidFill>
              <a:srgbClr val="EF9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just"/>
            <a:endParaRPr lang="tr-TR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kış Çizelgesi: Gecikme 22">
            <a:extLst>
              <a:ext uri="{FF2B5EF4-FFF2-40B4-BE49-F238E27FC236}">
                <a16:creationId xmlns:a16="http://schemas.microsoft.com/office/drawing/2014/main" id="{EA044175-2C49-442A-9148-1671FBE7CF50}"/>
              </a:ext>
            </a:extLst>
          </p:cNvPr>
          <p:cNvSpPr/>
          <p:nvPr/>
        </p:nvSpPr>
        <p:spPr>
          <a:xfrm rot="16200000">
            <a:off x="9472066" y="1251543"/>
            <a:ext cx="2340000" cy="2014914"/>
          </a:xfrm>
          <a:prstGeom prst="flowChartDelay">
            <a:avLst/>
          </a:prstGeom>
          <a:noFill/>
          <a:ln w="28575">
            <a:solidFill>
              <a:srgbClr val="538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kış Çizelgesi: Gecikme 23">
            <a:extLst>
              <a:ext uri="{FF2B5EF4-FFF2-40B4-BE49-F238E27FC236}">
                <a16:creationId xmlns:a16="http://schemas.microsoft.com/office/drawing/2014/main" id="{9F451B55-DEF8-4DD8-A9C3-E2B954BA7995}"/>
              </a:ext>
            </a:extLst>
          </p:cNvPr>
          <p:cNvSpPr/>
          <p:nvPr/>
        </p:nvSpPr>
        <p:spPr>
          <a:xfrm rot="16200000">
            <a:off x="4674358" y="1251544"/>
            <a:ext cx="2340000" cy="2014913"/>
          </a:xfrm>
          <a:prstGeom prst="flowChartDelay">
            <a:avLst/>
          </a:prstGeom>
          <a:noFill/>
          <a:ln w="28575">
            <a:solidFill>
              <a:srgbClr val="E5D2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kış Çizelgesi: Gecikme 24">
            <a:extLst>
              <a:ext uri="{FF2B5EF4-FFF2-40B4-BE49-F238E27FC236}">
                <a16:creationId xmlns:a16="http://schemas.microsoft.com/office/drawing/2014/main" id="{9E17DD95-D4EE-4701-B81F-403416BB7EBC}"/>
              </a:ext>
            </a:extLst>
          </p:cNvPr>
          <p:cNvSpPr/>
          <p:nvPr/>
        </p:nvSpPr>
        <p:spPr>
          <a:xfrm rot="5400000">
            <a:off x="7042475" y="4325219"/>
            <a:ext cx="2516614" cy="2002362"/>
          </a:xfrm>
          <a:prstGeom prst="flowChartDelay">
            <a:avLst/>
          </a:prstGeom>
          <a:noFill/>
          <a:ln w="28575">
            <a:solidFill>
              <a:srgbClr val="A0AE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A5A65999-D19A-4322-818F-576F9DC669E8}"/>
              </a:ext>
            </a:extLst>
          </p:cNvPr>
          <p:cNvSpPr txBox="1"/>
          <p:nvPr/>
        </p:nvSpPr>
        <p:spPr>
          <a:xfrm>
            <a:off x="32179" y="1813138"/>
            <a:ext cx="234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*Eğitim ve bilinçlendirme *Kazanım</a:t>
            </a:r>
          </a:p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*Medya-İletişim</a:t>
            </a: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A5903564-6FE0-45F8-9BD2-615C36D0F7C2}"/>
              </a:ext>
            </a:extLst>
          </p:cNvPr>
          <p:cNvSpPr txBox="1"/>
          <p:nvPr/>
        </p:nvSpPr>
        <p:spPr>
          <a:xfrm>
            <a:off x="2482552" y="4420887"/>
            <a:ext cx="1918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*Seroloji</a:t>
            </a:r>
          </a:p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*Gruplama</a:t>
            </a:r>
          </a:p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*NAT</a:t>
            </a: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502A5FED-7DFC-4131-8EE3-C9619B81C26E}"/>
              </a:ext>
            </a:extLst>
          </p:cNvPr>
          <p:cNvSpPr txBox="1"/>
          <p:nvPr/>
        </p:nvSpPr>
        <p:spPr>
          <a:xfrm>
            <a:off x="4825721" y="1609064"/>
            <a:ext cx="2014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*Bağışçı bilgilendirilmesi *Numunelerinin alınması</a:t>
            </a: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EDF385FE-AE18-4F79-9F94-4255C340745F}"/>
              </a:ext>
            </a:extLst>
          </p:cNvPr>
          <p:cNvSpPr txBox="1"/>
          <p:nvPr/>
        </p:nvSpPr>
        <p:spPr>
          <a:xfrm>
            <a:off x="7064154" y="4277611"/>
            <a:ext cx="24732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*Sağlık kontrolü tarih ve yeri</a:t>
            </a:r>
          </a:p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*Kök hücre</a:t>
            </a:r>
          </a:p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toplama tarih ve yöntemi</a:t>
            </a: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BB7E9776-0541-4399-87AB-69B2687FE970}"/>
              </a:ext>
            </a:extLst>
          </p:cNvPr>
          <p:cNvSpPr txBox="1"/>
          <p:nvPr/>
        </p:nvSpPr>
        <p:spPr>
          <a:xfrm>
            <a:off x="9748541" y="1609064"/>
            <a:ext cx="1787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*SOP</a:t>
            </a:r>
          </a:p>
          <a:p>
            <a:pPr algn="ctr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*KHBM faaliyetlerinin izlenmesi</a:t>
            </a:r>
          </a:p>
        </p:txBody>
      </p:sp>
      <p:sp>
        <p:nvSpPr>
          <p:cNvPr id="20" name="Ok: Köşeli Çift Ayraç 19">
            <a:extLst>
              <a:ext uri="{FF2B5EF4-FFF2-40B4-BE49-F238E27FC236}">
                <a16:creationId xmlns:a16="http://schemas.microsoft.com/office/drawing/2014/main" id="{24E23714-A203-4400-9DCA-D39789EF3C8C}"/>
              </a:ext>
            </a:extLst>
          </p:cNvPr>
          <p:cNvSpPr/>
          <p:nvPr/>
        </p:nvSpPr>
        <p:spPr>
          <a:xfrm>
            <a:off x="4825721" y="3452805"/>
            <a:ext cx="2340000" cy="612000"/>
          </a:xfrm>
          <a:prstGeom prst="chevron">
            <a:avLst/>
          </a:prstGeom>
          <a:solidFill>
            <a:srgbClr val="E5D2B1"/>
          </a:solidFill>
          <a:ln>
            <a:solidFill>
              <a:srgbClr val="E7D4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Eşleşme</a:t>
            </a:r>
          </a:p>
        </p:txBody>
      </p:sp>
    </p:spTree>
    <p:extLst>
      <p:ext uri="{BB962C8B-B14F-4D97-AF65-F5344CB8AC3E}">
        <p14:creationId xmlns:p14="http://schemas.microsoft.com/office/powerpoint/2010/main" val="2991821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15e27ff-a0e9-4cd8-a6b1-1262fde8eae4" xsi:nil="true"/>
    <lcf76f155ced4ddcb4097134ff3c332f xmlns="38e72a09-fe55-4246-a370-763867c2a6cc">
      <Terms xmlns="http://schemas.microsoft.com/office/infopath/2007/PartnerControls"/>
    </lcf76f155ced4ddcb4097134ff3c332f>
    <_Flow_SignoffStatus xmlns="38e72a09-fe55-4246-a370-763867c2a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13118094D674D9F21355EF388DE86" ma:contentTypeVersion="15" ma:contentTypeDescription="Create a new document." ma:contentTypeScope="" ma:versionID="2f9e6eb28884ca7a611460bd96022f3d">
  <xsd:schema xmlns:xsd="http://www.w3.org/2001/XMLSchema" xmlns:xs="http://www.w3.org/2001/XMLSchema" xmlns:p="http://schemas.microsoft.com/office/2006/metadata/properties" xmlns:ns2="38e72a09-fe55-4246-a370-763867c2a6cc" xmlns:ns3="015e27ff-a0e9-4cd8-a6b1-1262fde8eae4" targetNamespace="http://schemas.microsoft.com/office/2006/metadata/properties" ma:root="true" ma:fieldsID="904b32c93d1575e5c7d43d15bf6a68db" ns2:_="" ns3:_="">
    <xsd:import namespace="38e72a09-fe55-4246-a370-763867c2a6cc"/>
    <xsd:import namespace="015e27ff-a0e9-4cd8-a6b1-1262fde8eae4"/>
    <xsd:element name="properties">
      <xsd:complexType>
        <xsd:sequence>
          <xsd:element name="documentManagement">
            <xsd:complexType>
              <xsd:all>
                <xsd:element ref="ns2:_Flow_SignoffStatus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72a09-fe55-4246-a370-763867c2a6cc" elementFormDefault="qualified">
    <xsd:import namespace="http://schemas.microsoft.com/office/2006/documentManagement/types"/>
    <xsd:import namespace="http://schemas.microsoft.com/office/infopath/2007/PartnerControls"/>
    <xsd:element name="_Flow_SignoffStatus" ma:index="8" nillable="true" ma:displayName="Sign-off status" ma:internalName="Sign_x002d_off_x0020_status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babd55d-16c6-4ae3-9b68-7bad14f9d1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e27ff-a0e9-4cd8-a6b1-1262fde8eae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de0b744a-f1d9-415a-aa2f-b19e1b1f977d}" ma:internalName="TaxCatchAll" ma:showField="CatchAllData" ma:web="015e27ff-a0e9-4cd8-a6b1-1262fde8ea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219457-E036-4DCF-84E2-6AD47AE7F211}">
  <ds:schemaRefs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015e27ff-a0e9-4cd8-a6b1-1262fde8eae4"/>
    <ds:schemaRef ds:uri="http://schemas.microsoft.com/office/2006/documentManagement/types"/>
    <ds:schemaRef ds:uri="38e72a09-fe55-4246-a370-763867c2a6cc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8512920-2D7E-4936-9306-D3B3B47B7E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94364B-7C4C-4233-8936-9445811D1B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e72a09-fe55-4246-a370-763867c2a6cc"/>
    <ds:schemaRef ds:uri="015e27ff-a0e9-4cd8-a6b1-1262fde8ea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9449</TotalTime>
  <Words>1774</Words>
  <Application>Microsoft Office PowerPoint</Application>
  <PresentationFormat>Geniş ekran</PresentationFormat>
  <Paragraphs>489</Paragraphs>
  <Slides>36</Slides>
  <Notes>26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36</vt:i4>
      </vt:variant>
    </vt:vector>
  </HeadingPairs>
  <TitlesOfParts>
    <vt:vector size="46" baseType="lpstr">
      <vt:lpstr>Calibri Light</vt:lpstr>
      <vt:lpstr>Arial</vt:lpstr>
      <vt:lpstr>Calibri</vt:lpstr>
      <vt:lpstr>Arial Black</vt:lpstr>
      <vt:lpstr>Museo Sans 700</vt:lpstr>
      <vt:lpstr>ＭＳ Ｐゴシック</vt:lpstr>
      <vt:lpstr>Times New Roman</vt:lpstr>
      <vt:lpstr>Verdana</vt:lpstr>
      <vt:lpstr>Office Theme</vt:lpstr>
      <vt:lpstr>1_Office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Umut Can Bölükbaşı</dc:creator>
  <cp:lastModifiedBy>Tarık Kayoz</cp:lastModifiedBy>
  <cp:revision>634</cp:revision>
  <dcterms:created xsi:type="dcterms:W3CDTF">2021-02-08T06:34:55Z</dcterms:created>
  <dcterms:modified xsi:type="dcterms:W3CDTF">2026-05-14T07:36:51Z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0x01010051313118094D674D9F21355EF388DE86</vt:lpwstr>
  </property>
  <property fmtid="{D5CDD505-2E9C-101B-9397-08002B2CF9AE}" pid="3" name="MediaServiceImageTags">
    <vt:lpwstr/>
  </property>
</Properties>
</file>