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</p:sldMasterIdLst>
  <p:notesMasterIdLst>
    <p:notesMasterId r:id="rId26"/>
  </p:notesMasterIdLst>
  <p:sldIdLst>
    <p:sldId id="261" r:id="rId2"/>
    <p:sldId id="259" r:id="rId3"/>
    <p:sldId id="265" r:id="rId4"/>
    <p:sldId id="271" r:id="rId5"/>
    <p:sldId id="266" r:id="rId6"/>
    <p:sldId id="267" r:id="rId7"/>
    <p:sldId id="268" r:id="rId8"/>
    <p:sldId id="277" r:id="rId9"/>
    <p:sldId id="269" r:id="rId10"/>
    <p:sldId id="282" r:id="rId11"/>
    <p:sldId id="278" r:id="rId12"/>
    <p:sldId id="279" r:id="rId13"/>
    <p:sldId id="281" r:id="rId14"/>
    <p:sldId id="280" r:id="rId15"/>
    <p:sldId id="276" r:id="rId16"/>
    <p:sldId id="275" r:id="rId17"/>
    <p:sldId id="285" r:id="rId18"/>
    <p:sldId id="284" r:id="rId19"/>
    <p:sldId id="286" r:id="rId20"/>
    <p:sldId id="287" r:id="rId21"/>
    <p:sldId id="283" r:id="rId22"/>
    <p:sldId id="273" r:id="rId23"/>
    <p:sldId id="272" r:id="rId24"/>
    <p:sldId id="290" r:id="rId25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53" autoAdjust="0"/>
    <p:restoredTop sz="94145"/>
  </p:normalViewPr>
  <p:slideViewPr>
    <p:cSldViewPr>
      <p:cViewPr varScale="1">
        <p:scale>
          <a:sx n="149" d="100"/>
          <a:sy n="149" d="100"/>
        </p:scale>
        <p:origin x="132" y="2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tanervekader\Documents\Taner%20Sunum\No&#776;rolojik%20hasta,is&#807;lem%20say&#305;s&#305;%20ve%20tan&#30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Sayfa2!$B$1</c:f>
              <c:strCache>
                <c:ptCount val="1"/>
                <c:pt idx="0">
                  <c:v>TOPLAM İŞLEM SAYISI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5222895461757813E-3"/>
                  <c:y val="1.47762669962916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ECE-4DA6-8EC8-FC57584303BF}"/>
                </c:ext>
              </c:extLst>
            </c:dLbl>
            <c:dLbl>
              <c:idx val="1"/>
              <c:layout>
                <c:manualLayout>
                  <c:x val="0"/>
                  <c:y val="1.47762669962917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ECE-4DA6-8EC8-FC57584303BF}"/>
                </c:ext>
              </c:extLst>
            </c:dLbl>
            <c:dLbl>
              <c:idx val="2"/>
              <c:layout>
                <c:manualLayout>
                  <c:x val="-4.1453841961624926E-17"/>
                  <c:y val="2.04910383189121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ECE-4DA6-8EC8-FC57584303BF}"/>
                </c:ext>
              </c:extLst>
            </c:dLbl>
            <c:dLbl>
              <c:idx val="3"/>
              <c:layout>
                <c:manualLayout>
                  <c:x val="0"/>
                  <c:y val="2.60750927070457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ECE-4DA6-8EC8-FC57584303BF}"/>
                </c:ext>
              </c:extLst>
            </c:dLbl>
            <c:dLbl>
              <c:idx val="4"/>
              <c:layout>
                <c:manualLayout>
                  <c:x val="0"/>
                  <c:y val="1.95698393077873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ECE-4DA6-8EC8-FC5758430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Sayfa2!$A$2:$A$11</c:f>
              <c:strCache>
                <c:ptCount val="10"/>
                <c:pt idx="0">
                  <c:v>POLİNÖROPATİ</c:v>
                </c:pt>
                <c:pt idx="1">
                  <c:v>MİYASTENİA GRAVİS</c:v>
                </c:pt>
                <c:pt idx="2">
                  <c:v>GUİLLAİN BARRE SENDROMU</c:v>
                </c:pt>
                <c:pt idx="3">
                  <c:v>MULTİPL SKLEROZ</c:v>
                </c:pt>
                <c:pt idx="4">
                  <c:v>OPTİK NEVRİT</c:v>
                </c:pt>
                <c:pt idx="5">
                  <c:v>NÖROMİYOPATİ</c:v>
                </c:pt>
                <c:pt idx="6">
                  <c:v>POLİMİYOZİT</c:v>
                </c:pt>
                <c:pt idx="7">
                  <c:v>ENSEFALİT</c:v>
                </c:pt>
                <c:pt idx="8">
                  <c:v>MİYELİT</c:v>
                </c:pt>
                <c:pt idx="9">
                  <c:v>EPİLEPSİ</c:v>
                </c:pt>
              </c:strCache>
            </c:strRef>
          </c:cat>
          <c:val>
            <c:numRef>
              <c:f>Sayfa2!$B$2:$B$11</c:f>
              <c:numCache>
                <c:formatCode>General</c:formatCode>
                <c:ptCount val="10"/>
                <c:pt idx="0">
                  <c:v>208</c:v>
                </c:pt>
                <c:pt idx="1">
                  <c:v>62</c:v>
                </c:pt>
                <c:pt idx="2">
                  <c:v>51</c:v>
                </c:pt>
                <c:pt idx="3">
                  <c:v>40</c:v>
                </c:pt>
                <c:pt idx="4">
                  <c:v>24</c:v>
                </c:pt>
                <c:pt idx="5">
                  <c:v>13</c:v>
                </c:pt>
                <c:pt idx="6">
                  <c:v>12</c:v>
                </c:pt>
                <c:pt idx="7">
                  <c:v>11</c:v>
                </c:pt>
                <c:pt idx="8">
                  <c:v>7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B-5645-9F92-E29557B2016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95365168"/>
        <c:axId val="194410319"/>
      </c:barChart>
      <c:catAx>
        <c:axId val="39536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tr-TR"/>
          </a:p>
        </c:txPr>
        <c:crossAx val="194410319"/>
        <c:crosses val="autoZero"/>
        <c:auto val="1"/>
        <c:lblAlgn val="ctr"/>
        <c:lblOffset val="100"/>
        <c:noMultiLvlLbl val="0"/>
      </c:catAx>
      <c:valAx>
        <c:axId val="194410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tr-TR"/>
          </a:p>
        </c:txPr>
        <c:crossAx val="395365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19576-CD13-5645-B071-D4287EA82BD5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D5CD8-D089-2248-9EF7-8265B22695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26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98EA6B-E2EB-DC5D-8150-3BA1C7662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3ABBF1-F546-F908-B15A-BCFAB8A7B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A31BC8D-73CC-72B0-6070-5886B73B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190AFFC-252F-36F2-2E2E-C9A01544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0D6A645-35FA-6C5E-1E4B-40181DD68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851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CCE335-C4C2-F331-D020-F967B75F7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B2D246-B23A-3F32-3E15-0F4FAEFDB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5932414-2A9C-F706-8658-9312DA8E9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4E394E4-8B50-44F4-CDA7-81ADD8A2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95B5090-4CCB-6D68-35F6-6C9448EA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116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26A473-0F96-8DF6-3F71-34300CC30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1CF9E8-5801-0CE7-9C9E-13103556D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153A1D0-C316-F11B-072C-9CF7B397F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6EEB8FA-3E41-90D5-26EC-63B098059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2C44CB-4F58-DDA2-CD06-B9BB00A0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29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792014-85F3-B3AA-7C26-F74F2C6D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C8747A-C68F-0410-F864-553AACA9C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415DA56-1ABA-CC5B-7C4F-1D623C752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790B44E-407F-1960-1BE4-A2C45001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7A1B53E-CC9C-8CF5-D99C-95FE282BF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92B703-213B-B473-CFAD-918D30D56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700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691D2A-935C-1C24-FB85-9595A0C4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E7D0AD-7C77-B7AF-55B1-4E060DD9A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477ACE9-0FBE-E38D-D50F-C2BC96CBB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D5CD794-8B6A-0650-849F-A799057428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02CA3F2-2E40-9FFA-6758-053B686C33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00BBE0B-E232-FE42-DE7B-F5BDB2E5B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94A9B6D-2863-443E-2485-3C5BADC38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81A6C63-2461-0B9C-4098-F33674BD6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40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E4EF0B-3D3D-3B37-1026-A19E116B2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AEBD3F6-4B6C-F6EA-58E3-CCFCC00B8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C24146-FDA0-ACA7-F979-35114E5D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695D021-FC59-336B-E76E-C123988A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573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C62B941-41BB-466E-215B-0094469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130F4D2-F005-40E2-444A-BEA419A14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111000C-7E6A-41B0-7645-75ED65B46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466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BDA6F5-F7D6-C101-ED4F-D2A50062F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1CAB78-2491-25F7-758A-3EC24EE6C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19DFF4D-9CCB-3D5C-F516-D8D77EE0A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9648B27-D566-F22A-772F-8080B0AC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BB28CB-C686-F17B-9E61-075E07DBE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DBC1726-2776-CA4C-2C25-93AC10627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4102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0356E9-014A-4965-7F35-893145CB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BE7A4C3-A3CC-01E7-4B2F-687D2B8A95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6ADECB-CFA3-7168-A226-D63D85788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2E8478C-4123-DBAD-21D2-D1B34F536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89F6401-D63B-BF08-FE02-6F418842D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25C82B-C842-B777-6CC0-79A6CB73C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500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5CB545-C4ED-F103-6EDE-472EA304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FEB01FD-5F22-4E95-285A-A4C6D786F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F44C2A-4955-520E-5EF2-7A920C142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5B82943-4A6D-43D6-69B9-B37A98C3A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D7BCF5-62DD-2072-C341-763717B70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033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9D21895-F200-FDF1-C7E4-F64F66C320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634B9F5-959B-A9B4-C1D4-27843A448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CF4AAC-AB7F-A168-B0F0-979504A9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35D4784-307F-C91D-F44D-85D14296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97C72B-B389-A34C-75FA-2B52A18C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041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C54B1A4-87C5-2BC6-3054-7822F43C8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D3D3106-9CCE-C01E-271B-1B886C1B7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EC063C8-EA23-CA1A-B5F4-CA945668C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08.05.2026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FCC65DA-1992-808E-70DE-599DD8647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BE4C886-9EE1-CA46-4823-08848B0CC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243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1FC63-3C93-F08F-9DD9-6CAA918C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ekran görüntüsü, metin, kırmızı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D93678A-AB96-2409-6C7F-AB2B444C8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BDF78AD-2C4E-4A51-AE9F-6CF334F83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6294" y="2029867"/>
            <a:ext cx="4551412" cy="973931"/>
          </a:xfrm>
        </p:spPr>
        <p:txBody>
          <a:bodyPr>
            <a:no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OTOİMMÜN HASTALIKLARDA İMMÜNOADSORPSİYON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F75D9C6-D7C0-D50B-F035-94CA44E00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796" y="2914650"/>
            <a:ext cx="3272408" cy="449188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Hasta İçin? Ne zaman?</a:t>
            </a:r>
          </a:p>
          <a:p>
            <a:endParaRPr lang="tr-TR" dirty="0"/>
          </a:p>
        </p:txBody>
      </p:sp>
      <p:sp>
        <p:nvSpPr>
          <p:cNvPr id="4" name="Alt Başlık 2">
            <a:extLst>
              <a:ext uri="{FF2B5EF4-FFF2-40B4-BE49-F238E27FC236}">
                <a16:creationId xmlns:a16="http://schemas.microsoft.com/office/drawing/2014/main" id="{34E9B1C5-D431-EC03-9BA8-C7681A74AD21}"/>
              </a:ext>
            </a:extLst>
          </p:cNvPr>
          <p:cNvSpPr txBox="1">
            <a:spLocks/>
          </p:cNvSpPr>
          <p:nvPr/>
        </p:nvSpPr>
        <p:spPr>
          <a:xfrm>
            <a:off x="2673778" y="3450650"/>
            <a:ext cx="3796444" cy="633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Taner AYDIN</a:t>
            </a:r>
          </a:p>
          <a:p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Bursa Uludağ Üniversitesi Tıp Fakültesi Hastanesi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6D261092-76B3-00ED-174A-278F402D1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48" y="124594"/>
            <a:ext cx="862980" cy="86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1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7E7FF64-0A8B-CB95-4F1B-D41DEC24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D2542F6-BD77-5A15-D5F5-5797F2EE25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Başlık 1">
            <a:extLst>
              <a:ext uri="{FF2B5EF4-FFF2-40B4-BE49-F238E27FC236}">
                <a16:creationId xmlns:a16="http://schemas.microsoft.com/office/drawing/2014/main" id="{1B733C60-C6D0-4649-D8A5-B6DD6C8D5B32}"/>
              </a:ext>
            </a:extLst>
          </p:cNvPr>
          <p:cNvSpPr txBox="1">
            <a:spLocks/>
          </p:cNvSpPr>
          <p:nvPr/>
        </p:nvSpPr>
        <p:spPr>
          <a:xfrm>
            <a:off x="844961" y="1037258"/>
            <a:ext cx="84671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GİRİŞ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FCFE63-2C29-3CD9-9340-5B07078F705F}"/>
              </a:ext>
            </a:extLst>
          </p:cNvPr>
          <p:cNvSpPr txBox="1">
            <a:spLocks/>
          </p:cNvSpPr>
          <p:nvPr/>
        </p:nvSpPr>
        <p:spPr>
          <a:xfrm>
            <a:off x="844961" y="1397298"/>
            <a:ext cx="7454077" cy="23489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İmmünoadsorpsiyon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nedir ?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İmmünoadsorpsiyon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kolon çeşitleri.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İmmünoadsorpsiyonda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temel nokta.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society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apheresis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(ASFA)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hastalıklar için uygulanır ?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Myasthenia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gravis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(MG) olan hasta için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immünnoadsorpsiyon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etkinliği.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zaman uygulanır ?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yılı Nöroloji klinik otoimmün hastalıklara yapılan işlem sayıları ve hastalıklar.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Kontrendikasyonlar.</a:t>
            </a:r>
          </a:p>
          <a:p>
            <a:pPr marL="342900" indent="-342900" algn="l">
              <a:buFont typeface="+mj-lt"/>
              <a:buAutoNum type="arabicPeriod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Plazmaferez ile arasındaki fark.</a:t>
            </a:r>
          </a:p>
        </p:txBody>
      </p:sp>
    </p:spTree>
    <p:extLst>
      <p:ext uri="{BB962C8B-B14F-4D97-AF65-F5344CB8AC3E}">
        <p14:creationId xmlns:p14="http://schemas.microsoft.com/office/powerpoint/2010/main" val="31894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5D800-D733-D16A-039A-A4FC24960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E549170-7EE7-1330-43D8-60F0D49DB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4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F009BEF-D3DC-0063-B550-AAC78AF31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4E99C221-A872-25C2-281B-BF6B4F16A9C4}"/>
              </a:ext>
            </a:extLst>
          </p:cNvPr>
          <p:cNvSpPr txBox="1">
            <a:spLocks/>
          </p:cNvSpPr>
          <p:nvPr/>
        </p:nvSpPr>
        <p:spPr>
          <a:xfrm>
            <a:off x="1272326" y="952785"/>
            <a:ext cx="6599348" cy="1186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İmmünoadsorpsiyon</a:t>
            </a: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otoimmün</a:t>
            </a: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hastalıklarda dolaşımdaki </a:t>
            </a:r>
            <a:r>
              <a:rPr lang="tr-T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patojenik </a:t>
            </a:r>
            <a:r>
              <a:rPr lang="tr-TR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otoantikorların</a:t>
            </a:r>
            <a:r>
              <a:rPr lang="tr-T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(özellikle </a:t>
            </a:r>
            <a:r>
              <a:rPr lang="tr-TR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tr-T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seçici olarak uzaklaştırıldığı </a:t>
            </a:r>
            <a:r>
              <a:rPr lang="tr-TR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Terapötik</a:t>
            </a:r>
            <a:r>
              <a:rPr lang="tr-T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Aferez</a:t>
            </a:r>
            <a:r>
              <a:rPr lang="tr-T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yöntemidir.</a:t>
            </a:r>
            <a:endParaRPr lang="tr-T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Uzaklaştırılmak istenen patojen, kendisine karşı </a:t>
            </a:r>
            <a:r>
              <a:rPr lang="tr-T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afinitesi</a:t>
            </a: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olan </a:t>
            </a:r>
            <a:r>
              <a:rPr lang="tr-T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ligantlara</a:t>
            </a:r>
            <a:r>
              <a:rPr lang="tr-T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bağlanarak hasta plazmasından spesifik olarak seçilip, uzaklaştırılır. </a:t>
            </a:r>
          </a:p>
          <a:p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Unvan 3">
            <a:extLst>
              <a:ext uri="{FF2B5EF4-FFF2-40B4-BE49-F238E27FC236}">
                <a16:creationId xmlns:a16="http://schemas.microsoft.com/office/drawing/2014/main" id="{B522FC1F-9BAA-E3EE-2D55-93153C37F76E}"/>
              </a:ext>
            </a:extLst>
          </p:cNvPr>
          <p:cNvSpPr txBox="1">
            <a:spLocks/>
          </p:cNvSpPr>
          <p:nvPr/>
        </p:nvSpPr>
        <p:spPr>
          <a:xfrm>
            <a:off x="2475680" y="281106"/>
            <a:ext cx="4192639" cy="392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İMMÜNOADSORPSİYON NEDİR ?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C9EB15-0545-3BDD-607D-6B57AF3C3C2D}"/>
              </a:ext>
            </a:extLst>
          </p:cNvPr>
          <p:cNvSpPr txBox="1"/>
          <p:nvPr/>
        </p:nvSpPr>
        <p:spPr>
          <a:xfrm>
            <a:off x="3472025" y="2344056"/>
            <a:ext cx="226111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Patojen Hücreler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Monoklonal Proteinler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Kriyoglobülinler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İmmünkompleksler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Lipoproteinler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Otoantikorlar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Alloantikorlar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Toksinler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501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C2784-329F-B389-7545-33F5AE16E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C63FEFC-B3A4-1C10-D535-3EC5C3E7D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BF30B16-F6EB-7E34-E8CE-4FC9DDEC2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Unvan 3">
            <a:extLst>
              <a:ext uri="{FF2B5EF4-FFF2-40B4-BE49-F238E27FC236}">
                <a16:creationId xmlns:a16="http://schemas.microsoft.com/office/drawing/2014/main" id="{7C9F52FE-7070-22E6-A9F1-5BFCABDC51F4}"/>
              </a:ext>
            </a:extLst>
          </p:cNvPr>
          <p:cNvSpPr txBox="1"/>
          <p:nvPr/>
        </p:nvSpPr>
        <p:spPr>
          <a:xfrm>
            <a:off x="1852165" y="317706"/>
            <a:ext cx="5439667" cy="315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İmmünoadsOrpsiyon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kolon çeşitleri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87938B58-ECC4-1271-3AAC-1542FA2F15C4}"/>
              </a:ext>
            </a:extLst>
          </p:cNvPr>
          <p:cNvSpPr>
            <a:spLocks noGrp="1"/>
          </p:cNvSpPr>
          <p:nvPr/>
        </p:nvSpPr>
        <p:spPr>
          <a:xfrm>
            <a:off x="738553" y="933215"/>
            <a:ext cx="7666893" cy="327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Stafilokokkal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protein A kolonları-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Prosorba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Romatoid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Artrit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immünkompleksleri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eder.</a:t>
            </a:r>
          </a:p>
          <a:p>
            <a:pPr marL="0" indent="0" algn="just">
              <a:buNone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Stafilokokkal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protein A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agaroz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kolonu-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İmmünosorba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Böbrek nakli bekleyen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alloimmünize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hastalar ile Faktör VIII veya IX inhibitörleri olan hastalarda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immünkompleksleri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eder. </a:t>
            </a:r>
          </a:p>
          <a:p>
            <a:pPr marL="0" indent="0" algn="just">
              <a:buNone/>
            </a:pP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Antiinsan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Poliklonal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İmmünglobulin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kolonu-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Therasorb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Pocard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adsopak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FH: LDL,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Lipoprotein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(a), Fibrinojen, C-PR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eder.</a:t>
            </a:r>
          </a:p>
          <a:p>
            <a:pPr marL="0" indent="0" algn="just">
              <a:buNone/>
            </a:pP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sülfat kolonu-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Selesorb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SLE: Anti-DNA antikorları, Anti-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Kardiyolipin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antikorları ve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immünkompleksleri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eder.</a:t>
            </a:r>
          </a:p>
          <a:p>
            <a:pPr marL="0" indent="0" algn="just">
              <a:buNone/>
            </a:pP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Triptofan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polivinil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alkol jel kolonu-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İmmünosorba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 </a:t>
            </a: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Nörolojik hastalıklarda;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Myasthenia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Gravis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Guillain-Barre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sendromu, Kronik İnflamatuar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Demiyelinizan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Polinöropati, Multipl Skleroz: Anti-asetilkolin reseptör antikorları ve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immünkompleksleri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eder .</a:t>
            </a:r>
          </a:p>
        </p:txBody>
      </p:sp>
    </p:spTree>
    <p:extLst>
      <p:ext uri="{BB962C8B-B14F-4D97-AF65-F5344CB8AC3E}">
        <p14:creationId xmlns:p14="http://schemas.microsoft.com/office/powerpoint/2010/main" val="79873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BE3D1-6B7F-54DC-4838-FAB4AB123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1461A9A-8B41-D9F3-D97B-E30618975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24862D2-5FA6-B7A2-69DA-9489E22EA6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Unvan 3">
            <a:extLst>
              <a:ext uri="{FF2B5EF4-FFF2-40B4-BE49-F238E27FC236}">
                <a16:creationId xmlns:a16="http://schemas.microsoft.com/office/drawing/2014/main" id="{4E5FAB32-806B-0E9F-A417-657A4FE454AA}"/>
              </a:ext>
            </a:extLst>
          </p:cNvPr>
          <p:cNvSpPr txBox="1"/>
          <p:nvPr/>
        </p:nvSpPr>
        <p:spPr>
          <a:xfrm>
            <a:off x="1852165" y="317706"/>
            <a:ext cx="5439667" cy="315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İmmünoadsOrpsiyon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kolon çeşitleri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41095D18-3745-CC7B-B01B-5F5C81218847}"/>
              </a:ext>
            </a:extLst>
          </p:cNvPr>
          <p:cNvSpPr>
            <a:spLocks noGrp="1"/>
          </p:cNvSpPr>
          <p:nvPr/>
        </p:nvSpPr>
        <p:spPr>
          <a:xfrm>
            <a:off x="738553" y="1401267"/>
            <a:ext cx="7666893" cy="2340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Fenilalanin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polivinil alkol jel kolonu-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İmmünosorba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 </a:t>
            </a: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SLE ve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Romatoid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Artrit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immünkompleksleri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eder. </a:t>
            </a:r>
          </a:p>
          <a:p>
            <a:pPr marL="0" indent="0" algn="just">
              <a:buNone/>
            </a:pP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Stiren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divinil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benzen kopolimer kolon-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Plasorba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 </a:t>
            </a: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Fulminan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hepatit,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Postoperatif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karaciğer yetmezliği,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biliyer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siroz ve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Hiperbilirubinemi:bilirubin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safra asidini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eder. </a:t>
            </a:r>
          </a:p>
          <a:p>
            <a:pPr marL="0" indent="0" algn="just">
              <a:buNone/>
            </a:pP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Spesifik IA kolonu-</a:t>
            </a:r>
            <a:r>
              <a:rPr lang="tr-TR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Glysorb</a:t>
            </a:r>
            <a:r>
              <a:rPr lang="tr-T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Kan grubu uyumsuz böbrek, karaciğer, kalp, akciğer, pankreas nakillerinde: Spesifik kan grubu antikorlarını (Anti-A/Anti-B)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ederek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rejeksiyon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riskini azaltmaktadır.</a:t>
            </a:r>
          </a:p>
        </p:txBody>
      </p:sp>
    </p:spTree>
    <p:extLst>
      <p:ext uri="{BB962C8B-B14F-4D97-AF65-F5344CB8AC3E}">
        <p14:creationId xmlns:p14="http://schemas.microsoft.com/office/powerpoint/2010/main" val="87780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8BAA0-6267-CCF0-C685-19465AB8D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F92C4CB-5F54-E183-A8AB-3AA09A853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D3DAB3CA-0B4D-5D8C-B976-2740C9012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D88EBBD-0DF5-EC52-A5C9-8E89203F5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758" y="173040"/>
            <a:ext cx="1543149" cy="253902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2A83CAA-4D7C-59F0-5AB9-E533CDC4A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7" y="2885109"/>
            <a:ext cx="1543149" cy="185018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E5790DF4-8754-9002-0EF7-06ED44D6D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8851" y="2028581"/>
            <a:ext cx="1543149" cy="230131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84D429CE-7607-0C1D-0700-085653BAF9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784" y="60972"/>
            <a:ext cx="1877035" cy="167887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B4AE9EBB-C84C-CB19-5D1B-ACC6B2FC25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874" y="1924609"/>
            <a:ext cx="1231524" cy="2569209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6AA8FC63-F4E3-D572-DD8B-1C4B0B820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3770" y="463893"/>
            <a:ext cx="1877035" cy="289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EF631-22B8-B27D-2942-1E9AE58DE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489620A-DBE5-EF71-7FE5-0C31C9E77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206BF51-5F22-749C-7DFD-4B05ABF9D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BBFDB244-59D3-6A99-DBA7-2FCCA5AB1122}"/>
              </a:ext>
            </a:extLst>
          </p:cNvPr>
          <p:cNvSpPr txBox="1">
            <a:spLocks/>
          </p:cNvSpPr>
          <p:nvPr/>
        </p:nvSpPr>
        <p:spPr>
          <a:xfrm>
            <a:off x="506312" y="2085696"/>
            <a:ext cx="2621041" cy="9721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otoantikorları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kandan uzaklaştırılır.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Antijen-antikor kompleksleri azalır.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Kompleman aktivasyonu baskılanır.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 inflamasyonu geriler.</a:t>
            </a:r>
          </a:p>
        </p:txBody>
      </p:sp>
      <p:sp>
        <p:nvSpPr>
          <p:cNvPr id="8" name="Unvan 3">
            <a:extLst>
              <a:ext uri="{FF2B5EF4-FFF2-40B4-BE49-F238E27FC236}">
                <a16:creationId xmlns:a16="http://schemas.microsoft.com/office/drawing/2014/main" id="{B8992838-0ACB-E5D1-DC82-8940B50B664C}"/>
              </a:ext>
            </a:extLst>
          </p:cNvPr>
          <p:cNvSpPr txBox="1">
            <a:spLocks/>
          </p:cNvSpPr>
          <p:nvPr/>
        </p:nvSpPr>
        <p:spPr>
          <a:xfrm>
            <a:off x="1907704" y="345677"/>
            <a:ext cx="5328592" cy="2312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İMMÜNOADSORBSİYONDA TEMEL NOKTA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CBBCFE2-3291-AC23-B1F4-8F8AF5A3148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655770" y="771550"/>
            <a:ext cx="4194218" cy="3600400"/>
          </a:xfrm>
          <a:prstGeom prst="rect">
            <a:avLst/>
          </a:prstGeom>
        </p:spPr>
      </p:pic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182728F5-52B7-5691-F273-3D9597F81984}"/>
              </a:ext>
            </a:extLst>
          </p:cNvPr>
          <p:cNvSpPr txBox="1">
            <a:spLocks/>
          </p:cNvSpPr>
          <p:nvPr/>
        </p:nvSpPr>
        <p:spPr>
          <a:xfrm>
            <a:off x="683568" y="3147814"/>
            <a:ext cx="1977457" cy="28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Not: Antikor üretimi durmaz.</a:t>
            </a:r>
          </a:p>
        </p:txBody>
      </p:sp>
    </p:spTree>
    <p:extLst>
      <p:ext uri="{BB962C8B-B14F-4D97-AF65-F5344CB8AC3E}">
        <p14:creationId xmlns:p14="http://schemas.microsoft.com/office/powerpoint/2010/main" val="158730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DFDA40-6D66-F647-AB46-4F6F87912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768CC63-55DE-4A30-4A75-1C67B1E2D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EDAB2CA-0A3A-3C32-F1C1-7AE2F1BFC7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92C512DA-303A-BE05-1BDB-D64DD6DD5447}"/>
              </a:ext>
            </a:extLst>
          </p:cNvPr>
          <p:cNvSpPr txBox="1">
            <a:spLocks/>
          </p:cNvSpPr>
          <p:nvPr/>
        </p:nvSpPr>
        <p:spPr>
          <a:xfrm>
            <a:off x="1539187" y="1000468"/>
            <a:ext cx="6546231" cy="462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l"/>
            </a:pP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ASFA kılavuzu,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Terapötik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Aferez</a:t>
            </a:r>
            <a:r>
              <a:rPr 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işlemlerinin hangi hastalıklarda, hangi durumda ve hangi kanıt düzeyine göre uygulanacağını belirleyen uluslararası bir klinik rehberdir.</a:t>
            </a:r>
            <a:endParaRPr lang="tr-TR" altLang="zh-CN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charset="2"/>
              <a:buChar char="l"/>
            </a:pPr>
            <a:endParaRPr lang="tr-TR" altLang="zh-CN" sz="1400" dirty="0"/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231B99AF-2E7C-E996-6847-0E7F4F58F983}"/>
              </a:ext>
            </a:extLst>
          </p:cNvPr>
          <p:cNvSpPr>
            <a:spLocks noGrp="1"/>
          </p:cNvSpPr>
          <p:nvPr/>
        </p:nvSpPr>
        <p:spPr>
          <a:xfrm>
            <a:off x="1650728" y="1463433"/>
            <a:ext cx="6323148" cy="1040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charset="2"/>
              <a:buChar char="l"/>
            </a:pP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</a:t>
            </a:r>
            <a:r>
              <a:rPr lang="tr-T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  <a:buFont typeface="Wingdings" charset="2"/>
              <a:buChar char="l"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Aferez tedavilerinin endikasyonlarını standardize etmek</a:t>
            </a:r>
          </a:p>
          <a:p>
            <a:pPr lvl="1">
              <a:lnSpc>
                <a:spcPct val="100000"/>
              </a:lnSpc>
              <a:buFont typeface="Wingdings" charset="2"/>
              <a:buChar char="l"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Klinik karar sürecini kanıta dayalı hale getirmek</a:t>
            </a:r>
          </a:p>
          <a:p>
            <a:pPr lvl="1">
              <a:lnSpc>
                <a:spcPct val="100000"/>
              </a:lnSpc>
              <a:buFont typeface="Wingdings" charset="2"/>
              <a:buChar char="l"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Hangi durumlarda birinci basamak, hangilerinde destek/alternatif olduğunu göstermek</a:t>
            </a:r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84244B6C-9CDE-433C-CE91-0EE74220B3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22867"/>
              </p:ext>
            </p:extLst>
          </p:nvPr>
        </p:nvGraphicFramePr>
        <p:xfrm>
          <a:off x="1845167" y="2675566"/>
          <a:ext cx="5453666" cy="1467466"/>
        </p:xfrm>
        <a:graphic>
          <a:graphicData uri="http://schemas.openxmlformats.org/drawingml/2006/table">
            <a:tbl>
              <a:tblPr firstRow="1" bandRow="1"/>
              <a:tblGrid>
                <a:gridCol w="2726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6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405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Anlam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Birinci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tedavi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II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kinci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tedavi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846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   III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net de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bireysel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karar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   IV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Zararl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veya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etkisiz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Unvan 3">
            <a:extLst>
              <a:ext uri="{FF2B5EF4-FFF2-40B4-BE49-F238E27FC236}">
                <a16:creationId xmlns:a16="http://schemas.microsoft.com/office/drawing/2014/main" id="{56A5B31A-52F1-AC06-A44F-A06F234C9F0C}"/>
              </a:ext>
            </a:extLst>
          </p:cNvPr>
          <p:cNvSpPr txBox="1">
            <a:spLocks/>
          </p:cNvSpPr>
          <p:nvPr/>
        </p:nvSpPr>
        <p:spPr>
          <a:xfrm>
            <a:off x="1624730" y="304918"/>
            <a:ext cx="5894540" cy="695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 SOCIETY FOR APHERESİS (ASFA) </a:t>
            </a:r>
          </a:p>
          <a:p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KILAVUZU NEDİR ?</a:t>
            </a:r>
          </a:p>
        </p:txBody>
      </p:sp>
    </p:spTree>
    <p:extLst>
      <p:ext uri="{BB962C8B-B14F-4D97-AF65-F5344CB8AC3E}">
        <p14:creationId xmlns:p14="http://schemas.microsoft.com/office/powerpoint/2010/main" val="185911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CDA38-6E7D-EB20-4191-74BB70162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C802927-A82F-B2FA-FEF4-A556C3054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38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FDCC687-D3D8-F685-7E86-5ED2D4C6C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Unvan 3">
            <a:extLst>
              <a:ext uri="{FF2B5EF4-FFF2-40B4-BE49-F238E27FC236}">
                <a16:creationId xmlns:a16="http://schemas.microsoft.com/office/drawing/2014/main" id="{80855728-AA20-701B-71D3-0E0538F924C5}"/>
              </a:ext>
            </a:extLst>
          </p:cNvPr>
          <p:cNvSpPr txBox="1">
            <a:spLocks/>
          </p:cNvSpPr>
          <p:nvPr/>
        </p:nvSpPr>
        <p:spPr>
          <a:xfrm>
            <a:off x="1513168" y="294623"/>
            <a:ext cx="6117659" cy="3646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hasta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uygulanır ?</a:t>
            </a:r>
          </a:p>
        </p:txBody>
      </p:sp>
      <p:sp>
        <p:nvSpPr>
          <p:cNvPr id="7" name="Unvan 3">
            <a:extLst>
              <a:ext uri="{FF2B5EF4-FFF2-40B4-BE49-F238E27FC236}">
                <a16:creationId xmlns:a16="http://schemas.microsoft.com/office/drawing/2014/main" id="{48825056-4C81-9128-BB22-BF3459A7893A}"/>
              </a:ext>
            </a:extLst>
          </p:cNvPr>
          <p:cNvSpPr>
            <a:spLocks noGrp="1"/>
          </p:cNvSpPr>
          <p:nvPr/>
        </p:nvSpPr>
        <p:spPr>
          <a:xfrm>
            <a:off x="2843385" y="949372"/>
            <a:ext cx="3457224" cy="276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roloj</a:t>
            </a:r>
            <a:r>
              <a:rPr lang="tr-TR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46C912E9-CC87-49D1-A0E6-EB0862DC69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354282"/>
              </p:ext>
            </p:extLst>
          </p:nvPr>
        </p:nvGraphicFramePr>
        <p:xfrm>
          <a:off x="1345976" y="1683057"/>
          <a:ext cx="6452044" cy="2517473"/>
        </p:xfrm>
        <a:graphic>
          <a:graphicData uri="http://schemas.openxmlformats.org/drawingml/2006/table">
            <a:tbl>
              <a:tblPr firstRow="1" bandRow="1"/>
              <a:tblGrid>
                <a:gridCol w="3226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6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653">
                <a:tc>
                  <a:txBody>
                    <a:bodyPr/>
                    <a:lstStyle/>
                    <a:p>
                      <a:pPr algn="ctr"/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ASFA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Kategorisi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Guillian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Barre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Sendromu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(GBS)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908">
                <a:tc>
                  <a:txBody>
                    <a:bodyPr/>
                    <a:lstStyle/>
                    <a:p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Kronik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inflamatuvar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demiyelinizan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polin</a:t>
                      </a:r>
                      <a:r>
                        <a:rPr lang="tr-T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ropati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(CIDP)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020"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Myastenia Gravis 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872"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Multipl Skleroz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Otoimm</a:t>
                      </a:r>
                      <a:r>
                        <a:rPr lang="tr-TR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Ensefalit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tr-TR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576">
                <a:tc>
                  <a:txBody>
                    <a:bodyPr/>
                    <a:lstStyle/>
                    <a:p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tr-T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romiyelitis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optika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spektrum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bozuklu</a:t>
                      </a:r>
                      <a:r>
                        <a:rPr lang="tr-TR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0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3C258-AAD1-2986-F532-795C17CE8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E3A3573-010C-4C08-6FF1-FDE902070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D889CAEC-5F60-E0EF-20DA-B4AE0A6EFE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Unvan 3">
            <a:extLst>
              <a:ext uri="{FF2B5EF4-FFF2-40B4-BE49-F238E27FC236}">
                <a16:creationId xmlns:a16="http://schemas.microsoft.com/office/drawing/2014/main" id="{55BBE16C-C076-9491-9143-3B16E861B2CA}"/>
              </a:ext>
            </a:extLst>
          </p:cNvPr>
          <p:cNvSpPr txBox="1">
            <a:spLocks/>
          </p:cNvSpPr>
          <p:nvPr/>
        </p:nvSpPr>
        <p:spPr>
          <a:xfrm>
            <a:off x="1513168" y="616608"/>
            <a:ext cx="6117659" cy="3646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tr-TR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BCBCE0F-72F5-B96C-9EB0-D92287A79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32" y="1203598"/>
            <a:ext cx="6827678" cy="2376264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67C62D84-7334-90FF-DF84-438F2BE907AD}"/>
              </a:ext>
            </a:extLst>
          </p:cNvPr>
          <p:cNvSpPr txBox="1"/>
          <p:nvPr/>
        </p:nvSpPr>
        <p:spPr>
          <a:xfrm>
            <a:off x="1070332" y="785622"/>
            <a:ext cx="6731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solidFill>
                  <a:srgbClr val="FF0000"/>
                </a:solidFill>
                <a:latin typeface="Tiro Bangla" panose="02000000000000000000" pitchFamily="2" charset="0"/>
                <a:cs typeface="Tiro Bangla" panose="02000000000000000000" pitchFamily="2" charset="0"/>
              </a:rPr>
              <a:t>Myasthenia</a:t>
            </a:r>
            <a:r>
              <a:rPr lang="tr-TR" sz="1400" dirty="0">
                <a:solidFill>
                  <a:srgbClr val="FF0000"/>
                </a:solidFill>
                <a:latin typeface="Tiro Bangla" panose="02000000000000000000" pitchFamily="2" charset="0"/>
                <a:cs typeface="Tiro Bangla" panose="02000000000000000000" pitchFamily="2" charset="0"/>
              </a:rPr>
              <a:t> </a:t>
            </a:r>
            <a:r>
              <a:rPr lang="tr-TR" sz="1400" dirty="0" err="1">
                <a:solidFill>
                  <a:srgbClr val="FF0000"/>
                </a:solidFill>
                <a:latin typeface="Tiro Bangla" panose="02000000000000000000" pitchFamily="2" charset="0"/>
                <a:cs typeface="Tiro Bangla" panose="02000000000000000000" pitchFamily="2" charset="0"/>
              </a:rPr>
              <a:t>gravis</a:t>
            </a:r>
            <a:r>
              <a:rPr lang="tr-TR" sz="1400" dirty="0">
                <a:solidFill>
                  <a:srgbClr val="FF0000"/>
                </a:solidFill>
                <a:latin typeface="Tiro Bangla" panose="02000000000000000000" pitchFamily="2" charset="0"/>
                <a:cs typeface="Tiro Bangla" panose="02000000000000000000" pitchFamily="2" charset="0"/>
              </a:rPr>
              <a:t> (MG) olan hasta için </a:t>
            </a:r>
            <a:r>
              <a:rPr lang="tr-TR" sz="1400" dirty="0" err="1">
                <a:solidFill>
                  <a:srgbClr val="FF0000"/>
                </a:solidFill>
                <a:latin typeface="Tiro Bangla" panose="02000000000000000000" pitchFamily="2" charset="0"/>
                <a:cs typeface="Tiro Bangla" panose="02000000000000000000" pitchFamily="2" charset="0"/>
              </a:rPr>
              <a:t>immünnoadsorpsiyon</a:t>
            </a:r>
            <a:r>
              <a:rPr lang="tr-TR" sz="1400" dirty="0">
                <a:solidFill>
                  <a:srgbClr val="FF0000"/>
                </a:solidFill>
                <a:latin typeface="Tiro Bangla" panose="02000000000000000000" pitchFamily="2" charset="0"/>
                <a:cs typeface="Tiro Bangla" panose="02000000000000000000" pitchFamily="2" charset="0"/>
              </a:rPr>
              <a:t> etkinliği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E555CD4-C945-A1C4-706E-45FAFE8C1331}"/>
              </a:ext>
            </a:extLst>
          </p:cNvPr>
          <p:cNvSpPr txBox="1"/>
          <p:nvPr/>
        </p:nvSpPr>
        <p:spPr>
          <a:xfrm>
            <a:off x="971600" y="3651870"/>
            <a:ext cx="6731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	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İmmünoadsorpsiyon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tedavisi sonrası fayda gören 11 hastada ortalama değerler ve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myasthenia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gravis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skoru. Ardı ardına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immünoadsorpsiyon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tedavileri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myasthenia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gravis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skorunda kayda değer düşüşe ve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AChR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antikorları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titresinde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azalmaya sebep oldu. 42. günde dahi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AChR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antikor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titresinin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artmasına rağmen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myasthenia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</a:t>
            </a:r>
            <a:r>
              <a:rPr lang="tr-TR" sz="1000" dirty="0" err="1">
                <a:latin typeface="Tiro Bangla" panose="02000000000000000000" pitchFamily="2" charset="0"/>
                <a:cs typeface="Tiro Bangla" panose="02000000000000000000" pitchFamily="2" charset="0"/>
              </a:rPr>
              <a:t>gravis</a:t>
            </a:r>
            <a:r>
              <a:rPr lang="tr-TR" sz="1000" dirty="0">
                <a:latin typeface="Tiro Bangla" panose="02000000000000000000" pitchFamily="2" charset="0"/>
                <a:cs typeface="Tiro Bangla" panose="02000000000000000000" pitchFamily="2" charset="0"/>
              </a:rPr>
              <a:t> skoru düşük kaldı.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47C0DCA-7144-A879-D00E-E038BD60ECC7}"/>
              </a:ext>
            </a:extLst>
          </p:cNvPr>
          <p:cNvSpPr txBox="1"/>
          <p:nvPr/>
        </p:nvSpPr>
        <p:spPr>
          <a:xfrm>
            <a:off x="4427984" y="4359756"/>
            <a:ext cx="34700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800" dirty="0" err="1">
                <a:latin typeface="Tiro Bangla" panose="02000000000000000000" pitchFamily="2" charset="0"/>
                <a:cs typeface="Tiro Bangla" panose="02000000000000000000" pitchFamily="2" charset="0"/>
              </a:rPr>
              <a:t>Shibuya</a:t>
            </a:r>
            <a:r>
              <a:rPr lang="tr-TR" sz="800" dirty="0">
                <a:latin typeface="Tiro Bangla" panose="02000000000000000000" pitchFamily="2" charset="0"/>
                <a:cs typeface="Tiro Bangla" panose="02000000000000000000" pitchFamily="2" charset="0"/>
              </a:rPr>
              <a:t> et al. J </a:t>
            </a:r>
            <a:r>
              <a:rPr lang="tr-TR" sz="800" dirty="0" err="1">
                <a:latin typeface="Tiro Bangla" panose="02000000000000000000" pitchFamily="2" charset="0"/>
                <a:cs typeface="Tiro Bangla" panose="02000000000000000000" pitchFamily="2" charset="0"/>
              </a:rPr>
              <a:t>Neurol</a:t>
            </a:r>
            <a:r>
              <a:rPr lang="tr-TR" sz="800" dirty="0">
                <a:latin typeface="Tiro Bangla" panose="02000000000000000000" pitchFamily="2" charset="0"/>
                <a:cs typeface="Tiro Bangla" panose="02000000000000000000" pitchFamily="2" charset="0"/>
              </a:rPr>
              <a:t> </a:t>
            </a:r>
            <a:r>
              <a:rPr lang="tr-TR" sz="800" dirty="0" err="1">
                <a:latin typeface="Tiro Bangla" panose="02000000000000000000" pitchFamily="2" charset="0"/>
                <a:cs typeface="Tiro Bangla" panose="02000000000000000000" pitchFamily="2" charset="0"/>
              </a:rPr>
              <a:t>Neurosurg</a:t>
            </a:r>
            <a:r>
              <a:rPr lang="tr-TR" sz="800" dirty="0">
                <a:latin typeface="Tiro Bangla" panose="02000000000000000000" pitchFamily="2" charset="0"/>
                <a:cs typeface="Tiro Bangla" panose="02000000000000000000" pitchFamily="2" charset="0"/>
              </a:rPr>
              <a:t> </a:t>
            </a:r>
            <a:r>
              <a:rPr lang="tr-TR" sz="800" dirty="0" err="1">
                <a:latin typeface="Tiro Bangla" panose="02000000000000000000" pitchFamily="2" charset="0"/>
                <a:cs typeface="Tiro Bangla" panose="02000000000000000000" pitchFamily="2" charset="0"/>
              </a:rPr>
              <a:t>Psychiatry</a:t>
            </a:r>
            <a:r>
              <a:rPr lang="tr-TR" sz="800" dirty="0">
                <a:latin typeface="Tiro Bangla" panose="02000000000000000000" pitchFamily="2" charset="0"/>
                <a:cs typeface="Tiro Bangla" panose="02000000000000000000" pitchFamily="2" charset="0"/>
              </a:rPr>
              <a:t> 57:578-581, 1994</a:t>
            </a:r>
          </a:p>
        </p:txBody>
      </p:sp>
    </p:spTree>
    <p:extLst>
      <p:ext uri="{BB962C8B-B14F-4D97-AF65-F5344CB8AC3E}">
        <p14:creationId xmlns:p14="http://schemas.microsoft.com/office/powerpoint/2010/main" val="40166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A048B-A8EC-986D-9B7C-A69161191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28614DA-0756-A995-4481-9935E75C1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38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4213205-9BFA-2EAE-8BB0-2050A8564F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7" name="Unvan 3">
            <a:extLst>
              <a:ext uri="{FF2B5EF4-FFF2-40B4-BE49-F238E27FC236}">
                <a16:creationId xmlns:a16="http://schemas.microsoft.com/office/drawing/2014/main" id="{6E105908-A395-83E9-1007-1144A0CA31CB}"/>
              </a:ext>
            </a:extLst>
          </p:cNvPr>
          <p:cNvSpPr>
            <a:spLocks noGrp="1"/>
          </p:cNvSpPr>
          <p:nvPr/>
        </p:nvSpPr>
        <p:spPr>
          <a:xfrm>
            <a:off x="2771588" y="522753"/>
            <a:ext cx="3600818" cy="276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3F77893C-8B58-794C-4EA2-F761C8798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707238"/>
              </p:ext>
            </p:extLst>
          </p:nvPr>
        </p:nvGraphicFramePr>
        <p:xfrm>
          <a:off x="1272782" y="1571220"/>
          <a:ext cx="6598430" cy="2128960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474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ASFA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Kategorisi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300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 GBM (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Goodpasture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206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Anti-N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trofilik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Sitoplazmik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Otoantikorlar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(ANCA)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I-II*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734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Lupus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nefriti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586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Fokal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Segmental Glomer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loskleroz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(FSGS)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438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IgA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Nefropatisi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IgAN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9C7A154A-A877-6328-C828-20B543AE372A}"/>
              </a:ext>
            </a:extLst>
          </p:cNvPr>
          <p:cNvSpPr>
            <a:spLocks noGrp="1"/>
          </p:cNvSpPr>
          <p:nvPr/>
        </p:nvSpPr>
        <p:spPr>
          <a:xfrm>
            <a:off x="1238085" y="4223583"/>
            <a:ext cx="4126003" cy="220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charset="2"/>
              <a:buChar char="l"/>
            </a:pP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 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vask</a:t>
            </a:r>
            <a:r>
              <a:rPr lang="tr-TR" alt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litte</a:t>
            </a: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</a:t>
            </a: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klinik</a:t>
            </a: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senaryoya</a:t>
            </a: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tr-TR" alt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 de</a:t>
            </a:r>
            <a:r>
              <a:rPr lang="tr-TR" alt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altLang="tr-TR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ebilir</a:t>
            </a:r>
            <a:r>
              <a:rPr lang="en-US" altLang="tr-T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64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770C3-5E05-A562-6B8E-8CB2D01E4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32E63DF-F4CC-13FA-004D-45C8067CA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CD1B223-0557-2C1F-79F2-45ABAA800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2B658CD0-8DA8-4DB7-EA78-305D5F727F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412271"/>
              </p:ext>
            </p:extLst>
          </p:nvPr>
        </p:nvGraphicFramePr>
        <p:xfrm>
          <a:off x="1734256" y="1807944"/>
          <a:ext cx="5675482" cy="1527612"/>
        </p:xfrm>
        <a:graphic>
          <a:graphicData uri="http://schemas.openxmlformats.org/drawingml/2006/table">
            <a:tbl>
              <a:tblPr firstRow="1" bandRow="1"/>
              <a:tblGrid>
                <a:gridCol w="2837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7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ASFA Kategorisi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461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Dilate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iyomiyopati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Otoimm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tip)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206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Antikor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arac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rejeksiyon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(Kalp transplant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Unvan 3">
            <a:extLst>
              <a:ext uri="{FF2B5EF4-FFF2-40B4-BE49-F238E27FC236}">
                <a16:creationId xmlns:a16="http://schemas.microsoft.com/office/drawing/2014/main" id="{0F82C8EF-458F-83D6-473A-BD70DFD2258A}"/>
              </a:ext>
            </a:extLst>
          </p:cNvPr>
          <p:cNvSpPr>
            <a:spLocks noGrp="1"/>
          </p:cNvSpPr>
          <p:nvPr/>
        </p:nvSpPr>
        <p:spPr>
          <a:xfrm>
            <a:off x="2591777" y="798910"/>
            <a:ext cx="3960440" cy="364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kardİyolojİk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9B1E3-2918-C00C-3E30-736362B98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56DADEE-F289-1802-5A0B-89228EF86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712A856-86DA-7AD4-A1B9-9C0ACE9469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2" name="Unvan 3">
            <a:extLst>
              <a:ext uri="{FF2B5EF4-FFF2-40B4-BE49-F238E27FC236}">
                <a16:creationId xmlns:a16="http://schemas.microsoft.com/office/drawing/2014/main" id="{02F40739-C4E6-6A7C-0372-FAA2F75122AA}"/>
              </a:ext>
            </a:extLst>
          </p:cNvPr>
          <p:cNvSpPr>
            <a:spLocks noGrp="1"/>
          </p:cNvSpPr>
          <p:nvPr/>
        </p:nvSpPr>
        <p:spPr>
          <a:xfrm>
            <a:off x="1788262" y="543897"/>
            <a:ext cx="556747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romatoloj</a:t>
            </a:r>
            <a:r>
              <a:rPr lang="tr-TR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tr-TR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noloj</a:t>
            </a:r>
            <a:r>
              <a:rPr lang="tr-TR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18B53935-5E5C-EABC-4877-92DCB22467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290927"/>
              </p:ext>
            </p:extLst>
          </p:nvPr>
        </p:nvGraphicFramePr>
        <p:xfrm>
          <a:off x="1272782" y="1634570"/>
          <a:ext cx="6598430" cy="1874360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ASFA Kategorisi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196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Sistemik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Lupus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Eritematozus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(SLE)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038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Katastrofik antifosfolipid sendromu (CAPS)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Romatoid artrit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884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Sistemik vask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litler (ANCA)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I-II*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7B596F24-E8AB-B7FC-60EF-F94E3CE4CCF1}"/>
              </a:ext>
            </a:extLst>
          </p:cNvPr>
          <p:cNvSpPr>
            <a:spLocks noGrp="1"/>
          </p:cNvSpPr>
          <p:nvPr/>
        </p:nvSpPr>
        <p:spPr>
          <a:xfrm>
            <a:off x="1272782" y="4219899"/>
            <a:ext cx="4192361" cy="2643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charset="2"/>
              <a:buChar char="l"/>
            </a:pP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ANCA 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</a:t>
            </a:r>
            <a:r>
              <a:rPr lang="tr-T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litte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kategori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klinik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senaryoya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tr-T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de</a:t>
            </a:r>
            <a:r>
              <a:rPr lang="tr-T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ğ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alt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ebilir</a:t>
            </a:r>
            <a:r>
              <a:rPr lang="en-US" alt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98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96B05-8852-888C-5881-6C4DD696F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BA3844D-A814-3648-A008-7154CB572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03681D00-2311-7D57-F1FA-365848EFF7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2" name="Unvan 3">
            <a:extLst>
              <a:ext uri="{FF2B5EF4-FFF2-40B4-BE49-F238E27FC236}">
                <a16:creationId xmlns:a16="http://schemas.microsoft.com/office/drawing/2014/main" id="{56E4E146-9BBC-0FFB-FE88-B70535E4D1B2}"/>
              </a:ext>
            </a:extLst>
          </p:cNvPr>
          <p:cNvSpPr>
            <a:spLocks noGrp="1"/>
          </p:cNvSpPr>
          <p:nvPr/>
        </p:nvSpPr>
        <p:spPr>
          <a:xfrm>
            <a:off x="2554033" y="556189"/>
            <a:ext cx="4035928" cy="271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dermatolojİk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6DFE00A0-39B2-6F46-4F4D-CBD47F00FF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201491"/>
              </p:ext>
            </p:extLst>
          </p:nvPr>
        </p:nvGraphicFramePr>
        <p:xfrm>
          <a:off x="1272782" y="1275745"/>
          <a:ext cx="6598430" cy="884815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Hastal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ASFA Kategorisi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609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Pemfigus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vurgalis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Unvan 3">
            <a:extLst>
              <a:ext uri="{FF2B5EF4-FFF2-40B4-BE49-F238E27FC236}">
                <a16:creationId xmlns:a16="http://schemas.microsoft.com/office/drawing/2014/main" id="{105716B8-A24B-77EA-AD6B-C8018D81DFF5}"/>
              </a:ext>
            </a:extLst>
          </p:cNvPr>
          <p:cNvSpPr>
            <a:spLocks noGrp="1"/>
          </p:cNvSpPr>
          <p:nvPr/>
        </p:nvSpPr>
        <p:spPr>
          <a:xfrm>
            <a:off x="2647316" y="2426307"/>
            <a:ext cx="3849362" cy="364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hematolojİk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22E50D72-D4AF-A547-BC83-529EE4905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320472"/>
              </p:ext>
            </p:extLst>
          </p:nvPr>
        </p:nvGraphicFramePr>
        <p:xfrm>
          <a:off x="1272782" y="3137693"/>
          <a:ext cx="6598430" cy="1096124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ASFA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Kategorisi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033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Otoimm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hemolitik anemi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85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Trombotik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mikroanjiyopatiler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II- III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15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933C5-2766-0B17-10A8-81912CF2A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E5A265B-C8AD-4D93-D74F-703943F13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0DA1A124-2BFD-4533-1ADF-563D04EF5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Unvan 3">
            <a:extLst>
              <a:ext uri="{FF2B5EF4-FFF2-40B4-BE49-F238E27FC236}">
                <a16:creationId xmlns:a16="http://schemas.microsoft.com/office/drawing/2014/main" id="{E29F2091-D15A-9F3A-1BD8-B5769B6FF777}"/>
              </a:ext>
            </a:extLst>
          </p:cNvPr>
          <p:cNvSpPr txBox="1">
            <a:spLocks/>
          </p:cNvSpPr>
          <p:nvPr/>
        </p:nvSpPr>
        <p:spPr>
          <a:xfrm>
            <a:off x="2843808" y="187168"/>
            <a:ext cx="3236628" cy="41089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zaman uygulanır ?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FECC69F2-1A6D-2FC4-9CFF-F48B6DA7E1FD}"/>
              </a:ext>
            </a:extLst>
          </p:cNvPr>
          <p:cNvSpPr txBox="1">
            <a:spLocks/>
          </p:cNvSpPr>
          <p:nvPr/>
        </p:nvSpPr>
        <p:spPr>
          <a:xfrm>
            <a:off x="2953686" y="785230"/>
            <a:ext cx="3236628" cy="3573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Hayati organ tutulumu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nörolojik kötüleşme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Solunum kaslarının etkilenmesi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Akut böbrek yetmezliği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 bakım ihtimali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Akut atak dönemi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Steroide dirençte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 tehdit eden tabloda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 hasarı gelişmeden önce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Klinik tablo ağır / hızlı ilerleyen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 tedaviye yetersiz yanıt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Otoimmün etiyoloji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aracılı patogenez</a:t>
            </a:r>
          </a:p>
        </p:txBody>
      </p:sp>
    </p:spTree>
    <p:extLst>
      <p:ext uri="{BB962C8B-B14F-4D97-AF65-F5344CB8AC3E}">
        <p14:creationId xmlns:p14="http://schemas.microsoft.com/office/powerpoint/2010/main" val="72051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CE431-549B-57A1-818C-6FB082990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27CCE3C-E1C6-8B86-09A1-5649C7569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9B68E4D-634F-DF49-FCA3-45A84C9BF8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7" name="Unvan 3">
            <a:extLst>
              <a:ext uri="{FF2B5EF4-FFF2-40B4-BE49-F238E27FC236}">
                <a16:creationId xmlns:a16="http://schemas.microsoft.com/office/drawing/2014/main" id="{D8167AFB-252A-B9F4-AD22-21F803CD7CAE}"/>
              </a:ext>
            </a:extLst>
          </p:cNvPr>
          <p:cNvSpPr>
            <a:spLocks noGrp="1"/>
          </p:cNvSpPr>
          <p:nvPr/>
        </p:nvSpPr>
        <p:spPr>
          <a:xfrm>
            <a:off x="2768957" y="625784"/>
            <a:ext cx="3459221" cy="173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roloj</a:t>
            </a:r>
            <a:r>
              <a:rPr lang="tr-TR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4349F944-33B2-4196-BB72-4DBFCE714C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435634"/>
              </p:ext>
            </p:extLst>
          </p:nvPr>
        </p:nvGraphicFramePr>
        <p:xfrm>
          <a:off x="1201206" y="1469644"/>
          <a:ext cx="6594724" cy="2561148"/>
        </p:xfrm>
        <a:graphic>
          <a:graphicData uri="http://schemas.openxmlformats.org/drawingml/2006/table">
            <a:tbl>
              <a:tblPr firstRow="1" bandRow="1"/>
              <a:tblGrid>
                <a:gridCol w="329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378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 ne zaman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?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570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Guillian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Barre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Sendromu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(GBS)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progresyon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solunum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kas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tutulumu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IVIG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alternatifi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olarak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erken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nemde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426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Kronik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inflamatuvar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demiyelinizan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ropati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(CIDP)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IVIG /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steroide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yetersiz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veya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relaps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643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Myastenia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Gravis 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Myastenik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kriz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ventilat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ihtiyac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preoperatif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Multipl Skleroz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ksek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steroide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 a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Otoimm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Ensefalit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teroide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durumlarda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304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romiyelitis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optika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spektrum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bozuklu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Steroide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 a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optik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rit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myelit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0AFCE-F462-F5F3-0DAF-6359589A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6AF9E8E-0C7F-0A7A-E643-27A59F31A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5D4BB9F-BCAA-A443-6B29-DD756814D1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7" name="Unvan 3">
            <a:extLst>
              <a:ext uri="{FF2B5EF4-FFF2-40B4-BE49-F238E27FC236}">
                <a16:creationId xmlns:a16="http://schemas.microsoft.com/office/drawing/2014/main" id="{FF98B597-827F-9367-10DE-D7D854D719C1}"/>
              </a:ext>
            </a:extLst>
          </p:cNvPr>
          <p:cNvSpPr>
            <a:spLocks noGrp="1"/>
          </p:cNvSpPr>
          <p:nvPr/>
        </p:nvSpPr>
        <p:spPr>
          <a:xfrm>
            <a:off x="2750463" y="682063"/>
            <a:ext cx="3643070" cy="2336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Nefrolojİk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E41B0CBE-632C-54F7-8186-61758C245E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974451"/>
              </p:ext>
            </p:extLst>
          </p:nvPr>
        </p:nvGraphicFramePr>
        <p:xfrm>
          <a:off x="1387753" y="1472515"/>
          <a:ext cx="6368490" cy="2198469"/>
        </p:xfrm>
        <a:graphic>
          <a:graphicData uri="http://schemas.openxmlformats.org/drawingml/2006/table">
            <a:tbl>
              <a:tblPr firstRow="1" bandRow="1"/>
              <a:tblGrid>
                <a:gridCol w="3184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4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503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 ne zaman uygulan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?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503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 GBM (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Goodpasture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konar konmaz, akci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 kanamas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veya h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zl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GFR d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şüşü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varsa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98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ANCA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kili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Alveo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hemoraji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veya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ciddi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yetmezli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Lupus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efriti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presyona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li, h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ilerleyen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durum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503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Fokal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Segmental Glomer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loskleroz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(FSGS)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Transplant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sonras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ks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rinin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erken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nemde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zla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artmas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667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Antikor arac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renal rejeksiyon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DSA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pozitif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akut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rejeksiyon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56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A9E6-7C7C-DAFE-B67B-690EB2571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9AD1E72-0544-3388-D6B6-B3EBEE880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7D5F417-C274-50E4-1E9E-17FEB6162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2" name="Unvan 3">
            <a:extLst>
              <a:ext uri="{FF2B5EF4-FFF2-40B4-BE49-F238E27FC236}">
                <a16:creationId xmlns:a16="http://schemas.microsoft.com/office/drawing/2014/main" id="{ADDC6E0C-4436-446A-61A3-75AE55BE30A9}"/>
              </a:ext>
            </a:extLst>
          </p:cNvPr>
          <p:cNvSpPr>
            <a:spLocks noGrp="1"/>
          </p:cNvSpPr>
          <p:nvPr/>
        </p:nvSpPr>
        <p:spPr>
          <a:xfrm>
            <a:off x="2549974" y="669132"/>
            <a:ext cx="4044050" cy="259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kardİyolojİk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354FD1AC-84F0-FE12-F3AF-4431140428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485399"/>
              </p:ext>
            </p:extLst>
          </p:nvPr>
        </p:nvGraphicFramePr>
        <p:xfrm>
          <a:off x="1272784" y="1597820"/>
          <a:ext cx="6598430" cy="1449606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 ne zaman uygulan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?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857"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Dilate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iyomiyopati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Otoimm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tip)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Standart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tedaviye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otoantikor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pozitif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ilmi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astalar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707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Antikor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arac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rejeksiyon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Kalp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ransplant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DSA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pozitif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biyopsi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rejeksiyon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76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E1C46-B0FD-1B1D-3F41-F15249F7A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D4DB2BF-657B-72B7-F3CE-CC51805E7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0DD8591-6764-204E-274F-6B02F0BFB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8" name="Unvan 3">
            <a:extLst>
              <a:ext uri="{FF2B5EF4-FFF2-40B4-BE49-F238E27FC236}">
                <a16:creationId xmlns:a16="http://schemas.microsoft.com/office/drawing/2014/main" id="{9B1C40D9-B87F-A376-F0D0-594FE9541826}"/>
              </a:ext>
            </a:extLst>
          </p:cNvPr>
          <p:cNvSpPr>
            <a:spLocks noGrp="1"/>
          </p:cNvSpPr>
          <p:nvPr/>
        </p:nvSpPr>
        <p:spPr>
          <a:xfrm>
            <a:off x="2128955" y="572392"/>
            <a:ext cx="4886088" cy="4530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romatolojİ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İmm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nolojİ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865330BF-5CD9-84A3-0931-ACEDBDEE54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9863676"/>
              </p:ext>
            </p:extLst>
          </p:nvPr>
        </p:nvGraphicFramePr>
        <p:xfrm>
          <a:off x="1272784" y="1767322"/>
          <a:ext cx="6598430" cy="1608855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 ne zaman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r?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577"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Sistemik Lupus Eritematozus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(SLE)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Hayati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organ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tutulumu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417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Katastrofik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ntifosfolipid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endromu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(CAPS)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Multiorgan tromboz, yo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 bak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ko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ullar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Sistemik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litler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(ANCA)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ilerleyen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ş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tehdit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eden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tutulum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6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CC5F3-4520-D90D-0AEB-77B617D49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BB06E87-B1C5-6626-F4DF-7F46760A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FCE41F9-D411-06D7-0FD9-C259E30422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2" name="Unvan 3">
            <a:extLst>
              <a:ext uri="{FF2B5EF4-FFF2-40B4-BE49-F238E27FC236}">
                <a16:creationId xmlns:a16="http://schemas.microsoft.com/office/drawing/2014/main" id="{F31738DF-EE53-F0BA-99B2-B043C519FB27}"/>
              </a:ext>
            </a:extLst>
          </p:cNvPr>
          <p:cNvSpPr>
            <a:spLocks noGrp="1"/>
          </p:cNvSpPr>
          <p:nvPr/>
        </p:nvSpPr>
        <p:spPr>
          <a:xfrm>
            <a:off x="2371655" y="539354"/>
            <a:ext cx="4400687" cy="259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dermatolojİk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42BEA9D-1B7C-5656-D2DC-0F8BB462F2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800745"/>
              </p:ext>
            </p:extLst>
          </p:nvPr>
        </p:nvGraphicFramePr>
        <p:xfrm>
          <a:off x="1272783" y="1243918"/>
          <a:ext cx="6598430" cy="991059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 ne zaman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r?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853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Pemfigus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vurgalis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Rituksimab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/steroid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direnci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yayg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b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Unvan 3">
            <a:extLst>
              <a:ext uri="{FF2B5EF4-FFF2-40B4-BE49-F238E27FC236}">
                <a16:creationId xmlns:a16="http://schemas.microsoft.com/office/drawing/2014/main" id="{D5D84A20-2DA5-5C8A-F2BB-9E46BE4E6A35}"/>
              </a:ext>
            </a:extLst>
          </p:cNvPr>
          <p:cNvSpPr>
            <a:spLocks noGrp="1"/>
          </p:cNvSpPr>
          <p:nvPr/>
        </p:nvSpPr>
        <p:spPr>
          <a:xfrm>
            <a:off x="2636163" y="2499452"/>
            <a:ext cx="3871669" cy="361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tr-TR" sz="1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hematolojİk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hastal</a:t>
            </a:r>
            <a:r>
              <a:rPr lang="tr-TR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alt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klar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F84715AA-BB1B-2FFE-5E9A-E650234795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545636"/>
              </p:ext>
            </p:extLst>
          </p:nvPr>
        </p:nvGraphicFramePr>
        <p:xfrm>
          <a:off x="1272783" y="3149840"/>
          <a:ext cx="6598430" cy="1152128"/>
        </p:xfrm>
        <a:graphic>
          <a:graphicData uri="http://schemas.openxmlformats.org/drawingml/2006/table">
            <a:tbl>
              <a:tblPr firstRow="1" bandRow="1"/>
              <a:tblGrid>
                <a:gridCol w="329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9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06"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Hastal</a:t>
                      </a:r>
                      <a:r>
                        <a:rPr lang="tr-TR" alt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tr-TR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 ne zaman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r?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890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Otoimm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emolitik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nemi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Steroide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diren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 a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hemoliz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Trombotik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ikroanjiyopatiler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Komplement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bask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lanmas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 a</a:t>
                      </a:r>
                      <a:r>
                        <a:rPr lang="tr-TR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ğ</a:t>
                      </a:r>
                      <a:r>
                        <a:rPr lang="en-US" alt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ı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alt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tablo</a:t>
                      </a:r>
                      <a:endParaRPr lang="tr-TR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8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2998-C38E-2868-0840-A7E59D082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0B5BF53-3621-7CDE-5D5F-43093C27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759"/>
            <a:ext cx="9144000" cy="514350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D25B863-F003-F3A4-A7F2-01280C2B2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8" name="Unvan 3">
            <a:extLst>
              <a:ext uri="{FF2B5EF4-FFF2-40B4-BE49-F238E27FC236}">
                <a16:creationId xmlns:a16="http://schemas.microsoft.com/office/drawing/2014/main" id="{B6F28A56-B257-932B-C7A7-D1C832ACC62D}"/>
              </a:ext>
            </a:extLst>
          </p:cNvPr>
          <p:cNvSpPr>
            <a:spLocks noGrp="1"/>
          </p:cNvSpPr>
          <p:nvPr/>
        </p:nvSpPr>
        <p:spPr>
          <a:xfrm>
            <a:off x="1626867" y="475432"/>
            <a:ext cx="5890266" cy="6021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nörolojİ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klİnİk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tanı’ya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sayıları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Grafik 8">
            <a:extLst>
              <a:ext uri="{FF2B5EF4-FFF2-40B4-BE49-F238E27FC236}">
                <a16:creationId xmlns:a16="http://schemas.microsoft.com/office/drawing/2014/main" id="{FEB9AECF-1AF7-40FF-D6BE-9CB09DCBDF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121553"/>
              </p:ext>
            </p:extLst>
          </p:nvPr>
        </p:nvGraphicFramePr>
        <p:xfrm>
          <a:off x="1763688" y="1347614"/>
          <a:ext cx="5616624" cy="32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973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4174F-43C9-3AFD-E6B9-8408C5CB5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8F3EB83-A7E7-E6DA-0422-4D7689ED4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0190ED1-5EBE-A9D5-ED63-B4766B740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sp>
        <p:nvSpPr>
          <p:cNvPr id="5" name="Unvan 3">
            <a:extLst>
              <a:ext uri="{FF2B5EF4-FFF2-40B4-BE49-F238E27FC236}">
                <a16:creationId xmlns:a16="http://schemas.microsoft.com/office/drawing/2014/main" id="{23581CBB-E6D7-2962-CBEE-BE7053A7DC29}"/>
              </a:ext>
            </a:extLst>
          </p:cNvPr>
          <p:cNvSpPr txBox="1"/>
          <p:nvPr/>
        </p:nvSpPr>
        <p:spPr>
          <a:xfrm>
            <a:off x="2029589" y="475432"/>
            <a:ext cx="5084821" cy="420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Kontrendikasyonlar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net ayrımı) 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5664D98E-080C-6A72-8F8B-C70455BB974B}"/>
              </a:ext>
            </a:extLst>
          </p:cNvPr>
          <p:cNvSpPr txBox="1">
            <a:spLocks/>
          </p:cNvSpPr>
          <p:nvPr/>
        </p:nvSpPr>
        <p:spPr>
          <a:xfrm>
            <a:off x="2487041" y="1752351"/>
            <a:ext cx="4169916" cy="16387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Kontrolsüz 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sepsis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Ağır 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koagülopati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 damar yolu yokluğu (Hemodiyaliz 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katAteri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takılamadığı durumlar),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Şiddetli </a:t>
            </a:r>
            <a:r>
              <a:rPr 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kaLp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yetmezliği,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İleri hipotansiyon.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64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A943F-F162-F6BC-9B8B-3475C19F3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B170B16-C138-95DB-2AF4-9C9D5DB44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41AD2501-78EF-05BE-B81B-9CC2348A5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16" y="151954"/>
            <a:ext cx="646956" cy="646956"/>
          </a:xfrm>
          <a:prstGeom prst="rect">
            <a:avLst/>
          </a:prstGeom>
        </p:spPr>
      </p:pic>
      <p:graphicFrame>
        <p:nvGraphicFramePr>
          <p:cNvPr id="7" name="İçerik Yer Tutucusu 1">
            <a:extLst>
              <a:ext uri="{FF2B5EF4-FFF2-40B4-BE49-F238E27FC236}">
                <a16:creationId xmlns:a16="http://schemas.microsoft.com/office/drawing/2014/main" id="{1CF0A154-96BE-8A87-8C96-589677133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049840"/>
              </p:ext>
            </p:extLst>
          </p:nvPr>
        </p:nvGraphicFramePr>
        <p:xfrm>
          <a:off x="905886" y="1635646"/>
          <a:ext cx="7332224" cy="2237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3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267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Özellik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İmmünoadsorpsiyon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Plazmaferez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267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Seçicilik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Yüksek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267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IgG</a:t>
                      </a:r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hedefleme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267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Plazma Kaybı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267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Albümin ihtiyacı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62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Enfeksiyon</a:t>
                      </a:r>
                      <a:r>
                        <a:rPr lang="tr-TR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riski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Daha 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Daha Fazla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Unvan 3">
            <a:extLst>
              <a:ext uri="{FF2B5EF4-FFF2-40B4-BE49-F238E27FC236}">
                <a16:creationId xmlns:a16="http://schemas.microsoft.com/office/drawing/2014/main" id="{DAE43672-01C9-6052-70A1-DB98499488F7}"/>
              </a:ext>
            </a:extLst>
          </p:cNvPr>
          <p:cNvSpPr txBox="1">
            <a:spLocks/>
          </p:cNvSpPr>
          <p:nvPr/>
        </p:nvSpPr>
        <p:spPr>
          <a:xfrm>
            <a:off x="2110379" y="475432"/>
            <a:ext cx="4923237" cy="38553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Plazmaferez ile arasındaki fark</a:t>
            </a:r>
          </a:p>
        </p:txBody>
      </p:sp>
    </p:spTree>
    <p:extLst>
      <p:ext uri="{BB962C8B-B14F-4D97-AF65-F5344CB8AC3E}">
        <p14:creationId xmlns:p14="http://schemas.microsoft.com/office/powerpoint/2010/main" val="122514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3350703F-41B5-CDB7-E643-864A29D180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143" y="255694"/>
            <a:ext cx="2880322" cy="89033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B53AB73-8B30-9757-E8C3-9CF6318BE1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831" y="4189932"/>
            <a:ext cx="2650994" cy="97410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01BBFB9B-6509-1726-1D96-1233996B51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20" y="248478"/>
            <a:ext cx="1497711" cy="1497711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1980251" y="1346079"/>
            <a:ext cx="5416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 err="1">
                <a:solidFill>
                  <a:srgbClr val="E80303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Terapötik</a:t>
            </a:r>
            <a:r>
              <a:rPr lang="tr-TR" sz="2000" b="1" i="1" dirty="0">
                <a:solidFill>
                  <a:srgbClr val="E80303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  </a:t>
            </a:r>
            <a:r>
              <a:rPr lang="tr-TR" sz="2000" b="1" i="1" dirty="0" err="1">
                <a:solidFill>
                  <a:srgbClr val="E80303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Aferez</a:t>
            </a:r>
            <a:r>
              <a:rPr lang="tr-TR" sz="2000" b="1" i="1" dirty="0">
                <a:solidFill>
                  <a:srgbClr val="E80303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: Bilimin gücü, Ekibin uyumuyla hayata dönüşür.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227446" y="3789822"/>
            <a:ext cx="2921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>
                <a:solidFill>
                  <a:srgbClr val="E80303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Dinlediğiniz için teşekkür ederim.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41AD2501-78EF-05BE-B81B-9CC2348A51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77" y="388693"/>
            <a:ext cx="1217280" cy="121728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488" y="1961367"/>
            <a:ext cx="2359632" cy="170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0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1377</Words>
  <Application>Microsoft Office PowerPoint</Application>
  <PresentationFormat>Ekran Gösterisi (16:9)</PresentationFormat>
  <Paragraphs>242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3" baseType="lpstr">
      <vt:lpstr>Aptos</vt:lpstr>
      <vt:lpstr>Aptos Display</vt:lpstr>
      <vt:lpstr>Arial</vt:lpstr>
      <vt:lpstr>等线</vt:lpstr>
      <vt:lpstr>Gabriola</vt:lpstr>
      <vt:lpstr>Times New Roman</vt:lpstr>
      <vt:lpstr>Tiro Bangla</vt:lpstr>
      <vt:lpstr>Wingdings</vt:lpstr>
      <vt:lpstr>Office Teması</vt:lpstr>
      <vt:lpstr>OTOİMMÜN HASTALIKLARDA İMMÜNOADSORPSİYON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Yasin DALKILIÇ</dc:creator>
  <cp:lastModifiedBy>uu</cp:lastModifiedBy>
  <cp:revision>34</cp:revision>
  <dcterms:created xsi:type="dcterms:W3CDTF">2024-08-15T13:32:39Z</dcterms:created>
  <dcterms:modified xsi:type="dcterms:W3CDTF">2026-05-08T06:46:27Z</dcterms:modified>
</cp:coreProperties>
</file>