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431" r:id="rId6"/>
    <p:sldId id="432" r:id="rId7"/>
    <p:sldId id="433" r:id="rId8"/>
    <p:sldId id="434" r:id="rId9"/>
    <p:sldId id="424" r:id="rId10"/>
    <p:sldId id="429" r:id="rId11"/>
    <p:sldId id="435" r:id="rId12"/>
    <p:sldId id="389" r:id="rId13"/>
    <p:sldId id="319" r:id="rId14"/>
    <p:sldId id="438" r:id="rId15"/>
    <p:sldId id="439" r:id="rId16"/>
    <p:sldId id="440" r:id="rId17"/>
    <p:sldId id="441" r:id="rId18"/>
    <p:sldId id="442" r:id="rId19"/>
    <p:sldId id="443" r:id="rId20"/>
    <p:sldId id="421" r:id="rId21"/>
    <p:sldId id="422" r:id="rId22"/>
    <p:sldId id="325" r:id="rId23"/>
    <p:sldId id="323" r:id="rId24"/>
    <p:sldId id="427" r:id="rId25"/>
    <p:sldId id="327" r:id="rId26"/>
    <p:sldId id="322" r:id="rId27"/>
    <p:sldId id="449" r:id="rId28"/>
    <p:sldId id="324" r:id="rId29"/>
    <p:sldId id="259" r:id="rId30"/>
    <p:sldId id="316" r:id="rId31"/>
    <p:sldId id="315" r:id="rId32"/>
    <p:sldId id="445" r:id="rId33"/>
    <p:sldId id="447" r:id="rId34"/>
    <p:sldId id="448" r:id="rId35"/>
    <p:sldId id="320" r:id="rId36"/>
    <p:sldId id="446" r:id="rId37"/>
    <p:sldId id="391" r:id="rId38"/>
    <p:sldId id="428" r:id="rId39"/>
    <p:sldId id="310" r:id="rId40"/>
    <p:sldId id="457" r:id="rId41"/>
    <p:sldId id="444" r:id="rId42"/>
    <p:sldId id="450" r:id="rId43"/>
    <p:sldId id="317" r:id="rId44"/>
    <p:sldId id="454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DD2B5CE6-697B-699C-0846-EC487C7E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35ACBF2-5D6D-80B0-1C76-F41A2BC4D4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9EB86-7983-461A-ADEC-7AF2D7D5FC53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5A2C941-FB55-0C94-90A9-8FD5F45E61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58F4F5C-F6F4-213C-999C-AE67B94848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4A1B9-335D-495B-BF6C-7CB401E24E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367766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E91AE-39D8-49F5-B849-CA22B0286F2E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9C5C9-6616-4C5E-8E5F-BEC2923DAD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981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48E0691F-DFDD-6D12-30B3-C378A5C105D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0DD6C2-EF9D-444E-909B-5A365B4FF7F7}" type="slidenum">
              <a:rPr lang="tr-TR" altLang="tr-TR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tr-TR" altLang="tr-TR">
              <a:latin typeface="Calibri" panose="020F0502020204030204" pitchFamily="34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4FE78A66-654D-7672-B85C-499FDEE59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56FC40A-C248-452C-B226-AF103007BD56}" type="slidenum">
              <a:rPr lang="tr-TR" altLang="tr-TR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tr-TR" altLang="tr-TR">
              <a:latin typeface="Calibri" panose="020F0502020204030204" pitchFamily="34" charset="0"/>
            </a:endParaRPr>
          </a:p>
        </p:txBody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26A27808-3132-73A4-4E00-07CE6A7DD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6E3CDCA-8902-4AC9-B991-965CC906B000}" type="slidenum">
              <a:rPr lang="tr-TR" altLang="tr-TR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tr-TR" altLang="tr-TR">
              <a:latin typeface="Calibri" panose="020F0502020204030204" pitchFamily="34" charset="0"/>
            </a:endParaRP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30610590-AADB-2D93-9192-C8764667FC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126" name="Rectangle 4">
            <a:extLst>
              <a:ext uri="{FF2B5EF4-FFF2-40B4-BE49-F238E27FC236}">
                <a16:creationId xmlns:a16="http://schemas.microsoft.com/office/drawing/2014/main" id="{65D27916-5002-E96B-2CC7-DAB8F66774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Moleküllerin büyük olması ve proteine bağlanabilmesi uzaklaştırmayı kolaylaştırıyor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57C59-664F-4006-BFF0-C3B041561798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6455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">
            <a:extLst>
              <a:ext uri="{FF2B5EF4-FFF2-40B4-BE49-F238E27FC236}">
                <a16:creationId xmlns:a16="http://schemas.microsoft.com/office/drawing/2014/main" id="{FBFC8AFE-CD86-39BB-E9C3-64E55B649AB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244D7D1-6325-4487-A968-D8516F5749E2}" type="slidenum">
              <a:rPr lang="tr-TR" altLang="tr-TR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tr-TR" altLang="tr-TR">
              <a:latin typeface="Calibri" panose="020F0502020204030204" pitchFamily="34" charset="0"/>
            </a:endParaRPr>
          </a:p>
        </p:txBody>
      </p:sp>
      <p:sp>
        <p:nvSpPr>
          <p:cNvPr id="16387" name="Rectangle 1">
            <a:extLst>
              <a:ext uri="{FF2B5EF4-FFF2-40B4-BE49-F238E27FC236}">
                <a16:creationId xmlns:a16="http://schemas.microsoft.com/office/drawing/2014/main" id="{9B5FCBFB-76CF-0223-4050-E826E8E5F0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89650" cy="3425825"/>
          </a:xfrm>
          <a:solidFill>
            <a:srgbClr val="FFFFFF"/>
          </a:solidFill>
          <a:ln/>
        </p:spPr>
        <p:txBody>
          <a:bodyPr/>
          <a:lstStyle/>
          <a:p>
            <a:endParaRPr lang="tr-TR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F44C3064-363A-26E6-0943-AB016D30E6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tr-TR" altLang="tr-TR" dirty="0">
                <a:latin typeface="Times New Roman" panose="02020603050405020304" pitchFamily="18" charset="0"/>
              </a:rPr>
              <a:t>O zaman molekül ağırlığına dayalı plazma bileşeni uzaklaştırma işlemlerini değerlendirirsek </a:t>
            </a:r>
            <a:r>
              <a:rPr lang="tr-TR" altLang="tr-TR" dirty="0" err="1">
                <a:latin typeface="Times New Roman" panose="02020603050405020304" pitchFamily="18" charset="0"/>
              </a:rPr>
              <a:t>plazmaferez</a:t>
            </a:r>
            <a:r>
              <a:rPr lang="tr-TR" altLang="tr-TR" dirty="0">
                <a:latin typeface="Times New Roman" panose="02020603050405020304" pitchFamily="18" charset="0"/>
              </a:rPr>
              <a:t> tüm plazmanın uzaklaştırılması olduğundan bileşenler uzaklaştırılan ürün içinde </a:t>
            </a:r>
            <a:r>
              <a:rPr lang="tr-TR" altLang="tr-TR" dirty="0" err="1">
                <a:latin typeface="Times New Roman" panose="02020603050405020304" pitchFamily="18" charset="0"/>
              </a:rPr>
              <a:t>dilüedir</a:t>
            </a:r>
            <a:r>
              <a:rPr lang="tr-TR" altLang="tr-TR" dirty="0">
                <a:latin typeface="Times New Roman" panose="02020603050405020304" pitchFamily="18" charset="0"/>
              </a:rPr>
              <a:t> ve az oranda uzaklaştırılacaktır.Daha </a:t>
            </a:r>
            <a:r>
              <a:rPr lang="tr-TR" altLang="tr-TR" dirty="0" err="1">
                <a:latin typeface="Times New Roman" panose="02020603050405020304" pitchFamily="18" charset="0"/>
              </a:rPr>
              <a:t>ozgül</a:t>
            </a:r>
            <a:r>
              <a:rPr lang="tr-TR" altLang="tr-TR" dirty="0">
                <a:latin typeface="Times New Roman" panose="02020603050405020304" pitchFamily="18" charset="0"/>
              </a:rPr>
              <a:t> uzaklaştırma </a:t>
            </a:r>
            <a:r>
              <a:rPr lang="tr-TR" altLang="tr-TR" dirty="0" err="1">
                <a:latin typeface="Times New Roman" panose="02020603050405020304" pitchFamily="18" charset="0"/>
              </a:rPr>
              <a:t>membrana</a:t>
            </a:r>
            <a:r>
              <a:rPr lang="tr-TR" altLang="tr-TR" dirty="0">
                <a:latin typeface="Times New Roman" panose="02020603050405020304" pitchFamily="18" charset="0"/>
              </a:rPr>
              <a:t> dayalı </a:t>
            </a:r>
            <a:r>
              <a:rPr lang="tr-TR" altLang="tr-TR" dirty="0" err="1">
                <a:latin typeface="Times New Roman" panose="02020603050405020304" pitchFamily="18" charset="0"/>
              </a:rPr>
              <a:t>filtrasyon</a:t>
            </a:r>
            <a:r>
              <a:rPr lang="tr-TR" altLang="tr-TR" dirty="0">
                <a:latin typeface="Times New Roman" panose="02020603050405020304" pitchFamily="18" charset="0"/>
              </a:rPr>
              <a:t> teknolojinin gelişmesine yol açmıştır</a:t>
            </a:r>
          </a:p>
          <a:p>
            <a:r>
              <a:rPr lang="tr-TR" altLang="tr-TR" dirty="0">
                <a:latin typeface="Times New Roman" panose="02020603050405020304" pitchFamily="18" charset="0"/>
              </a:rPr>
              <a:t>CIC: dolaşımdaki </a:t>
            </a:r>
            <a:r>
              <a:rPr lang="tr-TR" altLang="tr-TR" dirty="0" err="1">
                <a:latin typeface="Times New Roman" panose="02020603050405020304" pitchFamily="18" charset="0"/>
              </a:rPr>
              <a:t>immun</a:t>
            </a:r>
            <a:r>
              <a:rPr lang="tr-TR" altLang="tr-TR" dirty="0">
                <a:latin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</a:rPr>
              <a:t>komplekler</a:t>
            </a:r>
            <a:endParaRPr lang="tr-TR" altLang="tr-TR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5E732-977C-4677-A19F-9099E853228F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552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5F568F-D457-6350-E7F7-D9BD544E1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32C7A42-70DB-17FA-1F5F-CB2BBF100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BB1FF2-C78A-7C2E-1ECD-9B8F9808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609D90B-3A9E-94E9-7272-28A8D714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5496420-FBE9-A266-D932-89695FEE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32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303D12-ED35-9AEC-0031-08200D475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93BB37-E84E-1DF6-9DD4-F6E5D1065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97B700-4480-328C-69A2-37C27DB03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0747074-8170-899B-A922-D9AE5BA7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B0C3D77-C932-3994-A024-98250A2E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779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9C5A1C-A170-E1CE-3269-87A39F9C5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21E6D1-BEF4-0247-55A5-24D8EB2D2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B7D4FF-4F4E-9E9F-D008-C4B7ECED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C9D911-B1B1-EA4E-6111-AD2CAB4B8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E3B908-F245-4B91-0232-0C428D3A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238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781FEA-C3EA-ED09-B760-0CE8C056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57C0B8-6264-9BEA-F0AB-CA8D6C4735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66D7F4C-9C55-7F9B-430F-6CA012FB7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5F0C5FD-4208-692E-ED39-EF34EB3A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7FD1475-AC6A-A6A7-3800-CAB3B713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D60E741-7636-41FE-1B23-AC85C2CF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76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1B08E8-AD25-5D47-34D1-B816D579F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A951C9D-96BF-7E4D-673E-BA26ADAD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6651BFC-4861-E8C2-C9DE-4CE5306A6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0B15308-92A3-8A2F-2DF4-65CF9C8B1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1266E77-300D-83A3-E034-31076BE4D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E501033-C250-6F1F-B0E3-932363AAC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8EC6FDA-1957-1C25-7353-0BA30C92E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2D88995-4E73-A189-0EB3-FFCD9961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025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904BB1-E73F-B004-4581-FF338DD4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EBD103D-0C60-4C02-7EF1-0D7FC69D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922A786-8E87-260E-7830-54E825608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ED256C-4FA9-A4B9-A257-AEBF917D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114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C6ED16BF-3796-9A02-B0F5-37AB56CE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B976AFD-B8B3-93B0-105A-79918C4C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20195FE-F630-CA91-43E2-690AFDCC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88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C10D91-ED44-F6EB-D549-6679E688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B8E6F2-3CD1-1D7C-5D5B-6BECB01B2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732A997-C02D-81DB-C5B2-6ADC49476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FFD4E73-EB6F-DC44-195F-8B930650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6C41FE2-3295-8474-E742-A9AB34897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6ACF117-C910-4238-9D08-642947640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84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0F344F-D57E-94EB-A9B4-AECF396C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B138B59-7356-D1C5-B317-752971761D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83608C2-57B1-2291-1D30-9AC3ADF7E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63DFFB4-C967-C67C-4956-83751202C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8C175F-7CDB-C0BE-A06D-D61FC9606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FD506B1-922F-CE75-A250-5D1D0DD93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026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C5AF49-5272-AC7B-D227-5E1B9175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B03D52A-C893-49E5-9E3C-6E61998C2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68DEE4-CDEB-32C3-1E87-030992E7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674C7C7-9978-B80D-3138-85FF4BD46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04D96B4-DE1C-EDF5-3FC8-8031FD8E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51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A83DB3D-9E59-664D-2843-BA2EFB321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31C9349-A574-EC37-1C32-EAB337201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AD06587-002A-F40A-FB3A-0A1EC817B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A0C8A4B-E9F8-47E0-DFD7-8A63628A7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FD73986-D468-89BE-B76F-D95E8216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704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80DF096-C48A-4C43-761C-4341705B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4B80E18-5D49-7DAB-2698-5AE5284A2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7DCDCA4-1300-D507-3A2A-100391721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6AA37-EDFE-4800-8B14-EB481DD3D825}" type="datetimeFigureOut">
              <a:rPr lang="tr-TR" smtClean="0"/>
              <a:t>12.05.2026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F2B21AB-71EF-0A56-C232-F2A93AD3B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EC6F38-2DCB-32DD-55FC-50A60FA861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680634-DA71-43E7-9FAC-94A3F927418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174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search?sca_esv=d53d5347ff8bc94c&amp;q=itfterap%C3%B6tikaferez&amp;nfpr=1&amp;sa=X&amp;ved=2ahUKEwjL0qa_6rOUAxU4BNsEHenFFzAQvgUoAXoECA8QA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>
            <a:extLst>
              <a:ext uri="{FF2B5EF4-FFF2-40B4-BE49-F238E27FC236}">
                <a16:creationId xmlns:a16="http://schemas.microsoft.com/office/drawing/2014/main" id="{837D74ED-B6DB-CFEE-61E4-96304B60F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296" y="2905786"/>
            <a:ext cx="8984973" cy="66450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3200" dirty="0">
                <a:solidFill>
                  <a:srgbClr val="660033"/>
                </a:solidFill>
                <a:latin typeface="Calibri" pitchFamily="32" charset="0"/>
                <a:ea typeface="Microsoft YaHei" pitchFamily="32" charset="-122"/>
              </a:rPr>
              <a:t>SEPSİS VE MODS HASTALARINDA AFEREZ; HEMOPERFÜZYON ADSORBSİYON VE PLAZMAFEREZ KARŞILAŞTIRILMASI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r-TR" sz="3200" b="1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2" charset="0"/>
              <a:ea typeface="Microsoft YaHei" pitchFamily="32" charset="-122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212CFDF-1C87-0AF6-9CD4-91CAC82EC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423" y="4426192"/>
            <a:ext cx="7525059" cy="188188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Biyolog Senem  Dadın</a:t>
            </a:r>
          </a:p>
          <a:p>
            <a:pPr algn="ctr">
              <a:spcBef>
                <a:spcPts val="6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İstanbul Üniversitesi</a:t>
            </a:r>
          </a:p>
          <a:p>
            <a:pPr algn="ctr">
              <a:spcBef>
                <a:spcPts val="6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İstanbul Tıp Fakültesi İç Hastalıkları Hematoloji BD</a:t>
            </a:r>
          </a:p>
          <a:p>
            <a:pPr algn="ctr">
              <a:spcBef>
                <a:spcPts val="6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Terapötik </a:t>
            </a:r>
            <a:r>
              <a:rPr lang="tr-TR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Aferez</a:t>
            </a:r>
            <a:r>
              <a:rPr lang="tr-TR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2" charset="0"/>
                <a:ea typeface="Microsoft YaHei" pitchFamily="32" charset="-122"/>
              </a:rPr>
              <a:t> Merkezi</a:t>
            </a:r>
          </a:p>
        </p:txBody>
      </p:sp>
      <p:pic>
        <p:nvPicPr>
          <p:cNvPr id="4100" name="Picture 5">
            <a:extLst>
              <a:ext uri="{FF2B5EF4-FFF2-40B4-BE49-F238E27FC236}">
                <a16:creationId xmlns:a16="http://schemas.microsoft.com/office/drawing/2014/main" id="{A04847BF-2482-31FB-59E8-45A1205E5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2" y="507638"/>
            <a:ext cx="3987828" cy="110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916C50A-99F0-B882-E2DB-1058427BDCD1}"/>
              </a:ext>
            </a:extLst>
          </p:cNvPr>
          <p:cNvSpPr/>
          <p:nvPr/>
        </p:nvSpPr>
        <p:spPr>
          <a:xfrm>
            <a:off x="1791324" y="2241132"/>
            <a:ext cx="1364105" cy="11878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E1852ED-BC10-CA3E-3A43-4B1CCCF8B6C5}"/>
              </a:ext>
            </a:extLst>
          </p:cNvPr>
          <p:cNvSpPr/>
          <p:nvPr/>
        </p:nvSpPr>
        <p:spPr>
          <a:xfrm>
            <a:off x="1079291" y="3611314"/>
            <a:ext cx="3117955" cy="118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Hastane ölümleri arasında</a:t>
            </a:r>
          </a:p>
          <a:p>
            <a:r>
              <a:rPr lang="tr-TR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sırada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1AE6229-71B3-0A2B-101B-9B8FDC6A91B6}"/>
              </a:ext>
            </a:extLst>
          </p:cNvPr>
          <p:cNvSpPr/>
          <p:nvPr/>
        </p:nvSpPr>
        <p:spPr>
          <a:xfrm>
            <a:off x="5214857" y="2241132"/>
            <a:ext cx="1364105" cy="11878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94EA410-1CA0-BB4E-132A-D387996F4470}"/>
              </a:ext>
            </a:extLst>
          </p:cNvPr>
          <p:cNvSpPr/>
          <p:nvPr/>
        </p:nvSpPr>
        <p:spPr>
          <a:xfrm>
            <a:off x="4498297" y="3624989"/>
            <a:ext cx="3457731" cy="118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 yıl sepsis nedeniyle en az </a:t>
            </a:r>
            <a:r>
              <a:rPr lang="tr-TR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milyon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kişi </a:t>
            </a:r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ölüyor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697DB80-774A-8014-1667-6D752534D2E6}"/>
              </a:ext>
            </a:extLst>
          </p:cNvPr>
          <p:cNvSpPr/>
          <p:nvPr/>
        </p:nvSpPr>
        <p:spPr>
          <a:xfrm>
            <a:off x="8257080" y="3543961"/>
            <a:ext cx="3457731" cy="118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r-T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F367CE87-720A-13D7-3132-A2570113C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390" y="2169264"/>
            <a:ext cx="2454327" cy="1331603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1AD3EE96-F46B-A1E2-8D69-DFB3A0AD6E29}"/>
              </a:ext>
            </a:extLst>
          </p:cNvPr>
          <p:cNvSpPr/>
          <p:nvPr/>
        </p:nvSpPr>
        <p:spPr>
          <a:xfrm>
            <a:off x="8257079" y="3611314"/>
            <a:ext cx="3457731" cy="1187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Dünyadaki her</a:t>
            </a:r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ölümden </a:t>
            </a:r>
            <a:r>
              <a:rPr lang="tr-TR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1’i 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sepsis nedeniyle olmaktadır.</a:t>
            </a:r>
            <a:endParaRPr lang="tr-TR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2CD2E32D-55B6-04AF-D82D-D7A0FDBAA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81" y="221459"/>
            <a:ext cx="3389136" cy="183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0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015575-80B8-2B26-0B31-48E891EED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9755" y="2160020"/>
            <a:ext cx="5775524" cy="26929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Sepsis her zaman bir enfeksiyondan kaynaklanır.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Vakaların %40'ı 5 yaşın altındaki çocuklardır.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22CBD12-197C-4414-39D0-2DF70E1EB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15" y="2005012"/>
            <a:ext cx="4502664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37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A33A2A48-351B-BD75-B047-1DF569753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838" y="365125"/>
            <a:ext cx="10766323" cy="6127750"/>
          </a:xfrm>
          <a:prstGeom prst="rect">
            <a:avLst/>
          </a:prstGeom>
        </p:spPr>
      </p:pic>
      <p:sp>
        <p:nvSpPr>
          <p:cNvPr id="8" name="Başlık 1">
            <a:extLst>
              <a:ext uri="{FF2B5EF4-FFF2-40B4-BE49-F238E27FC236}">
                <a16:creationId xmlns:a16="http://schemas.microsoft.com/office/drawing/2014/main" id="{20BCBA8C-1FD4-E3B7-841E-6550F680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065" y="365125"/>
            <a:ext cx="4109884" cy="1325563"/>
          </a:xfrm>
        </p:spPr>
        <p:txBody>
          <a:bodyPr/>
          <a:lstStyle/>
          <a:p>
            <a:pPr algn="ctr"/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SEPSİS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0525EA6-AA5C-08B6-D992-D7612A62AFB6}"/>
              </a:ext>
            </a:extLst>
          </p:cNvPr>
          <p:cNvSpPr/>
          <p:nvPr/>
        </p:nvSpPr>
        <p:spPr>
          <a:xfrm>
            <a:off x="5208104" y="1484243"/>
            <a:ext cx="1842053" cy="271669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8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356EB202-29DB-44F9-6C4D-F74AB17A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Calibri" panose="020F0502020204030204" pitchFamily="34" charset="0"/>
                <a:cs typeface="Calibri" panose="020F0502020204030204" pitchFamily="34" charset="0"/>
              </a:rPr>
              <a:t>Sepsisin </a:t>
            </a:r>
            <a:r>
              <a:rPr lang="tr-TR" sz="3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aşırı yanıt dönemi (</a:t>
            </a:r>
            <a:r>
              <a:rPr lang="tr-T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hiperinflamatuvar</a:t>
            </a:r>
            <a:r>
              <a:rPr lang="tr-T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faz)</a:t>
            </a:r>
          </a:p>
        </p:txBody>
      </p:sp>
      <p:pic>
        <p:nvPicPr>
          <p:cNvPr id="12" name="İçerik Yer Tutucusu 11">
            <a:extLst>
              <a:ext uri="{FF2B5EF4-FFF2-40B4-BE49-F238E27FC236}">
                <a16:creationId xmlns:a16="http://schemas.microsoft.com/office/drawing/2014/main" id="{A0C52A43-B3C3-F97D-B65F-464ABA6C3E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1708" y="2488020"/>
            <a:ext cx="3864486" cy="3186748"/>
          </a:xfrm>
          <a:prstGeom prst="rect">
            <a:avLst/>
          </a:prstGeom>
        </p:spPr>
      </p:pic>
      <p:sp>
        <p:nvSpPr>
          <p:cNvPr id="16" name="İçerik Yer Tutucusu 5">
            <a:extLst>
              <a:ext uri="{FF2B5EF4-FFF2-40B4-BE49-F238E27FC236}">
                <a16:creationId xmlns:a16="http://schemas.microsoft.com/office/drawing/2014/main" id="{B46F5E1A-3577-1F01-9FAB-11A6A581EFAD}"/>
              </a:ext>
            </a:extLst>
          </p:cNvPr>
          <p:cNvSpPr txBox="1">
            <a:spLocks/>
          </p:cNvSpPr>
          <p:nvPr/>
        </p:nvSpPr>
        <p:spPr>
          <a:xfrm>
            <a:off x="3962401" y="2912376"/>
            <a:ext cx="8097078" cy="26594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doğal bağışıklık sistemi aktivasyonu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kontrolsüz TNF-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α,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IL-1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β,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IL-6 gibi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proinflamatuvar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sitokinlerin aşırı salınımı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endotel hasarı ve kapiller kaçak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ikrotromboz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ve doku hipoksisi, mitokondriyal disfonksiyon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tr-TR" dirty="0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921C70F3-63CE-5301-2898-C549FA44F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625BAA2-BDF3-70A5-43F7-4C978CAFFEDB}"/>
              </a:ext>
            </a:extLst>
          </p:cNvPr>
          <p:cNvSpPr txBox="1"/>
          <p:nvPr/>
        </p:nvSpPr>
        <p:spPr>
          <a:xfrm>
            <a:off x="184731" y="1736825"/>
            <a:ext cx="1187474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Enfeksiyon → mikrobiyal ürünler (</a:t>
            </a:r>
            <a:r>
              <a:rPr lang="tr-T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PAMP’ler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ve hasarlı dokudan salınan sinyaller (</a:t>
            </a:r>
            <a:r>
              <a:rPr lang="tr-T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DAMP’ler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54561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B700EA-6D0D-F679-7DD6-D55F90A11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190500"/>
            <a:ext cx="10858500" cy="1319213"/>
          </a:xfrm>
        </p:spPr>
        <p:txBody>
          <a:bodyPr>
            <a:normAutofit/>
          </a:bodyPr>
          <a:lstStyle/>
          <a:p>
            <a:pPr algn="ctr"/>
            <a:r>
              <a:rPr lang="tr-TR" sz="4000" b="1" kern="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MODS (Multipl Organ Disfonksiyon Sendromu)</a:t>
            </a:r>
            <a:br>
              <a:rPr lang="tr-TR" sz="40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endParaRPr lang="tr-TR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96509A0-9B75-E46D-3A43-5C9B2D9A86A7}"/>
              </a:ext>
            </a:extLst>
          </p:cNvPr>
          <p:cNvSpPr txBox="1"/>
          <p:nvPr/>
        </p:nvSpPr>
        <p:spPr>
          <a:xfrm>
            <a:off x="655065" y="1117918"/>
            <a:ext cx="10634219" cy="4663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Tanım:</a:t>
            </a:r>
            <a:r>
              <a:rPr lang="tr-TR" sz="20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≥</a:t>
            </a:r>
            <a:r>
              <a:rPr lang="tr-TR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organ işlev kusuru (çoklu organ işlev kusuru)</a:t>
            </a:r>
          </a:p>
          <a:p>
            <a:pPr>
              <a:lnSpc>
                <a:spcPct val="150000"/>
              </a:lnSpc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Temel özellikleri: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Geri dönüşü zor veya geri  dönüşümsüz.</a:t>
            </a:r>
          </a:p>
          <a:p>
            <a:pPr>
              <a:lnSpc>
                <a:spcPct val="150000"/>
              </a:lnSpc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Yoğun bakım desteği gerektirir (ventilatör, diyaliz vb.) </a:t>
            </a:r>
          </a:p>
          <a:p>
            <a:pPr>
              <a:lnSpc>
                <a:spcPct val="150000"/>
              </a:lnSpc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 sık etkilenen organlar: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Akciğer (ARDS gelişebilir)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Böbrek (akut böbrek yetmezliği)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Karaciğer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Kardiyovasküler sistem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Merkezi sinir sistemi </a:t>
            </a:r>
            <a:endParaRPr lang="tr-T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Multi Organ Yetmezliği Nedir? Nasıl Mücadele Edilir? - Hisar Hospital  Intercontinental">
            <a:extLst>
              <a:ext uri="{FF2B5EF4-FFF2-40B4-BE49-F238E27FC236}">
                <a16:creationId xmlns:a16="http://schemas.microsoft.com/office/drawing/2014/main" id="{90FB4AA3-2274-0C8A-5C92-FFCBC318C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15" y="2172749"/>
            <a:ext cx="5376421" cy="340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973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k: Şeritli Sağ 7">
            <a:extLst>
              <a:ext uri="{FF2B5EF4-FFF2-40B4-BE49-F238E27FC236}">
                <a16:creationId xmlns:a16="http://schemas.microsoft.com/office/drawing/2014/main" id="{15E9BC64-451C-BB73-1A41-324A83E7CE54}"/>
              </a:ext>
            </a:extLst>
          </p:cNvPr>
          <p:cNvSpPr/>
          <p:nvPr/>
        </p:nvSpPr>
        <p:spPr>
          <a:xfrm>
            <a:off x="3668737" y="3168055"/>
            <a:ext cx="1026942" cy="418514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0C622D1-5826-B6F0-C2E3-E667B2B50090}"/>
              </a:ext>
            </a:extLst>
          </p:cNvPr>
          <p:cNvSpPr txBox="1"/>
          <p:nvPr/>
        </p:nvSpPr>
        <p:spPr>
          <a:xfrm>
            <a:off x="762786" y="2782669"/>
            <a:ext cx="32813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Kontrol altına </a:t>
            </a:r>
            <a:r>
              <a:rPr lang="tr-TR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alınamayan</a:t>
            </a:r>
            <a:r>
              <a:rPr lang="tr-TR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sepsis </a:t>
            </a:r>
            <a:endParaRPr lang="tr-TR" sz="2400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961D506-D076-565C-9515-93061D3F1230}"/>
              </a:ext>
            </a:extLst>
          </p:cNvPr>
          <p:cNvSpPr txBox="1"/>
          <p:nvPr/>
        </p:nvSpPr>
        <p:spPr>
          <a:xfrm>
            <a:off x="4802331" y="3387702"/>
            <a:ext cx="2290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tr-TR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oku hasarı  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F40B5B0-EE16-7958-F1D4-1A0791B25822}"/>
              </a:ext>
            </a:extLst>
          </p:cNvPr>
          <p:cNvSpPr txBox="1"/>
          <p:nvPr/>
        </p:nvSpPr>
        <p:spPr>
          <a:xfrm>
            <a:off x="7980572" y="3910922"/>
            <a:ext cx="3109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tr-TR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rgan işlev kusuru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k: Şeritli Sağ 14">
            <a:extLst>
              <a:ext uri="{FF2B5EF4-FFF2-40B4-BE49-F238E27FC236}">
                <a16:creationId xmlns:a16="http://schemas.microsoft.com/office/drawing/2014/main" id="{E3AF26F3-30FB-FFCC-5CBD-43753983094C}"/>
              </a:ext>
            </a:extLst>
          </p:cNvPr>
          <p:cNvSpPr/>
          <p:nvPr/>
        </p:nvSpPr>
        <p:spPr>
          <a:xfrm>
            <a:off x="6824365" y="3723240"/>
            <a:ext cx="1026942" cy="418514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B36EC6D-5A22-5065-01E8-82208A9BAD20}"/>
              </a:ext>
            </a:extLst>
          </p:cNvPr>
          <p:cNvSpPr txBox="1"/>
          <p:nvPr/>
        </p:nvSpPr>
        <p:spPr>
          <a:xfrm>
            <a:off x="9566020" y="4729087"/>
            <a:ext cx="152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MODS</a:t>
            </a:r>
            <a:r>
              <a:rPr lang="tr-TR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/>
          </a:p>
        </p:txBody>
      </p:sp>
      <p:sp>
        <p:nvSpPr>
          <p:cNvPr id="19" name="Başlık 1">
            <a:extLst>
              <a:ext uri="{FF2B5EF4-FFF2-40B4-BE49-F238E27FC236}">
                <a16:creationId xmlns:a16="http://schemas.microsoft.com/office/drawing/2014/main" id="{84D9C60A-A04C-7A4E-7576-2944098876A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9642231" cy="9150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tr-TR" sz="4000" b="1" kern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Sepsis</a:t>
            </a:r>
            <a:r>
              <a:rPr lang="tr-TR" sz="4000" b="1" kern="0" dirty="0">
                <a:solidFill>
                  <a:schemeClr val="accent2">
                    <a:lumMod val="7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ve MODS ilişkisi</a:t>
            </a:r>
            <a:br>
              <a:rPr lang="tr-TR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3D6FFD1-1C40-79A6-21CC-AE4493677C70}"/>
              </a:ext>
            </a:extLst>
          </p:cNvPr>
          <p:cNvSpPr txBox="1"/>
          <p:nvPr/>
        </p:nvSpPr>
        <p:spPr>
          <a:xfrm>
            <a:off x="762786" y="1851004"/>
            <a:ext cx="9872389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Sepsis, MODS’ un en yaygın nedenlerinden biridir.</a:t>
            </a:r>
            <a:r>
              <a:rPr lang="tr-TR" sz="2400" dirty="0"/>
              <a:t> 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DB424462-1C4F-7692-A72D-693C89F81574}"/>
              </a:ext>
            </a:extLst>
          </p:cNvPr>
          <p:cNvSpPr txBox="1"/>
          <p:nvPr/>
        </p:nvSpPr>
        <p:spPr>
          <a:xfrm>
            <a:off x="762786" y="5319214"/>
            <a:ext cx="10683240" cy="563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tr-TR" sz="28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Sepsis sürecin başlangıcı, </a:t>
            </a:r>
            <a:r>
              <a:rPr lang="tr-TR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MODS</a:t>
            </a:r>
            <a:r>
              <a:rPr lang="tr-TR" sz="28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ise ilerlemiş sonucu olabilir.</a:t>
            </a:r>
            <a:r>
              <a:rPr lang="tr-TR" sz="2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Ok: Aşağı 1">
            <a:extLst>
              <a:ext uri="{FF2B5EF4-FFF2-40B4-BE49-F238E27FC236}">
                <a16:creationId xmlns:a16="http://schemas.microsoft.com/office/drawing/2014/main" id="{227F82C0-BCE4-5021-33B9-FBE89EB0DF55}"/>
              </a:ext>
            </a:extLst>
          </p:cNvPr>
          <p:cNvSpPr/>
          <p:nvPr/>
        </p:nvSpPr>
        <p:spPr>
          <a:xfrm>
            <a:off x="10180948" y="4372587"/>
            <a:ext cx="454227" cy="27482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0485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614767-9960-9E0B-A0F4-8DDD46E6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Sepsiste </a:t>
            </a: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hemoperfüzyon</a:t>
            </a:r>
            <a:r>
              <a:rPr lang="tr-TR" b="1" dirty="0">
                <a:solidFill>
                  <a:srgbClr val="C00000"/>
                </a:solidFill>
              </a:rPr>
              <a:t> / </a:t>
            </a:r>
            <a:r>
              <a:rPr lang="tr-TR" b="1" dirty="0" err="1">
                <a:solidFill>
                  <a:srgbClr val="C00000"/>
                </a:solidFill>
              </a:rPr>
              <a:t>hemoadsorpsiyon</a:t>
            </a:r>
            <a:r>
              <a:rPr lang="tr-TR" b="1" dirty="0">
                <a:solidFill>
                  <a:srgbClr val="C00000"/>
                </a:solidFill>
              </a:rPr>
              <a:t> ve plazmaferez mekanizması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C48407EC-A2A0-B6F7-8242-4D9CB5CF6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İnflamatuar sitokinlerin uzaklaştırılması amacıyla yapılır.</a:t>
            </a:r>
          </a:p>
          <a:p>
            <a:pPr lvl="1">
              <a:lnSpc>
                <a:spcPct val="150000"/>
              </a:lnSpc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Sitokin zirvesinde müdahale önemli</a:t>
            </a:r>
          </a:p>
          <a:p>
            <a:pPr lvl="2">
              <a:lnSpc>
                <a:spcPct val="150000"/>
              </a:lnSpc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İlk 6 – 24 saat</a:t>
            </a:r>
          </a:p>
          <a:p>
            <a:pPr lvl="2">
              <a:lnSpc>
                <a:spcPct val="150000"/>
              </a:lnSpc>
            </a:pP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Vazopressör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gerekliliğinde artış</a:t>
            </a:r>
          </a:p>
          <a:p>
            <a:pPr lvl="2">
              <a:lnSpc>
                <a:spcPct val="150000"/>
              </a:lnSpc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IL-6 hızlı yükselişi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Sepsis tedavisinde rutin değildir; seçilmiş “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hiperinflamatuvar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fenotipte” düşünülen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adjunctive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(ek) tedavidir</a:t>
            </a:r>
          </a:p>
        </p:txBody>
      </p:sp>
    </p:spTree>
    <p:extLst>
      <p:ext uri="{BB962C8B-B14F-4D97-AF65-F5344CB8AC3E}">
        <p14:creationId xmlns:p14="http://schemas.microsoft.com/office/powerpoint/2010/main" val="145042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B38D3F-92A7-7A91-72CF-E1464E44A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4236486" cy="1719072"/>
          </a:xfrm>
        </p:spPr>
        <p:txBody>
          <a:bodyPr anchor="b"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EKSTRAKORPOREAL TEDAVİLER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9EA122-2072-6358-C782-7BB605D54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HEMODİYALİZ</a:t>
            </a:r>
          </a:p>
          <a:p>
            <a:pPr>
              <a:lnSpc>
                <a:spcPct val="150000"/>
              </a:lnSpc>
            </a:pP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HEMOPERFÜZYON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HEMOFİLTRASYON</a:t>
            </a:r>
          </a:p>
          <a:p>
            <a:pPr>
              <a:lnSpc>
                <a:spcPct val="150000"/>
              </a:lnSpc>
            </a:pP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PLAZMAFEREZ</a:t>
            </a:r>
          </a:p>
          <a:p>
            <a:pPr marL="0" indent="0">
              <a:buNone/>
            </a:pPr>
            <a:endParaRPr lang="tr-TR" sz="2200" dirty="0"/>
          </a:p>
        </p:txBody>
      </p:sp>
      <p:pic>
        <p:nvPicPr>
          <p:cNvPr id="4" name="Resim 3" descr="metin, ekran görüntüsü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BA2EBEA-853C-3D38-6825-2AA0662C7E7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4296" y="506438"/>
            <a:ext cx="690372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6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710B4EDF-9670-38E8-DC4B-7089AAC9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1588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tr-TR" altLang="tr-TR"/>
          </a:p>
        </p:txBody>
      </p:sp>
      <p:sp>
        <p:nvSpPr>
          <p:cNvPr id="18434" name="AutoShape 2">
            <a:extLst>
              <a:ext uri="{FF2B5EF4-FFF2-40B4-BE49-F238E27FC236}">
                <a16:creationId xmlns:a16="http://schemas.microsoft.com/office/drawing/2014/main" id="{17D6F01D-45D7-CEE3-8369-0119E3E04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497013"/>
            <a:ext cx="9143996" cy="1026652"/>
          </a:xfrm>
          <a:prstGeom prst="leftRightArrow">
            <a:avLst>
              <a:gd name="adj1" fmla="val 50000"/>
              <a:gd name="adj2" fmla="val 298611"/>
            </a:avLst>
          </a:prstGeom>
          <a:noFill/>
          <a:ln w="9360" cap="sq">
            <a:solidFill>
              <a:schemeClr val="tx2">
                <a:lumMod val="90000"/>
                <a:lumOff val="10000"/>
              </a:schemeClr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buSzPct val="100000"/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r>
              <a:rPr 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DÜŞÜK			MOLEKÜLER AĞIRLIK		YÜKSEK</a:t>
            </a:r>
          </a:p>
        </p:txBody>
      </p:sp>
      <p:sp>
        <p:nvSpPr>
          <p:cNvPr id="15364" name="Line 3">
            <a:extLst>
              <a:ext uri="{FF2B5EF4-FFF2-40B4-BE49-F238E27FC236}">
                <a16:creationId xmlns:a16="http://schemas.microsoft.com/office/drawing/2014/main" id="{7CDF6C69-8CE5-A915-AB35-3217836CE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627314"/>
            <a:ext cx="0" cy="3394075"/>
          </a:xfrm>
          <a:prstGeom prst="line">
            <a:avLst/>
          </a:prstGeom>
          <a:noFill/>
          <a:ln w="28440" cap="sq">
            <a:solidFill>
              <a:srgbClr val="CCCC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30C41722-C03B-A1ED-83FA-BE349A941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203" y="2377624"/>
            <a:ext cx="2777195" cy="974242"/>
          </a:xfrm>
          <a:prstGeom prst="rect">
            <a:avLst/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ALBUMİN</a:t>
            </a:r>
          </a:p>
          <a:p>
            <a:pPr algn="ctr">
              <a:spcBef>
                <a:spcPts val="1125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67.000</a:t>
            </a:r>
          </a:p>
        </p:txBody>
      </p:sp>
      <p:sp>
        <p:nvSpPr>
          <p:cNvPr id="15366" name="Text Box 5">
            <a:extLst>
              <a:ext uri="{FF2B5EF4-FFF2-40B4-BE49-F238E27FC236}">
                <a16:creationId xmlns:a16="http://schemas.microsoft.com/office/drawing/2014/main" id="{C4E372CE-9035-EEF0-E26B-040B38CA5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008313"/>
            <a:ext cx="114300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1250"/>
              </a:spcBef>
              <a:buClrTx/>
            </a:pPr>
            <a:r>
              <a:rPr lang="tr-TR" altLang="tr-TR" sz="2400" b="1" dirty="0">
                <a:cs typeface="Calibri" panose="020F0502020204030204" pitchFamily="34" charset="0"/>
              </a:rPr>
              <a:t>ÜRE</a:t>
            </a:r>
          </a:p>
        </p:txBody>
      </p:sp>
      <p:sp>
        <p:nvSpPr>
          <p:cNvPr id="15367" name="Text Box 6">
            <a:extLst>
              <a:ext uri="{FF2B5EF4-FFF2-40B4-BE49-F238E27FC236}">
                <a16:creationId xmlns:a16="http://schemas.microsoft.com/office/drawing/2014/main" id="{BF60EE1E-85DD-C491-7825-B11DEDFBB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1893" y="3920414"/>
            <a:ext cx="1408109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000" b="1" dirty="0" err="1">
                <a:cs typeface="Calibri" panose="020F0502020204030204" pitchFamily="34" charset="0"/>
              </a:rPr>
              <a:t>Lp</a:t>
            </a:r>
            <a:r>
              <a:rPr lang="tr-TR" altLang="tr-TR" sz="2000" b="1" dirty="0">
                <a:cs typeface="Calibri" panose="020F0502020204030204" pitchFamily="34" charset="0"/>
              </a:rPr>
              <a:t>(a)</a:t>
            </a:r>
          </a:p>
        </p:txBody>
      </p:sp>
      <p:sp>
        <p:nvSpPr>
          <p:cNvPr id="15368" name="Text Box 7">
            <a:extLst>
              <a:ext uri="{FF2B5EF4-FFF2-40B4-BE49-F238E27FC236}">
                <a16:creationId xmlns:a16="http://schemas.microsoft.com/office/drawing/2014/main" id="{D85DE6AA-603F-BB74-4370-339785FAD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3983038"/>
            <a:ext cx="1314450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000" b="1" dirty="0">
                <a:cs typeface="Calibri" panose="020F0502020204030204" pitchFamily="34" charset="0"/>
              </a:rPr>
              <a:t>VLDL</a:t>
            </a:r>
          </a:p>
        </p:txBody>
      </p:sp>
      <p:sp>
        <p:nvSpPr>
          <p:cNvPr id="15369" name="Text Box 8">
            <a:extLst>
              <a:ext uri="{FF2B5EF4-FFF2-40B4-BE49-F238E27FC236}">
                <a16:creationId xmlns:a16="http://schemas.microsoft.com/office/drawing/2014/main" id="{9B493AD9-6CCA-4D6B-0E47-9A8D44D2F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8149" y="3699271"/>
            <a:ext cx="1447799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000" b="1" dirty="0">
                <a:cs typeface="Calibri" panose="020F0502020204030204" pitchFamily="34" charset="0"/>
              </a:rPr>
              <a:t>CIC</a:t>
            </a:r>
          </a:p>
        </p:txBody>
      </p:sp>
      <p:sp>
        <p:nvSpPr>
          <p:cNvPr id="15370" name="Text Box 9">
            <a:extLst>
              <a:ext uri="{FF2B5EF4-FFF2-40B4-BE49-F238E27FC236}">
                <a16:creationId xmlns:a16="http://schemas.microsoft.com/office/drawing/2014/main" id="{6B478DE6-BE20-1A63-66F5-AD4301124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3389313"/>
            <a:ext cx="1143000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000" b="1" dirty="0">
                <a:cs typeface="Calibri" panose="020F0502020204030204" pitchFamily="34" charset="0"/>
              </a:rPr>
              <a:t>LDL</a:t>
            </a:r>
          </a:p>
        </p:txBody>
      </p:sp>
      <p:sp>
        <p:nvSpPr>
          <p:cNvPr id="15371" name="Text Box 10">
            <a:extLst>
              <a:ext uri="{FF2B5EF4-FFF2-40B4-BE49-F238E27FC236}">
                <a16:creationId xmlns:a16="http://schemas.microsoft.com/office/drawing/2014/main" id="{B1484D8D-331D-CE3C-1848-83A569E71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3596874"/>
            <a:ext cx="761999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000" b="1" dirty="0">
                <a:cs typeface="Calibri" panose="020F0502020204030204" pitchFamily="34" charset="0"/>
              </a:rPr>
              <a:t>IgM</a:t>
            </a:r>
          </a:p>
        </p:txBody>
      </p:sp>
      <p:sp>
        <p:nvSpPr>
          <p:cNvPr id="15372" name="Text Box 11">
            <a:extLst>
              <a:ext uri="{FF2B5EF4-FFF2-40B4-BE49-F238E27FC236}">
                <a16:creationId xmlns:a16="http://schemas.microsoft.com/office/drawing/2014/main" id="{028E332E-6233-9D97-A33E-726517725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3694113"/>
            <a:ext cx="131445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400" b="1" dirty="0">
                <a:cs typeface="Calibri" panose="020F0502020204030204" pitchFamily="34" charset="0"/>
              </a:rPr>
              <a:t>IgA</a:t>
            </a:r>
          </a:p>
        </p:txBody>
      </p:sp>
      <p:sp>
        <p:nvSpPr>
          <p:cNvPr id="15373" name="Text Box 12">
            <a:extLst>
              <a:ext uri="{FF2B5EF4-FFF2-40B4-BE49-F238E27FC236}">
                <a16:creationId xmlns:a16="http://schemas.microsoft.com/office/drawing/2014/main" id="{08ED7F55-E76E-95C3-6875-A44B85AD7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348" y="3062466"/>
            <a:ext cx="1600201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1250"/>
              </a:spcBef>
              <a:buClrTx/>
            </a:pPr>
            <a:r>
              <a:rPr lang="tr-TR" altLang="tr-TR" sz="24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Fibrinojen</a:t>
            </a:r>
          </a:p>
        </p:txBody>
      </p:sp>
      <p:sp>
        <p:nvSpPr>
          <p:cNvPr id="15374" name="Text Box 13">
            <a:extLst>
              <a:ext uri="{FF2B5EF4-FFF2-40B4-BE49-F238E27FC236}">
                <a16:creationId xmlns:a16="http://schemas.microsoft.com/office/drawing/2014/main" id="{9BC7687C-B823-2EE9-3D1D-184CFBCA5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6325" y="3049572"/>
            <a:ext cx="68785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875"/>
              </a:spcBef>
              <a:buClrTx/>
            </a:pPr>
            <a:r>
              <a:rPr lang="tr-TR" altLang="tr-TR" sz="2400" b="1" dirty="0" err="1">
                <a:cs typeface="Calibri" panose="020F0502020204030204" pitchFamily="34" charset="0"/>
              </a:rPr>
              <a:t>IgG</a:t>
            </a:r>
            <a:endParaRPr lang="tr-TR" altLang="tr-TR" sz="2400" b="1" dirty="0">
              <a:cs typeface="Calibri" panose="020F0502020204030204" pitchFamily="34" charset="0"/>
            </a:endParaRPr>
          </a:p>
        </p:txBody>
      </p:sp>
      <p:sp>
        <p:nvSpPr>
          <p:cNvPr id="15375" name="Text Box 14">
            <a:extLst>
              <a:ext uri="{FF2B5EF4-FFF2-40B4-BE49-F238E27FC236}">
                <a16:creationId xmlns:a16="http://schemas.microsoft.com/office/drawing/2014/main" id="{BE49432D-175F-8108-CB99-D62D29F72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13113"/>
            <a:ext cx="1638300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1250"/>
              </a:spcBef>
              <a:buClrTx/>
            </a:pPr>
            <a:r>
              <a:rPr lang="tr-TR" altLang="tr-TR" sz="2400" b="1" dirty="0">
                <a:cs typeface="Calibri" panose="020F0502020204030204" pitchFamily="34" charset="0"/>
              </a:rPr>
              <a:t>Kreatinin</a:t>
            </a:r>
          </a:p>
        </p:txBody>
      </p:sp>
      <p:sp>
        <p:nvSpPr>
          <p:cNvPr id="15376" name="AutoShape 15">
            <a:extLst>
              <a:ext uri="{FF2B5EF4-FFF2-40B4-BE49-F238E27FC236}">
                <a16:creationId xmlns:a16="http://schemas.microsoft.com/office/drawing/2014/main" id="{440808EE-8741-5659-9029-A36991E3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674254"/>
            <a:ext cx="9144000" cy="737535"/>
          </a:xfrm>
          <a:prstGeom prst="leftRightArrow">
            <a:avLst>
              <a:gd name="adj1" fmla="val 50000"/>
              <a:gd name="adj2" fmla="val 599298"/>
            </a:avLst>
          </a:prstGeom>
          <a:solidFill>
            <a:schemeClr val="bg1"/>
          </a:solidFill>
          <a:ln w="57150" cap="sq">
            <a:solidFill>
              <a:srgbClr val="00206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tr-TR" altLang="tr-TR" sz="2400" b="1" dirty="0">
                <a:solidFill>
                  <a:schemeClr val="tx1"/>
                </a:solidFill>
                <a:cs typeface="Calibri" panose="020F0502020204030204" pitchFamily="34" charset="0"/>
              </a:rPr>
              <a:t>Santrifüj ile </a:t>
            </a:r>
            <a:r>
              <a:rPr lang="tr-TR" altLang="tr-TR" sz="2400" b="1" dirty="0" err="1">
                <a:solidFill>
                  <a:schemeClr val="tx1"/>
                </a:solidFill>
                <a:cs typeface="Calibri" panose="020F0502020204030204" pitchFamily="34" charset="0"/>
              </a:rPr>
              <a:t>plazmaferez</a:t>
            </a:r>
            <a:endParaRPr lang="tr-TR" altLang="tr-TR" sz="24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5377" name="AutoShape 16">
            <a:extLst>
              <a:ext uri="{FF2B5EF4-FFF2-40B4-BE49-F238E27FC236}">
                <a16:creationId xmlns:a16="http://schemas.microsoft.com/office/drawing/2014/main" id="{BBFDB037-9475-020A-FD49-5D2157995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360988"/>
            <a:ext cx="4572000" cy="842864"/>
          </a:xfrm>
          <a:prstGeom prst="leftRightArrow">
            <a:avLst>
              <a:gd name="adj1" fmla="val 50000"/>
              <a:gd name="adj2" fmla="val 240000"/>
            </a:avLst>
          </a:prstGeom>
          <a:solidFill>
            <a:schemeClr val="bg1"/>
          </a:solidFill>
          <a:ln w="9360" cap="sq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800" b="1" dirty="0" err="1">
                <a:cs typeface="Calibri" panose="020F0502020204030204" pitchFamily="34" charset="0"/>
              </a:rPr>
              <a:t>Hemofiltrasyon</a:t>
            </a:r>
            <a:endParaRPr lang="tr-TR" altLang="tr-TR" sz="2800" b="1" dirty="0">
              <a:cs typeface="Calibri" panose="020F0502020204030204" pitchFamily="34" charset="0"/>
            </a:endParaRPr>
          </a:p>
        </p:txBody>
      </p:sp>
      <p:sp>
        <p:nvSpPr>
          <p:cNvPr id="18449" name="AutoShape 17">
            <a:extLst>
              <a:ext uri="{FF2B5EF4-FFF2-40B4-BE49-F238E27FC236}">
                <a16:creationId xmlns:a16="http://schemas.microsoft.com/office/drawing/2014/main" id="{90C47935-AF1F-D9B9-D2E5-480DF6DD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220308"/>
            <a:ext cx="4495800" cy="685067"/>
          </a:xfrm>
          <a:prstGeom prst="leftRightArrow">
            <a:avLst>
              <a:gd name="adj1" fmla="val 50000"/>
              <a:gd name="adj2" fmla="val 236000"/>
            </a:avLst>
          </a:prstGeom>
          <a:solidFill>
            <a:schemeClr val="bg1"/>
          </a:solidFill>
          <a:ln w="9360" cap="sq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Double</a:t>
            </a:r>
            <a:r>
              <a:rPr lang="tr-T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 </a:t>
            </a:r>
            <a:r>
              <a:rPr lang="tr-TR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Filtrasyon</a:t>
            </a:r>
            <a:endParaRPr lang="tr-TR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 panose="020F0502020204030204" pitchFamily="34" charset="0"/>
              <a:ea typeface="Microsoft YaHei" pitchFamily="32" charset="-122"/>
              <a:cs typeface="Calibri" panose="020F0502020204030204" pitchFamily="34" charset="0"/>
            </a:endParaRP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B13C72C9-6575-4FB4-31ED-0133608C7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85" y="274639"/>
            <a:ext cx="10955556" cy="11398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Microsoft YaHei" pitchFamily="32" charset="-122"/>
                <a:cs typeface="Calibri" panose="020F0502020204030204" pitchFamily="34" charset="0"/>
              </a:rPr>
              <a:t>PLAZMA HÜCRE DIŞI BİLEŞENLERİ MOLEKÜL AĞIRLIK DAĞILIMI VE EKSTRAKORPERAL TEDAVİ ETKİLİLİĞİ</a:t>
            </a:r>
          </a:p>
        </p:txBody>
      </p:sp>
      <p:sp>
        <p:nvSpPr>
          <p:cNvPr id="15383" name="Text Box 22">
            <a:extLst>
              <a:ext uri="{FF2B5EF4-FFF2-40B4-BE49-F238E27FC236}">
                <a16:creationId xmlns:a16="http://schemas.microsoft.com/office/drawing/2014/main" id="{FCEA5D36-1C31-194E-1CC2-C2C8A5DEB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799" y="3124201"/>
            <a:ext cx="1676397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2400" b="1" dirty="0" err="1">
                <a:cs typeface="Calibri" panose="020F0502020204030204" pitchFamily="34" charset="0"/>
              </a:rPr>
              <a:t>Bilirubin</a:t>
            </a:r>
            <a:endParaRPr lang="tr-TR" altLang="tr-TR" sz="2400" b="1" dirty="0"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68029C-9466-D045-B872-84A68D4AF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069975"/>
            <a:ext cx="10744200" cy="4397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4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tr-TR" dirty="0"/>
            </a:b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Kanın sistemden geçerken sitokinlerin farklı mekanizmalarla yüzeye bağlanarak uzaklaştırılması yöntemidir</a:t>
            </a:r>
          </a:p>
        </p:txBody>
      </p:sp>
    </p:spTree>
    <p:extLst>
      <p:ext uri="{BB962C8B-B14F-4D97-AF65-F5344CB8AC3E}">
        <p14:creationId xmlns:p14="http://schemas.microsoft.com/office/powerpoint/2010/main" val="4773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31F59-AD99-941B-1148-9ED2551FB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F60C63-4A8F-FD46-6C1B-093A6202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Hidrofobik etkileşim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50743BF-EA93-30DD-2B33-E4E1FA03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9580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 çözünürlüğü düşük olan (hidrofobik) molekül bölgelerinin, kolon içindeki hidrofobik polimer yüzeylere tutunma eğilimidir.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Sitokinlerin bazı hidrofobik bölgeleri polimer boncuk yüzeyine bağlanır ve kanda serbest dolaşımdan uzaklaştırılır. 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F68D926C-B66B-9F7D-3A86-0DF5F2229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465" y="4259705"/>
            <a:ext cx="4531436" cy="2018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2347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8896E-4587-D0C9-F962-70194D031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E9189C-A1A0-235C-721D-0368EF877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 der </a:t>
            </a: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Waals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bağları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14A292C-D5CB-F367-C412-F1BC10BFA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860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Sitokin ile adsorban yüzey birbirine çok yaklaştığında, küçük çekim kuvvetleri toplamda anlamlı hale gelir ve molekülün yüzeye tutunmasına katkı sağlar. Kovalent bağ kadar güçlü değildir; geçici bir fiziksel tutunma şeklindedir.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8F4C6AE-DD28-DE74-08BA-5C05BF330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905" y="3794234"/>
            <a:ext cx="6604274" cy="277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4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9C1E8-F88A-5FB7-3538-3E7AD7FBC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1117A3-FC4C-A9A3-8871-BFEA6474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gözenek içinde hapsolma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FE77247-93BF-E42C-6A44-DA1A7C9150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Por içinde tutulma: Kolon içindeki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mikroporöz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yapı nedeniyle uygun boyuttaki moleküller porların içine girer ve fiziksel olarak tutulur.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Özellikle orta molekül ağırlıklı mediatörlerin tutulmasında önemlidir.</a:t>
            </a:r>
          </a:p>
        </p:txBody>
      </p:sp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3AE9A872-D9AF-175A-9A98-0BCE7D1F25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84B19F2-BD47-7BCD-8E64-22B11844F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825624"/>
            <a:ext cx="5181599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49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029422-D91E-42CC-CE2A-5C4B0062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ile tutulan moleküller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6B8DF97-4680-6296-763A-5A40BAC0FD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Adsorbe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olan moleküller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IL-6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TNF-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IL-1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HMGB-1 </a:t>
            </a: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myoglobin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bilirubin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bazı toksinler </a:t>
            </a: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7F862F1B-2407-E9C1-3B10-1122EB733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1" y="1825625"/>
            <a:ext cx="559241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Adsorbe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olmayan moleküller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albümin (~66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kDa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çoğunlukla korunur.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8371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3F1B077B-B7B3-0299-A39F-A5135617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0A3DB02-129B-F055-8B18-5FF073D1A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 → pompa →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hemoadsorber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hemofilter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geri dönüş</a:t>
            </a:r>
          </a:p>
        </p:txBody>
      </p:sp>
      <p:sp>
        <p:nvSpPr>
          <p:cNvPr id="7" name="İçerik Yer Tutucusu 5">
            <a:extLst>
              <a:ext uri="{FF2B5EF4-FFF2-40B4-BE49-F238E27FC236}">
                <a16:creationId xmlns:a16="http://schemas.microsoft.com/office/drawing/2014/main" id="{7FCCE06B-4563-0B3A-1261-9E3BBDE6BF6D}"/>
              </a:ext>
            </a:extLst>
          </p:cNvPr>
          <p:cNvSpPr txBox="1">
            <a:spLocks/>
          </p:cNvSpPr>
          <p:nvPr/>
        </p:nvSpPr>
        <p:spPr>
          <a:xfrm>
            <a:off x="838200" y="2376251"/>
            <a:ext cx="5439770" cy="3261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Adsorbisyon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kinetiği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Başlangıçta hızlıdır. Kolon yüzeyi boştur. Konsantrasyon farkı yüksektir.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Giderek yüzey satüre olur; arındırma azalır. Kolon değişimi !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tr-TR" sz="2400" dirty="0"/>
          </a:p>
        </p:txBody>
      </p:sp>
      <p:sp>
        <p:nvSpPr>
          <p:cNvPr id="8" name="İçerik Yer Tutucusu 5">
            <a:extLst>
              <a:ext uri="{FF2B5EF4-FFF2-40B4-BE49-F238E27FC236}">
                <a16:creationId xmlns:a16="http://schemas.microsoft.com/office/drawing/2014/main" id="{80477A42-55EC-BFB4-2713-EACD19D4AF70}"/>
              </a:ext>
            </a:extLst>
          </p:cNvPr>
          <p:cNvSpPr txBox="1">
            <a:spLocks/>
          </p:cNvSpPr>
          <p:nvPr/>
        </p:nvSpPr>
        <p:spPr>
          <a:xfrm>
            <a:off x="6381466" y="2376251"/>
            <a:ext cx="5439770" cy="3261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Teknik sınırlılıklar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Yüksek sitokin konsantrasyonunda arındırma daha iyi olur.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immune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homeostasis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Yararlı moleküller de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adsorbe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olabilir</a:t>
            </a: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71F39DB-52F1-A538-FDBD-6BA027B21EFE}"/>
              </a:ext>
            </a:extLst>
          </p:cNvPr>
          <p:cNvSpPr txBox="1"/>
          <p:nvPr/>
        </p:nvSpPr>
        <p:spPr>
          <a:xfrm>
            <a:off x="838200" y="5482347"/>
            <a:ext cx="10167581" cy="1155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Özellikle  </a:t>
            </a:r>
            <a:r>
              <a:rPr lang="tr-T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linezolid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meropenem, </a:t>
            </a:r>
            <a:r>
              <a:rPr lang="tr-T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teikoplanin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vorikonazol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önemli olabilir.</a:t>
            </a:r>
          </a:p>
          <a:p>
            <a:pPr algn="ctr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 nedenle ilaç düzey izlemi önemlidir.</a:t>
            </a:r>
          </a:p>
        </p:txBody>
      </p:sp>
    </p:spTree>
    <p:extLst>
      <p:ext uri="{BB962C8B-B14F-4D97-AF65-F5344CB8AC3E}">
        <p14:creationId xmlns:p14="http://schemas.microsoft.com/office/powerpoint/2010/main" val="185472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7F4DCE-D0C3-ED53-13AF-3CF68B108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452" y="77545"/>
            <a:ext cx="8312848" cy="121261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CRRT CİHAZLARI (</a:t>
            </a:r>
            <a:r>
              <a:rPr lang="en-US" sz="32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asıl</a:t>
            </a:r>
            <a:r>
              <a:rPr lang="en-US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makineler</a:t>
            </a:r>
            <a:r>
              <a:rPr lang="en-US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tr-TR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32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Continuous</a:t>
            </a:r>
            <a:r>
              <a:rPr lang="tr-TR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Renal </a:t>
            </a:r>
            <a:r>
              <a:rPr lang="tr-TR" sz="32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Replacament</a:t>
            </a:r>
            <a:r>
              <a:rPr lang="tr-TR" sz="32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32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Therapy</a:t>
            </a:r>
            <a:br>
              <a:rPr lang="en-US" sz="32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Metin Yer Tutucusu 8">
            <a:extLst>
              <a:ext uri="{FF2B5EF4-FFF2-40B4-BE49-F238E27FC236}">
                <a16:creationId xmlns:a16="http://schemas.microsoft.com/office/drawing/2014/main" id="{C6277EEF-CD3D-ECC4-FBDA-ED25B22DE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5987227"/>
            <a:ext cx="10905490" cy="768968"/>
          </a:xfrm>
        </p:spPr>
        <p:txBody>
          <a:bodyPr>
            <a:normAutofit/>
          </a:bodyPr>
          <a:lstStyle/>
          <a:p>
            <a:pPr algn="ctr"/>
            <a:r>
              <a:rPr lang="tr-T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CRRT cihazı  sürekli böbrek destek tedavisidir; </a:t>
            </a:r>
            <a:r>
              <a:rPr lang="tr-TR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hemoperfüzyon</a:t>
            </a:r>
            <a:r>
              <a:rPr lang="tr-T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ise adsorpsiyon temelli bir kan arıtma yöntemidir. Günümüzde </a:t>
            </a:r>
            <a:r>
              <a:rPr lang="tr-TR" sz="1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hemoperfüzyon</a:t>
            </a:r>
            <a:r>
              <a:rPr lang="tr-T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çoğunlukla CRRT cihazlarına entegre edilerek uygulanmaktadır.”</a:t>
            </a:r>
          </a:p>
        </p:txBody>
      </p:sp>
      <p:pic>
        <p:nvPicPr>
          <p:cNvPr id="2050" name="Picture 2" descr="Yoğun Bakım | Baxter">
            <a:extLst>
              <a:ext uri="{FF2B5EF4-FFF2-40B4-BE49-F238E27FC236}">
                <a16:creationId xmlns:a16="http://schemas.microsoft.com/office/drawing/2014/main" id="{2623C103-801A-8283-D314-F6A0A1E9771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r="7569" b="1"/>
          <a:stretch>
            <a:fillRect/>
          </a:stretch>
        </p:blipFill>
        <p:spPr bwMode="auto">
          <a:xfrm>
            <a:off x="102100" y="1257298"/>
            <a:ext cx="2766119" cy="378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ikkiso Aquarius">
            <a:extLst>
              <a:ext uri="{FF2B5EF4-FFF2-40B4-BE49-F238E27FC236}">
                <a16:creationId xmlns:a16="http://schemas.microsoft.com/office/drawing/2014/main" id="{EA765240-91D2-A712-AC80-FA1A8EA5C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5543"/>
          <a:stretch>
            <a:fillRect/>
          </a:stretch>
        </p:blipFill>
        <p:spPr bwMode="auto">
          <a:xfrm>
            <a:off x="9122920" y="1267347"/>
            <a:ext cx="2481974" cy="338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MNI® | B. Braun">
            <a:extLst>
              <a:ext uri="{FF2B5EF4-FFF2-40B4-BE49-F238E27FC236}">
                <a16:creationId xmlns:a16="http://schemas.microsoft.com/office/drawing/2014/main" id="{37B3FB0F-B521-B3A2-DB11-5D75BD1FD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9" r="5047" b="1"/>
          <a:stretch>
            <a:fillRect/>
          </a:stretch>
        </p:blipFill>
        <p:spPr bwMode="auto">
          <a:xfrm>
            <a:off x="6267804" y="1262277"/>
            <a:ext cx="2562860" cy="349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sed FRESENIUS MEDICAL CARE MULTIFILTRATE (2010) Dialysis Machine For Sale  - DOTmed Listing #5351661:">
            <a:extLst>
              <a:ext uri="{FF2B5EF4-FFF2-40B4-BE49-F238E27FC236}">
                <a16:creationId xmlns:a16="http://schemas.microsoft.com/office/drawing/2014/main" id="{B2114EF0-2F51-18C6-E56C-DA840CA06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0" r="-3" b="1578"/>
          <a:stretch>
            <a:fillRect/>
          </a:stretch>
        </p:blipFill>
        <p:spPr bwMode="auto">
          <a:xfrm>
            <a:off x="3211826" y="1266420"/>
            <a:ext cx="2712371" cy="37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B0CB0634-98F9-BB28-6EF1-E94842B34433}"/>
              </a:ext>
            </a:extLst>
          </p:cNvPr>
          <p:cNvSpPr/>
          <p:nvPr/>
        </p:nvSpPr>
        <p:spPr>
          <a:xfrm>
            <a:off x="295646" y="5176118"/>
            <a:ext cx="2314204" cy="5680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effectLst/>
              </a:rPr>
              <a:t>Prismaflex</a:t>
            </a:r>
            <a:r>
              <a:rPr lang="en-US" b="1" dirty="0">
                <a:effectLst/>
              </a:rPr>
              <a:t> / </a:t>
            </a:r>
            <a:r>
              <a:rPr lang="en-US" b="1" dirty="0" err="1">
                <a:effectLst/>
              </a:rPr>
              <a:t>PrisMax</a:t>
            </a:r>
            <a:r>
              <a:rPr lang="en-US" b="1" dirty="0">
                <a:effectLst/>
              </a:rPr>
              <a:t> (Baxter)</a:t>
            </a:r>
            <a:endParaRPr lang="tr-TR" dirty="0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29D511F1-7EB1-86D4-0130-3CBBB4437080}"/>
              </a:ext>
            </a:extLst>
          </p:cNvPr>
          <p:cNvSpPr/>
          <p:nvPr/>
        </p:nvSpPr>
        <p:spPr>
          <a:xfrm>
            <a:off x="9334500" y="5176118"/>
            <a:ext cx="2009775" cy="5680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lvl="0" algn="ctr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b="1" dirty="0">
                <a:effectLst/>
              </a:rPr>
              <a:t>Aquarius (Nikkiso)</a:t>
            </a:r>
            <a:r>
              <a:rPr lang="en-US" dirty="0">
                <a:effectLst/>
              </a:rPr>
              <a:t> 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44448A13-6712-5BC2-4B2F-5EBCDDDC0EE5}"/>
              </a:ext>
            </a:extLst>
          </p:cNvPr>
          <p:cNvSpPr/>
          <p:nvPr/>
        </p:nvSpPr>
        <p:spPr>
          <a:xfrm>
            <a:off x="3091487" y="5176118"/>
            <a:ext cx="2832710" cy="5680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b="1" dirty="0"/>
          </a:p>
          <a:p>
            <a:pPr algn="ctr"/>
            <a:r>
              <a:rPr lang="tr-TR" b="1" dirty="0"/>
              <a:t>M</a:t>
            </a:r>
            <a:r>
              <a:rPr lang="en-US" b="1" dirty="0" err="1">
                <a:effectLst/>
              </a:rPr>
              <a:t>ultiFiltrate</a:t>
            </a:r>
            <a:r>
              <a:rPr lang="en-US" b="1" dirty="0">
                <a:effectLst/>
              </a:rPr>
              <a:t> </a:t>
            </a:r>
            <a:endParaRPr lang="tr-TR" b="1" dirty="0">
              <a:effectLst/>
            </a:endParaRPr>
          </a:p>
          <a:p>
            <a:pPr algn="ctr"/>
            <a:r>
              <a:rPr lang="en-US" b="1" dirty="0">
                <a:effectLst/>
              </a:rPr>
              <a:t>(Fresenius)</a:t>
            </a:r>
            <a:r>
              <a:rPr lang="en-US" dirty="0">
                <a:effectLst/>
              </a:rPr>
              <a:t> </a:t>
            </a:r>
          </a:p>
          <a:p>
            <a:pPr algn="ctr"/>
            <a:endParaRPr lang="tr-TR" dirty="0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15BD6E41-9E2E-1504-8FE2-B581D15F07AB}"/>
              </a:ext>
            </a:extLst>
          </p:cNvPr>
          <p:cNvSpPr/>
          <p:nvPr/>
        </p:nvSpPr>
        <p:spPr>
          <a:xfrm>
            <a:off x="6440076" y="5176118"/>
            <a:ext cx="2218316" cy="5680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lvl="0" algn="ctr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tr-TR" b="1" dirty="0">
                <a:effectLst/>
              </a:rPr>
              <a:t>  </a:t>
            </a:r>
            <a:r>
              <a:rPr lang="en-US" b="1" dirty="0">
                <a:effectLst/>
              </a:rPr>
              <a:t>OMNI</a:t>
            </a:r>
            <a:endParaRPr lang="tr-TR" b="1" dirty="0">
              <a:effectLst/>
            </a:endParaRPr>
          </a:p>
          <a:p>
            <a:pPr marL="114300" lvl="0" algn="ctr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b="1" dirty="0">
                <a:effectLst/>
              </a:rPr>
              <a:t> (B. Braun)</a:t>
            </a:r>
            <a:r>
              <a:rPr lang="en-US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2088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F4D3DA-C6D3-9418-6FE7-5F53FCD1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188534"/>
            <a:ext cx="10506456" cy="10300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HEMOPERFÜZYON SİSTEMİ (</a:t>
            </a:r>
            <a:r>
              <a:rPr lang="en-US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kolonlar</a:t>
            </a:r>
            <a:r>
              <a:rPr lang="en-US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10D4D6-D02D-722E-D9DC-B2ECD75E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074" y="6002005"/>
            <a:ext cx="10506456" cy="76416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Bunlar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cihaz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değil</a:t>
            </a:r>
            <a:r>
              <a:rPr lang="en-US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takılan</a:t>
            </a:r>
            <a:r>
              <a:rPr lang="en-US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kartuşlardır</a:t>
            </a:r>
            <a:b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82" name="Picture 10" descr="Toraymyxin® | Emergency and Critical Care Medicine Business | Products |  Toray Medical Co., Ltd.">
            <a:extLst>
              <a:ext uri="{FF2B5EF4-FFF2-40B4-BE49-F238E27FC236}">
                <a16:creationId xmlns:a16="http://schemas.microsoft.com/office/drawing/2014/main" id="{DFAA0ECE-A10B-AFC0-36E3-A94252FC8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" r="19346" b="-1"/>
          <a:stretch>
            <a:fillRect/>
          </a:stretch>
        </p:blipFill>
        <p:spPr bwMode="auto">
          <a:xfrm>
            <a:off x="2244272" y="1176593"/>
            <a:ext cx="303635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A 380 Disposable Hemoperfusion Cartridge - MEDOVIS">
            <a:extLst>
              <a:ext uri="{FF2B5EF4-FFF2-40B4-BE49-F238E27FC236}">
                <a16:creationId xmlns:a16="http://schemas.microsoft.com/office/drawing/2014/main" id="{1FF9BB32-11BD-E828-CBDC-3563CF4C5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r="11327" b="-13"/>
          <a:stretch>
            <a:fillRect/>
          </a:stretch>
        </p:blipFill>
        <p:spPr bwMode="auto">
          <a:xfrm>
            <a:off x="5433027" y="1531681"/>
            <a:ext cx="2527164" cy="333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CytoSorbents | Home">
            <a:extLst>
              <a:ext uri="{FF2B5EF4-FFF2-40B4-BE49-F238E27FC236}">
                <a16:creationId xmlns:a16="http://schemas.microsoft.com/office/drawing/2014/main" id="{D1B0702D-429A-6AE0-778B-3B504BFFA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4" r="12630" b="-1"/>
          <a:stretch>
            <a:fillRect/>
          </a:stretch>
        </p:blipFill>
        <p:spPr bwMode="auto">
          <a:xfrm>
            <a:off x="88119" y="1134851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6" descr="CytoSorbents | Home">
            <a:extLst>
              <a:ext uri="{FF2B5EF4-FFF2-40B4-BE49-F238E27FC236}">
                <a16:creationId xmlns:a16="http://schemas.microsoft.com/office/drawing/2014/main" id="{0C0D3D3D-EE62-FDD7-6CF2-4936BF78E5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52400" y="334959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18" descr="CytoSorbents | Home">
            <a:extLst>
              <a:ext uri="{FF2B5EF4-FFF2-40B4-BE49-F238E27FC236}">
                <a16:creationId xmlns:a16="http://schemas.microsoft.com/office/drawing/2014/main" id="{F1FDDE3C-5A72-F5EB-C327-82420EB1BA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20" descr="CytoSorbents | Home">
            <a:extLst>
              <a:ext uri="{FF2B5EF4-FFF2-40B4-BE49-F238E27FC236}">
                <a16:creationId xmlns:a16="http://schemas.microsoft.com/office/drawing/2014/main" id="{270E8666-6D6C-0D02-1B47-C8410475EC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9229086-151E-270F-53D0-DE19424E46C6}"/>
              </a:ext>
            </a:extLst>
          </p:cNvPr>
          <p:cNvSpPr/>
          <p:nvPr/>
        </p:nvSpPr>
        <p:spPr>
          <a:xfrm>
            <a:off x="542925" y="5048653"/>
            <a:ext cx="1343025" cy="496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CytoSorb</a:t>
            </a:r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4171258-13D4-AE8D-025E-849B0C1A77C3}"/>
              </a:ext>
            </a:extLst>
          </p:cNvPr>
          <p:cNvSpPr/>
          <p:nvPr/>
        </p:nvSpPr>
        <p:spPr>
          <a:xfrm>
            <a:off x="10369986" y="4951235"/>
            <a:ext cx="1531092" cy="496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Oxiris</a:t>
            </a:r>
            <a:endParaRPr lang="tr-TR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02C464B-3EAB-D399-5E00-EA0F7BD6A0A5}"/>
              </a:ext>
            </a:extLst>
          </p:cNvPr>
          <p:cNvSpPr/>
          <p:nvPr/>
        </p:nvSpPr>
        <p:spPr>
          <a:xfrm>
            <a:off x="5609523" y="5013190"/>
            <a:ext cx="2056636" cy="496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HA-330 / HA-380</a:t>
            </a:r>
            <a:endParaRPr lang="tr-TR" dirty="0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E99C5ED-ADDE-F73B-5E0D-F414ADDFD2E1}"/>
              </a:ext>
            </a:extLst>
          </p:cNvPr>
          <p:cNvSpPr/>
          <p:nvPr/>
        </p:nvSpPr>
        <p:spPr>
          <a:xfrm>
            <a:off x="2699178" y="5019501"/>
            <a:ext cx="1936279" cy="496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Toraymyxin</a:t>
            </a:r>
            <a:endParaRPr lang="tr-TR" dirty="0"/>
          </a:p>
        </p:txBody>
      </p:sp>
      <p:pic>
        <p:nvPicPr>
          <p:cNvPr id="1034" name="Picture 10" descr="Baxter Oxiris Blood Purification Filter - HealthTech Ghana Limited">
            <a:extLst>
              <a:ext uri="{FF2B5EF4-FFF2-40B4-BE49-F238E27FC236}">
                <a16:creationId xmlns:a16="http://schemas.microsoft.com/office/drawing/2014/main" id="{03519E76-B289-9F39-2022-8654A4E26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098" y="1362463"/>
            <a:ext cx="2794252" cy="33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vid19 – IASP Efferon LPS">
            <a:extLst>
              <a:ext uri="{FF2B5EF4-FFF2-40B4-BE49-F238E27FC236}">
                <a16:creationId xmlns:a16="http://schemas.microsoft.com/office/drawing/2014/main" id="{31D98B19-B60B-0641-813A-D28B9901D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026395" y="1675810"/>
            <a:ext cx="2343591" cy="304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29511205-9D3F-9DCF-332C-77D0F1838146}"/>
              </a:ext>
            </a:extLst>
          </p:cNvPr>
          <p:cNvSpPr/>
          <p:nvPr/>
        </p:nvSpPr>
        <p:spPr>
          <a:xfrm>
            <a:off x="7960191" y="4951235"/>
            <a:ext cx="2056637" cy="593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tx1"/>
                </a:solidFill>
              </a:rPr>
              <a:t>Efferon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lps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336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E428110F-EB54-5958-CC01-6C6FD9290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Cytosorb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(Polimer esaslı adsorban) 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DA13D52C-C2AD-449A-53F0-06D5A4C41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75514" cy="4351338"/>
          </a:xfrm>
        </p:spPr>
        <p:txBody>
          <a:bodyPr>
            <a:normAutofit fontScale="32500" lnSpcReduction="20000"/>
          </a:bodyPr>
          <a:lstStyle/>
          <a:p>
            <a:pPr marL="0" indent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6000" b="1" dirty="0">
                <a:latin typeface="Calibri" panose="020F0502020204030204" pitchFamily="34" charset="0"/>
                <a:cs typeface="Calibri" panose="020F0502020204030204" pitchFamily="34" charset="0"/>
              </a:rPr>
              <a:t>Yapısı: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 Polimerik gözenekli boncuklardan oluşan adsorban kolon.</a:t>
            </a:r>
          </a:p>
          <a:p>
            <a:pPr marL="0" indent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6000" b="1" dirty="0">
                <a:latin typeface="Calibri" panose="020F0502020204030204" pitchFamily="34" charset="0"/>
                <a:cs typeface="Calibri" panose="020F0502020204030204" pitchFamily="34" charset="0"/>
              </a:rPr>
              <a:t>Hedef Moleküller: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 Orta molekül ağırlıklı sitokinler (IL-6, TNF-α, IL-1β vb.).</a:t>
            </a:r>
          </a:p>
          <a:p>
            <a:pPr marL="0" indent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6000" b="1" dirty="0">
                <a:latin typeface="Calibri" panose="020F0502020204030204" pitchFamily="34" charset="0"/>
                <a:cs typeface="Calibri" panose="020F0502020204030204" pitchFamily="34" charset="0"/>
              </a:rPr>
              <a:t>Endotoksin Temizliği: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 Etkili değildir.</a:t>
            </a:r>
          </a:p>
          <a:p>
            <a:pPr marL="0" indent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6000" b="1" dirty="0">
                <a:latin typeface="Calibri" panose="020F0502020204030204" pitchFamily="34" charset="0"/>
                <a:cs typeface="Calibri" panose="020F0502020204030204" pitchFamily="34" charset="0"/>
              </a:rPr>
              <a:t>Kullanım Alanları: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 Sepsis, sitokin fırtınası, </a:t>
            </a:r>
            <a:r>
              <a:rPr lang="tr-TR" altLang="tr-TR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rabdomiyoliz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, bypass sonrası inflamasyon.</a:t>
            </a:r>
          </a:p>
          <a:p>
            <a:pPr marL="0" indent="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Avantajları:</a:t>
            </a:r>
            <a:r>
              <a:rPr lang="tr-TR" altLang="tr-TR" sz="6000" dirty="0">
                <a:latin typeface="Calibri" panose="020F0502020204030204" pitchFamily="34" charset="0"/>
                <a:cs typeface="Calibri" panose="020F0502020204030204" pitchFamily="34" charset="0"/>
              </a:rPr>
              <a:t> Geniş sitokin yelpazesi için yüksek adsorpsiyon kapasitesi.</a:t>
            </a:r>
          </a:p>
          <a:p>
            <a:endParaRPr lang="tr-TR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F99B9A3F-6564-C198-302A-3231CDB494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3714" y="1651000"/>
            <a:ext cx="4530318" cy="4525963"/>
          </a:xfrm>
        </p:spPr>
      </p:pic>
    </p:spTree>
    <p:extLst>
      <p:ext uri="{BB962C8B-B14F-4D97-AF65-F5344CB8AC3E}">
        <p14:creationId xmlns:p14="http://schemas.microsoft.com/office/powerpoint/2010/main" val="1214834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72E0F5-C310-09C2-E5C3-61C34A78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Toraymyxin</a:t>
            </a:r>
            <a:endParaRPr lang="tr-TR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E46E0B2-C7BD-1741-B0C1-AC76C2EDA15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471820"/>
            <a:ext cx="4774809" cy="502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Yapısı: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Polimiksin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B ile kaplanmış polipropilen fiberler.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Hedef Moleküller: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Endotoksinler (LPS).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Endotoksin Temizliği: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Yüksek etkililik.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Kullanım Alanları: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Gram-negatif sepsis, </a:t>
            </a:r>
            <a:r>
              <a:rPr lang="tr-TR" alt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endotoksemi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Avantajları: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Endotoksinlere karşı spesifik ve hızlı adsorpsiyon</a:t>
            </a: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8F52E163-D03A-149B-0743-AF52B6AE35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8343" y="1407886"/>
            <a:ext cx="6088501" cy="4760685"/>
          </a:xfrm>
        </p:spPr>
      </p:pic>
    </p:spTree>
    <p:extLst>
      <p:ext uri="{BB962C8B-B14F-4D97-AF65-F5344CB8AC3E}">
        <p14:creationId xmlns:p14="http://schemas.microsoft.com/office/powerpoint/2010/main" val="836914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B2DD42-31D3-2067-B88F-1D64A081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Jafron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 </a:t>
            </a:r>
            <a:r>
              <a:rPr lang="tr-TR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330-380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063EAEE-1C57-73D0-4624-4984A3B42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4743" y="1825625"/>
            <a:ext cx="8059057" cy="4351338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sz="9600" b="1" dirty="0">
                <a:latin typeface="Calibri" panose="020F0502020204030204" pitchFamily="34" charset="0"/>
                <a:cs typeface="Calibri" panose="020F0502020204030204" pitchFamily="34" charset="0"/>
              </a:rPr>
              <a:t>Yapısı: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Reçine (</a:t>
            </a:r>
            <a:r>
              <a:rPr lang="tr-TR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resin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)bazlı adsorban içerir.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9600" b="1" dirty="0">
                <a:latin typeface="Calibri" panose="020F0502020204030204" pitchFamily="34" charset="0"/>
                <a:cs typeface="Calibri" panose="020F0502020204030204" pitchFamily="34" charset="0"/>
              </a:rPr>
              <a:t>Hedef Moleküller: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sitokinler, toksinler ve inflamatuar mediatörler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9600" b="1" dirty="0">
                <a:latin typeface="Calibri" panose="020F0502020204030204" pitchFamily="34" charset="0"/>
                <a:cs typeface="Calibri" panose="020F0502020204030204" pitchFamily="34" charset="0"/>
              </a:rPr>
              <a:t>Endotoksin Temizliği: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Etkin değildir.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9600" b="1" dirty="0">
                <a:latin typeface="Calibri" panose="020F0502020204030204" pitchFamily="34" charset="0"/>
                <a:cs typeface="Calibri" panose="020F0502020204030204" pitchFamily="34" charset="0"/>
              </a:rPr>
              <a:t>Kullanım Alanları: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Sepsis, sitokin fırtınası, inflamasyon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9600" b="1" dirty="0">
                <a:latin typeface="Calibri" panose="020F0502020204030204" pitchFamily="34" charset="0"/>
                <a:cs typeface="Calibri" panose="020F0502020204030204" pitchFamily="34" charset="0"/>
              </a:rPr>
              <a:t>Avantajları :  </a:t>
            </a: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Geniş spektrumda sitokin ve orta molekül temizliği</a:t>
            </a:r>
          </a:p>
          <a:p>
            <a:pPr marL="0" indent="0">
              <a:lnSpc>
                <a:spcPct val="170000"/>
              </a:lnSpc>
              <a:buNone/>
            </a:pPr>
            <a:endParaRPr lang="tr-TR" dirty="0"/>
          </a:p>
        </p:txBody>
      </p:sp>
      <p:pic>
        <p:nvPicPr>
          <p:cNvPr id="7" name="Picture 12" descr="HA 380 Disposable Hemoperfusion Cartridge - MEDOVIS">
            <a:extLst>
              <a:ext uri="{FF2B5EF4-FFF2-40B4-BE49-F238E27FC236}">
                <a16:creationId xmlns:a16="http://schemas.microsoft.com/office/drawing/2014/main" id="{2F353A06-BDA6-82A1-8768-882CBF25DC4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r="11327" b="-13"/>
          <a:stretch>
            <a:fillRect/>
          </a:stretch>
        </p:blipFill>
        <p:spPr bwMode="auto">
          <a:xfrm>
            <a:off x="770712" y="1825625"/>
            <a:ext cx="252403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968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F2EFA4-CE81-D59D-E8EC-F72DAD0E8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365126"/>
            <a:ext cx="7696200" cy="855294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Effron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LPS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B4F684-151D-E9B3-1A66-420E053C83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1"/>
            <a:ext cx="5469632" cy="4525963"/>
          </a:xfrm>
        </p:spPr>
        <p:txBody>
          <a:bodyPr>
            <a:normAutofit lnSpcReduction="10000"/>
          </a:bodyPr>
          <a:lstStyle/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Yapısı: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polimerik adsorban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Hedef Moleküller: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Endotoksinler ve sitokinler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Kullanım Alanları: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Gram-negatif sepsis, </a:t>
            </a:r>
            <a:r>
              <a:rPr lang="tr-TR" alt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endotoksemiye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yol GİS hasarına yol açan hastalıklar.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Avantajları: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etkili ve güvenli</a:t>
            </a:r>
          </a:p>
          <a:p>
            <a:endParaRPr lang="tr-TR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7F38F6CE-572C-29DC-46A8-F5279853DD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4869623">
            <a:off x="1660233" y="65398"/>
            <a:ext cx="935443" cy="1926778"/>
          </a:xfr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2A287F81-A57E-1D62-F887-5CD9AA8A4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27770"/>
            <a:ext cx="5181599" cy="41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7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54E296-F297-02EA-91A4-B8CC8A3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490"/>
            <a:ext cx="10515600" cy="1148941"/>
          </a:xfrm>
        </p:spPr>
        <p:txBody>
          <a:bodyPr>
            <a:normAutofit/>
          </a:bodyPr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oXiris</a:t>
            </a:r>
            <a:endParaRPr lang="tr-TR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055730-25C6-F61F-FCF4-387479EE6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617" y="1226713"/>
            <a:ext cx="7562532" cy="5371036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Yapısı: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Üç katmanlı AN69 membranı: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AN69: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Sitokin adsorpsiyonu ve renal destek.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PEI (Polietilenimin):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Endotoksin adsorpsiyonu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Heparin kaplama: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Antikoagülasyon ve biyouyumluluk.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Hedef Moleküller: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Sitokinler, endotoksinler ve üremik toksinler.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Endotoksin Temizliği: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Etkin.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Kullanım Alanları: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Sepsis, Akut Böbrek Hasarı, COVID-19 ile ilişkili inflamasyon.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Avantajları:</a:t>
            </a: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entegre kullanım, çoklu molekül temizliği.</a:t>
            </a:r>
          </a:p>
          <a:p>
            <a:endParaRPr lang="tr-TR" sz="1600" dirty="0"/>
          </a:p>
        </p:txBody>
      </p:sp>
      <p:pic>
        <p:nvPicPr>
          <p:cNvPr id="4" name="Picture 10" descr="Baxter Oxiris Blood Purification Filter - HealthTech Ghana Limited">
            <a:extLst>
              <a:ext uri="{FF2B5EF4-FFF2-40B4-BE49-F238E27FC236}">
                <a16:creationId xmlns:a16="http://schemas.microsoft.com/office/drawing/2014/main" id="{2CAE8713-E832-7FFC-F19B-F052A9129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49" y="187490"/>
            <a:ext cx="3571539" cy="429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İçerik Yer Tutucusu 5">
            <a:extLst>
              <a:ext uri="{FF2B5EF4-FFF2-40B4-BE49-F238E27FC236}">
                <a16:creationId xmlns:a16="http://schemas.microsoft.com/office/drawing/2014/main" id="{6122440A-F0C8-5FB0-25C0-CD5E9FFB69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59160" y="2736741"/>
            <a:ext cx="2204758" cy="2894547"/>
          </a:xfrm>
        </p:spPr>
      </p:pic>
    </p:spTree>
    <p:extLst>
      <p:ext uri="{BB962C8B-B14F-4D97-AF65-F5344CB8AC3E}">
        <p14:creationId xmlns:p14="http://schemas.microsoft.com/office/powerpoint/2010/main" val="4233514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F16648-D876-9A3D-6DC8-0DBF75EF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Kolon ne kadar süre kullanılır? 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6AA688-A031-3D35-95F1-D8ADC0EC4F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Sıklıkla 12 – 24 saat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Adsorban satüre olur.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Yeni yerleştirme gerekir.</a:t>
            </a:r>
          </a:p>
          <a:p>
            <a:pPr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saatlik uygulamalar vardır; ağır şok olgularında kullanılır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A0902DE-AECA-03EA-7492-8CF010479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4699300" cy="36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02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7B90D4-8EC0-3F3F-102B-EFE0A8A13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2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Sitokin kolon </a:t>
            </a:r>
            <a:r>
              <a:rPr lang="tr-TR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aferez</a:t>
            </a: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yöntemleri karşılaştırması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9804344C-2B87-BA03-B4DD-20E091AB09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293210"/>
              </p:ext>
            </p:extLst>
          </p:nvPr>
        </p:nvGraphicFramePr>
        <p:xfrm>
          <a:off x="970671" y="1258083"/>
          <a:ext cx="10383129" cy="5425440"/>
        </p:xfrm>
        <a:graphic>
          <a:graphicData uri="http://schemas.openxmlformats.org/drawingml/2006/table">
            <a:tbl>
              <a:tblPr/>
              <a:tblGrid>
                <a:gridCol w="1436860">
                  <a:extLst>
                    <a:ext uri="{9D8B030D-6E8A-4147-A177-3AD203B41FA5}">
                      <a16:colId xmlns:a16="http://schemas.microsoft.com/office/drawing/2014/main" val="3943790833"/>
                    </a:ext>
                  </a:extLst>
                </a:gridCol>
                <a:gridCol w="2201981">
                  <a:extLst>
                    <a:ext uri="{9D8B030D-6E8A-4147-A177-3AD203B41FA5}">
                      <a16:colId xmlns:a16="http://schemas.microsoft.com/office/drawing/2014/main" val="1982055215"/>
                    </a:ext>
                  </a:extLst>
                </a:gridCol>
                <a:gridCol w="1462344">
                  <a:extLst>
                    <a:ext uri="{9D8B030D-6E8A-4147-A177-3AD203B41FA5}">
                      <a16:colId xmlns:a16="http://schemas.microsoft.com/office/drawing/2014/main" val="3334805802"/>
                    </a:ext>
                  </a:extLst>
                </a:gridCol>
                <a:gridCol w="1519636">
                  <a:extLst>
                    <a:ext uri="{9D8B030D-6E8A-4147-A177-3AD203B41FA5}">
                      <a16:colId xmlns:a16="http://schemas.microsoft.com/office/drawing/2014/main" val="2424468934"/>
                    </a:ext>
                  </a:extLst>
                </a:gridCol>
                <a:gridCol w="1881154">
                  <a:extLst>
                    <a:ext uri="{9D8B030D-6E8A-4147-A177-3AD203B41FA5}">
                      <a16:colId xmlns:a16="http://schemas.microsoft.com/office/drawing/2014/main" val="2551061568"/>
                    </a:ext>
                  </a:extLst>
                </a:gridCol>
                <a:gridCol w="1881154">
                  <a:extLst>
                    <a:ext uri="{9D8B030D-6E8A-4147-A177-3AD203B41FA5}">
                      <a16:colId xmlns:a16="http://schemas.microsoft.com/office/drawing/2014/main" val="2991595827"/>
                    </a:ext>
                  </a:extLst>
                </a:gridCol>
              </a:tblGrid>
              <a:tr h="571494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Özellik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CytoSorb</a:t>
                      </a:r>
                      <a:endParaRPr lang="tr-TR" sz="20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oXiris</a:t>
                      </a:r>
                      <a:endParaRPr lang="tr-TR" sz="20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Toraymyxin</a:t>
                      </a:r>
                      <a:endParaRPr lang="tr-TR" sz="20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Efferon</a:t>
                      </a:r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Jafron</a:t>
                      </a:r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HA 330-380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366113"/>
                  </a:ext>
                </a:extLst>
              </a:tr>
              <a:tr h="843834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Yapı</a:t>
                      </a:r>
                      <a:endParaRPr lang="tr-TR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Polimerik boncuklar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AN69 + PEI + Heparin membranı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Polimiksin</a:t>
                      </a:r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 kaplı fiberler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Hiper çapraz bağlı polistiren boncuklar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Reçine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085248"/>
                  </a:ext>
                </a:extLst>
              </a:tr>
              <a:tr h="590684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Sitokin Temizliği</a:t>
                      </a:r>
                      <a:endParaRPr lang="tr-TR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Orta-Yüksek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Düşük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Etkin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Etkin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6069968"/>
                  </a:ext>
                </a:extLst>
              </a:tr>
              <a:tr h="590684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Endotoksin Temizliği</a:t>
                      </a:r>
                      <a:endParaRPr lang="tr-TR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Etkin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Etkin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Etkin Değil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212669"/>
                  </a:ext>
                </a:extLst>
              </a:tr>
              <a:tr h="590684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CRRT ile Uyum</a:t>
                      </a:r>
                      <a:endParaRPr lang="tr-TR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Opsiyonel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 uyumlu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Genellikle ayrı kullanılır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Uyumlu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Uyumlu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802456"/>
                  </a:ext>
                </a:extLst>
              </a:tr>
              <a:tr h="1306271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Klinik Kullanım</a:t>
                      </a:r>
                      <a:endParaRPr lang="tr-TR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Sepsis, inflamasyon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Sepsis, akut böbrek </a:t>
                      </a:r>
                      <a:r>
                        <a:rPr lang="tr-TR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yetm</a:t>
                      </a:r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COVID-19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Gram-negatif sepsis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Sepsis, </a:t>
                      </a:r>
                      <a:r>
                        <a:rPr lang="tr-TR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endotoksemi</a:t>
                      </a:r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sitokin fırtınası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sitokinler, toksinler ve inflamatuar mediatörler</a:t>
                      </a:r>
                    </a:p>
                    <a:p>
                      <a:endParaRPr lang="tr-TR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9599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D5184A2F-E2C8-E7CA-AE5C-ABA3509B0FEB}"/>
              </a:ext>
            </a:extLst>
          </p:cNvPr>
          <p:cNvSpPr/>
          <p:nvPr/>
        </p:nvSpPr>
        <p:spPr>
          <a:xfrm>
            <a:off x="2332383" y="2968487"/>
            <a:ext cx="1192695" cy="64935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5D53025-31B2-D0B6-E63B-D66708C88EC8}"/>
              </a:ext>
            </a:extLst>
          </p:cNvPr>
          <p:cNvSpPr/>
          <p:nvPr/>
        </p:nvSpPr>
        <p:spPr>
          <a:xfrm>
            <a:off x="5837583" y="3646125"/>
            <a:ext cx="1192695" cy="64935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AC228C2-BFC5-36E3-CE13-00F43E125174}"/>
              </a:ext>
            </a:extLst>
          </p:cNvPr>
          <p:cNvSpPr/>
          <p:nvPr/>
        </p:nvSpPr>
        <p:spPr>
          <a:xfrm>
            <a:off x="7553739" y="3646125"/>
            <a:ext cx="1192695" cy="64935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AEA5A3C-0E64-B3EC-3698-96AEFAFF7CC8}"/>
              </a:ext>
            </a:extLst>
          </p:cNvPr>
          <p:cNvSpPr/>
          <p:nvPr/>
        </p:nvSpPr>
        <p:spPr>
          <a:xfrm>
            <a:off x="4383157" y="3646125"/>
            <a:ext cx="1192695" cy="64935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4C79E0C-E964-D01C-B44E-64ED0575B544}"/>
              </a:ext>
            </a:extLst>
          </p:cNvPr>
          <p:cNvSpPr/>
          <p:nvPr/>
        </p:nvSpPr>
        <p:spPr>
          <a:xfrm>
            <a:off x="838200" y="5181600"/>
            <a:ext cx="10515600" cy="1325563"/>
          </a:xfrm>
          <a:prstGeom prst="rect">
            <a:avLst/>
          </a:prstGeom>
          <a:noFill/>
          <a:ln w="76200">
            <a:solidFill>
              <a:srgbClr val="00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1528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Diğer</a:t>
            </a:r>
            <a:r>
              <a:rPr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Yöntemlerle</a:t>
            </a:r>
            <a:r>
              <a:rPr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Karşılaştırma</a:t>
            </a:r>
            <a:endParaRPr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892378"/>
              </p:ext>
            </p:extLst>
          </p:nvPr>
        </p:nvGraphicFramePr>
        <p:xfrm>
          <a:off x="1001484" y="2060849"/>
          <a:ext cx="10515600" cy="3991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1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5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181">
                <a:tc>
                  <a:txBody>
                    <a:bodyPr/>
                    <a:lstStyle/>
                    <a:p>
                      <a:r>
                        <a:rPr sz="2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Özellik</a:t>
                      </a:r>
                      <a:endParaRPr sz="24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Hemodiyaliz</a:t>
                      </a:r>
                      <a:endParaRPr sz="24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Hemofiltrasyon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Hemoperfüzyon</a:t>
                      </a:r>
                      <a:endParaRPr sz="24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627">
                <a:tc>
                  <a:txBody>
                    <a:bodyPr/>
                    <a:lstStyle/>
                    <a:p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Temel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Mekanizma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Difüzyon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Konveksiyon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Adsorpsiyon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81"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Molekül</a:t>
                      </a:r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Boyutu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Küçük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Orta–Büyük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81"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Kullanım</a:t>
                      </a:r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Amacı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Üre</a:t>
                      </a:r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Kreatinin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Sıvı</a:t>
                      </a:r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dengesi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Sitokin</a:t>
                      </a:r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toksin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81">
                <a:tc>
                  <a:txBody>
                    <a:bodyPr/>
                    <a:lstStyle/>
                    <a:p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Kolon </a:t>
                      </a:r>
                      <a:r>
                        <a:rPr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Kullanımı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Yok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Yok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181">
                <a:tc>
                  <a:txBody>
                    <a:bodyPr/>
                    <a:lstStyle/>
                    <a:p>
                      <a:r>
                        <a:rPr lang="tr-TR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Kullanım Alanı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Renal Replasman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Yoğun Bakım Desteği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İmmun</a:t>
                      </a:r>
                      <a:r>
                        <a:rPr lang="tr-TR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/İnflamasyon Düzenlenmesi</a:t>
                      </a:r>
                      <a:endParaRPr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48042"/>
                  </a:ext>
                </a:extLst>
              </a:tr>
            </a:tbl>
          </a:graphicData>
        </a:graphic>
      </p:graphicFrame>
      <p:sp>
        <p:nvSpPr>
          <p:cNvPr id="5" name="Dikdörtgen 4">
            <a:extLst>
              <a:ext uri="{FF2B5EF4-FFF2-40B4-BE49-F238E27FC236}">
                <a16:creationId xmlns:a16="http://schemas.microsoft.com/office/drawing/2014/main" id="{1445A6EC-0011-334D-885D-8BCBA16DB102}"/>
              </a:ext>
            </a:extLst>
          </p:cNvPr>
          <p:cNvSpPr/>
          <p:nvPr/>
        </p:nvSpPr>
        <p:spPr>
          <a:xfrm>
            <a:off x="8441635" y="1417983"/>
            <a:ext cx="2912165" cy="531412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0527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98D5B9-E9AD-1A78-D776-E91478C4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 endikasyonları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1C82AA-F136-F480-0990-9A2155EE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İlaç intoksikasyonları (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trisiklik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antidepresanlar,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fenobarbital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teofilin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v.b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Sistemik inflamatuar yanıt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sendromı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(SIRS) ya da sepsis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Otoimmun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hastalıklar (Bazı durumlar)</a:t>
            </a:r>
          </a:p>
          <a:p>
            <a:pPr>
              <a:lnSpc>
                <a:spcPct val="160000"/>
              </a:lnSpc>
            </a:pP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Hemolenfohistiyositoz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Hemofagositik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sendrom)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Şiddetli COVID-19 </a:t>
            </a:r>
            <a:r>
              <a:rPr lang="tr-TR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vb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durumlar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pankreatit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Karaciğer yetmezliği</a:t>
            </a:r>
          </a:p>
        </p:txBody>
      </p:sp>
    </p:spTree>
    <p:extLst>
      <p:ext uri="{BB962C8B-B14F-4D97-AF65-F5344CB8AC3E}">
        <p14:creationId xmlns:p14="http://schemas.microsoft.com/office/powerpoint/2010/main" val="233425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E865D8-E133-79FE-9014-BDDBCBFEA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Tedavi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379BE8-9B3E-2540-4CA5-D175A43253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Vasküler erişim sağlanır (SVK)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Cihaz kan devresine bağlanır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 akımı ve süre ayarlanır (genelde 6-24 saat)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Seans sayısı değişkendir.</a:t>
            </a:r>
          </a:p>
          <a:p>
            <a:endParaRPr lang="tr-TR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6A591FF7-C53D-2834-3DE6-6E47036A29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855785"/>
            <a:ext cx="4923692" cy="5270379"/>
          </a:xfrm>
        </p:spPr>
      </p:pic>
    </p:spTree>
    <p:extLst>
      <p:ext uri="{BB962C8B-B14F-4D97-AF65-F5344CB8AC3E}">
        <p14:creationId xmlns:p14="http://schemas.microsoft.com/office/powerpoint/2010/main" val="553173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66D51E-9A22-E5BC-9233-5E281763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365125"/>
            <a:ext cx="11582399" cy="1325563"/>
          </a:xfrm>
        </p:spPr>
        <p:txBody>
          <a:bodyPr>
            <a:normAutofit/>
          </a:bodyPr>
          <a:lstStyle/>
          <a:p>
            <a:r>
              <a:rPr lang="tr-TR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Hemadsorbsiyonun</a:t>
            </a: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sepsis tedavisinde sınırlılıkları</a:t>
            </a: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1C529CE4-B416-9933-8D32-9E9ED95A0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8107"/>
            <a:ext cx="10515600" cy="305609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Sitokinlerin çoğu damar içinde değil, dokuda bulunur; plazmadan arındırma yeterli biyolojik etki yaratmayabilir.</a:t>
            </a:r>
          </a:p>
          <a:p>
            <a:pPr>
              <a:lnSpc>
                <a:spcPct val="150000"/>
              </a:lnSpc>
            </a:pP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Rebound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fenomeni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: kolon çıkarıldıktan sonra hızla dokudan dolaşıma sitokin akışı olabilir.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099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7B9F7363-B07E-247D-82DC-D668EC5F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hattının içine eklenmiş sistem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30FE880-B50F-5567-9242-75FF3A271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 → arteriyel damar yolu → kan pompası →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hemofilter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venöz dönüş → → → Hasta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-filtre: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Sitokin kolonu filtrasyon öncesi inflamatuar yükü azaltır.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 → pompa →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hemoadsorber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hemofilter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hasta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Post-filtre: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basınç yönetimi daha kolay olur.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 → pompa →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hemofilter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hemoadsorber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→ hasta</a:t>
            </a:r>
          </a:p>
        </p:txBody>
      </p:sp>
    </p:spTree>
    <p:extLst>
      <p:ext uri="{BB962C8B-B14F-4D97-AF65-F5344CB8AC3E}">
        <p14:creationId xmlns:p14="http://schemas.microsoft.com/office/powerpoint/2010/main" val="2358129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037F3B-D9DE-9FC2-96B8-314D684A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Hemadsorbsiyonda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antikoagulasyon</a:t>
            </a:r>
            <a:endParaRPr lang="tr-T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85E746D-20B8-D0E7-4A04-833CF1CEA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Sitrat antikoagülasyonu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47AAB2E-1045-6ED5-3553-AE3FDC0C07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Çok tercih edilir.</a:t>
            </a:r>
          </a:p>
          <a:p>
            <a:pPr marL="0" indent="0">
              <a:buNone/>
            </a:pPr>
            <a:r>
              <a:rPr lang="tr-TR" u="sng" dirty="0">
                <a:latin typeface="Calibri" panose="020F0502020204030204" pitchFamily="34" charset="0"/>
                <a:cs typeface="Calibri" panose="020F0502020204030204" pitchFamily="34" charset="0"/>
              </a:rPr>
              <a:t>Avantaj: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sistemik kanama daha az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devre ömrü daha uzun </a:t>
            </a:r>
          </a:p>
          <a:p>
            <a:pPr marL="0" indent="0">
              <a:buNone/>
            </a:pPr>
            <a:r>
              <a:rPr lang="tr-TR" u="sng" dirty="0">
                <a:latin typeface="Calibri" panose="020F0502020204030204" pitchFamily="34" charset="0"/>
                <a:cs typeface="Calibri" panose="020F0502020204030204" pitchFamily="34" charset="0"/>
              </a:rPr>
              <a:t>Ama: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ağır karaciğer yetmezliğinde zor olabilir</a:t>
            </a:r>
          </a:p>
          <a:p>
            <a:endParaRPr lang="tr-TR" dirty="0"/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022F6038-A695-C156-81FA-A3D4F01E7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tr-TR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Heparin ile </a:t>
            </a:r>
            <a:r>
              <a:rPr lang="tr-TR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antikoagulasyon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B7B8E117-5C4C-8B28-1D46-AFD340E1A9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u="sng" dirty="0">
                <a:latin typeface="Calibri" panose="020F0502020204030204" pitchFamily="34" charset="0"/>
                <a:cs typeface="Calibri" panose="020F0502020204030204" pitchFamily="34" charset="0"/>
              </a:rPr>
              <a:t>Özellikle: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sitrat kontrendike ise.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u="sng" dirty="0">
                <a:latin typeface="Calibri" panose="020F0502020204030204" pitchFamily="34" charset="0"/>
                <a:cs typeface="Calibri" panose="020F0502020204030204" pitchFamily="34" charset="0"/>
              </a:rPr>
              <a:t>Sorun: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kanama 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HIT riski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4928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>
            <a:extLst>
              <a:ext uri="{FF2B5EF4-FFF2-40B4-BE49-F238E27FC236}">
                <a16:creationId xmlns:a16="http://schemas.microsoft.com/office/drawing/2014/main" id="{520FB8B4-669B-DC70-9B9B-6C6F9781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01" y="365125"/>
            <a:ext cx="11183815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Sitokin kolon işleminde dikkat edilecek noktalar</a:t>
            </a:r>
          </a:p>
        </p:txBody>
      </p:sp>
      <p:sp>
        <p:nvSpPr>
          <p:cNvPr id="8" name="Metin Yer Tutucusu 7">
            <a:extLst>
              <a:ext uri="{FF2B5EF4-FFF2-40B4-BE49-F238E27FC236}">
                <a16:creationId xmlns:a16="http://schemas.microsoft.com/office/drawing/2014/main" id="{BC133104-C9E8-8E62-A74E-8E2CA0E53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7071" y="1512277"/>
            <a:ext cx="4748310" cy="823912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İşlem izlemi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87E8133C-33AF-DA2D-6134-80F93D976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7076" y="2505075"/>
            <a:ext cx="5195718" cy="3684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Cihaz ve setlerin kontrolü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 akımının izlenmesi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Antikoagülasyon ve laboratuvar takip</a:t>
            </a:r>
          </a:p>
          <a:p>
            <a:endParaRPr lang="tr-TR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61A0A46-F05C-9F4B-9A5A-4154FEA98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681164"/>
            <a:ext cx="5256211" cy="483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43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8F015-62C7-C027-96A2-0DCC38AC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A8A2F5-BA12-4AA9-19E7-A0490A1B8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10461" cy="1325563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Hemadsorbsiyon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ile sepsis tedavisinde teknik komplikasyonlar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A4FD340-F3EA-3280-D0CC-26B64A2468F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45647"/>
            <a:ext cx="5783956" cy="454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Trombositopeni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Koagülasyon aktivasyonu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Sistemin tıkanması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Albümin kaybı (minimal ama olabilir)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Hipotansiyon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İlaç düzeyinde azalma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Kolon direnç oluşturabilir.</a:t>
            </a:r>
            <a:endParaRPr kumimoji="0" lang="tr-TR" altLang="tr-T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B832E440-AFBD-BAA5-85B7-20C41229A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318387"/>
            <a:ext cx="4456471" cy="13255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Molekülü yüzeye bağlayarak uzaklaştırma tekniği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94D94414-8FF2-C1F9-1660-08E73FF0A518}"/>
              </a:ext>
            </a:extLst>
          </p:cNvPr>
          <p:cNvSpPr/>
          <p:nvPr/>
        </p:nvSpPr>
        <p:spPr>
          <a:xfrm>
            <a:off x="5474109" y="3693574"/>
            <a:ext cx="518653" cy="57518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300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12339273-27BF-893D-A91B-24352C12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C00000"/>
                </a:solidFill>
                <a:latin typeface="Calibri" pitchFamily="34" charset="0"/>
              </a:rPr>
              <a:t>PLAZMAFEREZİN FAYDALI OLDUĞU MADDELERİN ÖZELLİKLERİ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703384" y="1924099"/>
            <a:ext cx="750628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Standart yöntemlerle uzaklaştırılamayan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Hızla uzaklaştırılması gereken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Uzun yarı ömürlü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Yavaş re-sentez özelliği olan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Damar içi dağılımı yüksek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Proteinlere bağlanma oranı yüksek</a:t>
            </a:r>
          </a:p>
        </p:txBody>
      </p:sp>
      <p:sp>
        <p:nvSpPr>
          <p:cNvPr id="7" name="6 Dikdörtgen"/>
          <p:cNvSpPr/>
          <p:nvPr/>
        </p:nvSpPr>
        <p:spPr>
          <a:xfrm>
            <a:off x="2113670" y="481981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400" dirty="0"/>
              <a:t>(</a:t>
            </a:r>
            <a:r>
              <a:rPr 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IgM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fibrinojen,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α– 2 </a:t>
            </a:r>
            <a:r>
              <a:rPr 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makroglobulin</a:t>
            </a:r>
            <a:r>
              <a:rPr lang="tr-TR" sz="2400" dirty="0"/>
              <a:t>)</a:t>
            </a:r>
          </a:p>
        </p:txBody>
      </p:sp>
      <p:sp>
        <p:nvSpPr>
          <p:cNvPr id="2" name="İçerik Yer Tutucusu 12">
            <a:extLst>
              <a:ext uri="{FF2B5EF4-FFF2-40B4-BE49-F238E27FC236}">
                <a16:creationId xmlns:a16="http://schemas.microsoft.com/office/drawing/2014/main" id="{7DA4D73D-56F5-595B-3489-BC06C6A39402}"/>
              </a:ext>
            </a:extLst>
          </p:cNvPr>
          <p:cNvSpPr txBox="1">
            <a:spLocks/>
          </p:cNvSpPr>
          <p:nvPr/>
        </p:nvSpPr>
        <p:spPr>
          <a:xfrm>
            <a:off x="8209670" y="1924099"/>
            <a:ext cx="3536853" cy="43513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Anormal proteinler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Antikorlar</a:t>
            </a:r>
          </a:p>
          <a:p>
            <a:pPr>
              <a:lnSpc>
                <a:spcPct val="150000"/>
              </a:lnSpc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İmmunkompleksler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Sitokinler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Hormonlar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İlaç</a:t>
            </a:r>
          </a:p>
          <a:p>
            <a:pPr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Diğer…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9389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561B31-EFAD-A0BC-4F98-193A096D0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26" y="843426"/>
            <a:ext cx="4817012" cy="1325563"/>
          </a:xfrm>
        </p:spPr>
        <p:txBody>
          <a:bodyPr>
            <a:normAutofit/>
          </a:bodyPr>
          <a:lstStyle/>
          <a:p>
            <a:br>
              <a:rPr lang="tr-TR" sz="2400" b="1" kern="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Plazmaferez</a:t>
            </a:r>
            <a:br>
              <a:rPr lang="tr-TR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(Terapötik Plazma Değişimi, TPE)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431801-552A-A14E-C397-89A4498B2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6462" y="2335237"/>
            <a:ext cx="5023338" cy="3841726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tr-TR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Hastanın plazması uzaklaştırılır, yerine </a:t>
            </a:r>
            <a:r>
              <a:rPr lang="tr-TR" sz="2400" kern="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albumin</a:t>
            </a:r>
            <a:r>
              <a:rPr lang="tr-TR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veya taze donmuş plazma verilir. </a:t>
            </a:r>
            <a:endParaRPr lang="tr-TR" sz="2400" kern="100" dirty="0"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tr-TR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Amaç: Hem zararlı mediyatörleri uzaklaştırmak hem de eksik faktörleri yerine koymak. </a:t>
            </a:r>
            <a:endParaRPr lang="tr-TR" sz="2400" kern="100" dirty="0"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C61E878-1D7C-93C1-2461-F868A76A4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0462" y="2335237"/>
            <a:ext cx="5023338" cy="3841726"/>
          </a:xfrm>
        </p:spPr>
        <p:txBody>
          <a:bodyPr/>
          <a:lstStyle/>
          <a:p>
            <a:pPr lvl="0"/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Kan, adsorban içeren kartuşlardan geçirilir. </a:t>
            </a:r>
          </a:p>
          <a:p>
            <a:pPr lvl="0"/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Amaç: Sitokinler, endotoksinler ve bazı inflamatuar mediyatörleri bağlayıp uzaklaştırmak. </a:t>
            </a:r>
          </a:p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Sepsisteki “sitokin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fırtınası”nı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baskılamayı hedefler.</a:t>
            </a:r>
          </a:p>
          <a:p>
            <a:endParaRPr lang="tr-TR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6B59708F-0D0C-B64F-A52B-7671605CB47D}"/>
              </a:ext>
            </a:extLst>
          </p:cNvPr>
          <p:cNvSpPr txBox="1">
            <a:spLocks/>
          </p:cNvSpPr>
          <p:nvPr/>
        </p:nvSpPr>
        <p:spPr>
          <a:xfrm>
            <a:off x="6541477" y="1294227"/>
            <a:ext cx="5023338" cy="87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Hemoperfüzyon</a:t>
            </a:r>
            <a:r>
              <a:rPr lang="tr-TR" sz="2600" b="1" dirty="0">
                <a:latin typeface="Calibri" panose="020F0502020204030204" pitchFamily="34" charset="0"/>
                <a:cs typeface="Calibri" panose="020F0502020204030204" pitchFamily="34" charset="0"/>
              </a:rPr>
              <a:t> / Adsorpsiyon</a:t>
            </a:r>
            <a:br>
              <a:rPr lang="tr-TR" dirty="0">
                <a:highlight>
                  <a:srgbClr val="FF0000"/>
                </a:highlight>
              </a:rPr>
            </a:br>
            <a:endParaRPr lang="tr-TR" dirty="0">
              <a:highlight>
                <a:srgbClr val="FF0000"/>
              </a:highlight>
            </a:endParaRPr>
          </a:p>
        </p:txBody>
      </p:sp>
      <p:sp>
        <p:nvSpPr>
          <p:cNvPr id="6" name="Başlık 5">
            <a:extLst>
              <a:ext uri="{FF2B5EF4-FFF2-40B4-BE49-F238E27FC236}">
                <a16:creationId xmlns:a16="http://schemas.microsoft.com/office/drawing/2014/main" id="{F04F94E2-DD53-703E-86AB-852DA355A4D6}"/>
              </a:ext>
            </a:extLst>
          </p:cNvPr>
          <p:cNvSpPr txBox="1">
            <a:spLocks/>
          </p:cNvSpPr>
          <p:nvPr/>
        </p:nvSpPr>
        <p:spPr>
          <a:xfrm>
            <a:off x="603738" y="555355"/>
            <a:ext cx="10515600" cy="1477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kern="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TEMEL MEKANİZMALAR</a:t>
            </a:r>
            <a:br>
              <a:rPr lang="tr-TR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186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669E78-E805-617B-EF52-9572BBF3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2692"/>
            <a:ext cx="10509504" cy="10769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450850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tr-TR" b="1" i="0" u="none" strike="noStrike" kern="1200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Klinik</a:t>
            </a:r>
            <a:r>
              <a:rPr kumimoji="0" lang="en-US" altLang="tr-TR" b="1" i="0" u="none" strike="noStrike" kern="1200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tr-TR" b="1" i="0" u="none" strike="noStrike" kern="1200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Karşılaştırma</a:t>
            </a:r>
            <a:r>
              <a:rPr kumimoji="0" lang="en-US" altLang="tr-TR" b="1" i="0" u="none" strike="noStrike" kern="1200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(Sepsis &amp; MO</a:t>
            </a:r>
            <a:r>
              <a:rPr kumimoji="0" lang="tr-TR" altLang="tr-TR" b="1" i="0" u="none" strike="noStrike" kern="1200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DS</a:t>
            </a:r>
            <a:r>
              <a:rPr kumimoji="0" lang="en-US" altLang="tr-TR" b="1" i="0" u="none" strike="noStrike" kern="1200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altLang="tr-TR" b="0" i="0" u="none" strike="noStrike" kern="1200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450850" fontAlgn="base">
              <a:spcAft>
                <a:spcPct val="0"/>
              </a:spcAft>
              <a:buClrTx/>
              <a:buSzTx/>
              <a:tabLst/>
            </a:pPr>
            <a:endParaRPr kumimoji="0" lang="en-US" altLang="tr-TR" sz="4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7" name="İçerik Yer Tutucusu 7">
            <a:extLst>
              <a:ext uri="{FF2B5EF4-FFF2-40B4-BE49-F238E27FC236}">
                <a16:creationId xmlns:a16="http://schemas.microsoft.com/office/drawing/2014/main" id="{88BFAFD2-9D26-D8F5-10A2-596764F3E8E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56540981"/>
              </p:ext>
            </p:extLst>
          </p:nvPr>
        </p:nvGraphicFramePr>
        <p:xfrm>
          <a:off x="445905" y="1182286"/>
          <a:ext cx="10689763" cy="5458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8071">
                  <a:extLst>
                    <a:ext uri="{9D8B030D-6E8A-4147-A177-3AD203B41FA5}">
                      <a16:colId xmlns:a16="http://schemas.microsoft.com/office/drawing/2014/main" val="591890546"/>
                    </a:ext>
                  </a:extLst>
                </a:gridCol>
                <a:gridCol w="2832751">
                  <a:extLst>
                    <a:ext uri="{9D8B030D-6E8A-4147-A177-3AD203B41FA5}">
                      <a16:colId xmlns:a16="http://schemas.microsoft.com/office/drawing/2014/main" val="3635011379"/>
                    </a:ext>
                  </a:extLst>
                </a:gridCol>
                <a:gridCol w="4498941">
                  <a:extLst>
                    <a:ext uri="{9D8B030D-6E8A-4147-A177-3AD203B41FA5}">
                      <a16:colId xmlns:a16="http://schemas.microsoft.com/office/drawing/2014/main" val="1548519274"/>
                    </a:ext>
                  </a:extLst>
                </a:gridCol>
              </a:tblGrid>
              <a:tr h="798962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Özellik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Hemoperfüzyon</a:t>
                      </a: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Adsorpsiyon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Plazmaferez (TPE)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280701"/>
                  </a:ext>
                </a:extLst>
              </a:tr>
              <a:tr h="798962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Hedef moleküller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Sitokinler, endotoksin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Sitokinler + kompleman + koagülasyon    faktörleri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3950865"/>
                  </a:ext>
                </a:extLst>
              </a:tr>
              <a:tr h="721206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Seçicilik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Göreceli daha seçici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Daha az seçici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86828"/>
                  </a:ext>
                </a:extLst>
              </a:tr>
              <a:tr h="742122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Yerine koyma sıvısı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Yok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9334256"/>
                  </a:ext>
                </a:extLst>
              </a:tr>
              <a:tr h="798962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Hemodinamik etki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Stabiliteyi artırabilir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Bazen hipotansiyon yapabilir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521996"/>
                  </a:ext>
                </a:extLst>
              </a:tr>
              <a:tr h="798962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Koagülasyon üzerine etki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Hafif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Koagülasyon faktörlerini azaltır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902701"/>
                  </a:ext>
                </a:extLst>
              </a:tr>
              <a:tr h="798962">
                <a:tc>
                  <a:txBody>
                    <a:bodyPr/>
                    <a:lstStyle/>
                    <a:p>
                      <a:pPr indent="450215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Kanıt düzeyi</a:t>
                      </a:r>
                      <a:endParaRPr lang="tr-TR" sz="20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Orta / tartışmalı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tr-TR" sz="20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Karışık: bazı alt gruplarda faydalı</a:t>
                      </a:r>
                      <a:endParaRPr lang="tr-TR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9040" marR="9040" marT="9040" marB="90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024296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A707B253-0E4E-A068-8020-3BC2CCC4966A}"/>
              </a:ext>
            </a:extLst>
          </p:cNvPr>
          <p:cNvSpPr/>
          <p:nvPr/>
        </p:nvSpPr>
        <p:spPr>
          <a:xfrm>
            <a:off x="3896139" y="1060174"/>
            <a:ext cx="3233531" cy="564542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7365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>
            <a:extLst>
              <a:ext uri="{FF2B5EF4-FFF2-40B4-BE49-F238E27FC236}">
                <a16:creationId xmlns:a16="http://schemas.microsoft.com/office/drawing/2014/main" id="{530F8291-2455-A6D7-BF1E-C9EF74B1A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3F90F83-5BC9-95BE-A2BD-29B0BA88B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7048500" cy="262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6E228EC-F4E7-149A-A8D2-DE395E967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00" y="3249474"/>
            <a:ext cx="6954700" cy="262890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5B99A60-255B-7E66-EAC8-B4C8F8CFE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625" y="365125"/>
            <a:ext cx="1400175" cy="1838325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DB3AFA63-E084-7E25-9082-27CCF5E4C0B5}"/>
              </a:ext>
            </a:extLst>
          </p:cNvPr>
          <p:cNvSpPr/>
          <p:nvPr/>
        </p:nvSpPr>
        <p:spPr>
          <a:xfrm>
            <a:off x="4791800" y="4026521"/>
            <a:ext cx="3048000" cy="5374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9367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ED47E015-885D-2208-B296-D63640FEF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2990" y="284093"/>
            <a:ext cx="7191375" cy="3638550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C8DF33D8-7D86-8225-4070-36DEB6A81374}"/>
              </a:ext>
            </a:extLst>
          </p:cNvPr>
          <p:cNvSpPr txBox="1"/>
          <p:nvPr/>
        </p:nvSpPr>
        <p:spPr>
          <a:xfrm>
            <a:off x="1007165" y="3922643"/>
            <a:ext cx="9846365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Sepsis tedavisinde ekstrakorporeal kan arıtma yöntemlerinin mortalite üzerindeki etkisini değerlendirmek amacıyla 2.729 hastayı içeren 39 randomize kontrollü çalışmayı incelemiştir</a:t>
            </a:r>
          </a:p>
          <a:p>
            <a:pPr algn="just">
              <a:lnSpc>
                <a:spcPct val="150000"/>
              </a:lnSpc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Sonuç olarak çalışma, sepsiste ekstrakorporeal kan arıtma tekniklerinin rutin kullanımını destekleyecek yeterli kanıt olmadığını; özellikle yüksek mortalite riski taşıyan hastalarda daha büyük ve güçlü randomize çalışmalara ihtiyaç bulunduğunu vurgulamaktadır.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D08E802-7C1F-7F24-A852-FCA803E4F475}"/>
              </a:ext>
            </a:extLst>
          </p:cNvPr>
          <p:cNvSpPr/>
          <p:nvPr/>
        </p:nvSpPr>
        <p:spPr>
          <a:xfrm>
            <a:off x="1007165" y="5406887"/>
            <a:ext cx="4002157" cy="46382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27014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A7950C7D-4D0A-22D2-CD26-CD75CAE92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462" y="101876"/>
            <a:ext cx="7524129" cy="4533900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98D492E9-61AD-231F-CC87-6555ED02585E}"/>
              </a:ext>
            </a:extLst>
          </p:cNvPr>
          <p:cNvSpPr/>
          <p:nvPr/>
        </p:nvSpPr>
        <p:spPr>
          <a:xfrm flipV="1">
            <a:off x="2888975" y="5910469"/>
            <a:ext cx="8030816" cy="34266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095237B-741C-2A68-E7AE-60677AB3CA48}"/>
              </a:ext>
            </a:extLst>
          </p:cNvPr>
          <p:cNvSpPr txBox="1"/>
          <p:nvPr/>
        </p:nvSpPr>
        <p:spPr>
          <a:xfrm>
            <a:off x="436546" y="4957272"/>
            <a:ext cx="1155667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Sepsis tedavisinde kandaki zararlı maddeleri temizlemek için geliştirilen </a:t>
            </a:r>
            <a:r>
              <a:rPr lang="tr-TR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ileri teknolojik cihazlar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(özel membranlar ve kartuşlar ve sitokin adsorpsiyonu (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CytoSorb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Oxiris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vb.)) kullanılsa da, bu yöntemlerin hastaların hayatta kalma oranları üzerindeki </a:t>
            </a:r>
            <a:r>
              <a:rPr lang="tr-TR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gerçek faydası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henüz bilimsel olarak kanıtlanmamış ve </a:t>
            </a:r>
            <a:r>
              <a:rPr lang="tr-TR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tartışmalı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bir konu olmaya devam etmektedir.</a:t>
            </a:r>
          </a:p>
        </p:txBody>
      </p:sp>
    </p:spTree>
    <p:extLst>
      <p:ext uri="{BB962C8B-B14F-4D97-AF65-F5344CB8AC3E}">
        <p14:creationId xmlns:p14="http://schemas.microsoft.com/office/powerpoint/2010/main" val="11438292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8D3834-86E5-926C-837B-FB02FC632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Sitokin kolon </a:t>
            </a:r>
            <a:r>
              <a:rPr lang="tr-TR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aferezin</a:t>
            </a:r>
            <a:r>
              <a:rPr lang="tr-T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avantaj / dezavantajları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A301AF-82FA-2A73-6826-41E0E1A07C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Sitokin düzeylerini düşürür.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Hemodinamik stabiliteyi artırır.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Vazopressör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ihtiyacını azaltabilir.</a:t>
            </a:r>
          </a:p>
          <a:p>
            <a:endParaRPr lang="tr-TR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6F997383-2E67-7774-8552-58A3537E8B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Yüksek maliyet</a:t>
            </a:r>
          </a:p>
          <a:p>
            <a:pPr>
              <a:lnSpc>
                <a:spcPct val="20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Her hasta için uygun değil</a:t>
            </a:r>
          </a:p>
          <a:p>
            <a:pPr>
              <a:lnSpc>
                <a:spcPct val="200000"/>
              </a:lnSpc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Standart protokol eksik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5419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81EECCEF-CB0E-6683-E025-FD0CF7436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550" y="935313"/>
            <a:ext cx="6267450" cy="592268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E3B5A1BA-8E77-0425-579B-65E09D7B3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670" y="1576179"/>
            <a:ext cx="4862305" cy="494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Başlık 1">
            <a:extLst>
              <a:ext uri="{FF2B5EF4-FFF2-40B4-BE49-F238E27FC236}">
                <a16:creationId xmlns:a16="http://schemas.microsoft.com/office/drawing/2014/main" id="{03DCCF23-4725-5B59-176C-C973290F6A65}"/>
              </a:ext>
            </a:extLst>
          </p:cNvPr>
          <p:cNvSpPr txBox="1">
            <a:spLocks/>
          </p:cNvSpPr>
          <p:nvPr/>
        </p:nvSpPr>
        <p:spPr>
          <a:xfrm>
            <a:off x="556591" y="382379"/>
            <a:ext cx="7805531" cy="110586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Sınırları zorlayan bu olgularda birlikte başarmak dileğiyle. </a:t>
            </a:r>
            <a:br>
              <a:rPr lang="tr-T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Değerli zamanınızı ayırdığınız için teşekkür ederim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6E936370-D1C7-90D3-A9BD-B2067D44893B}"/>
              </a:ext>
            </a:extLst>
          </p:cNvPr>
          <p:cNvSpPr txBox="1"/>
          <p:nvPr/>
        </p:nvSpPr>
        <p:spPr>
          <a:xfrm>
            <a:off x="2173357" y="59226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0" i="0" dirty="0">
                <a:solidFill>
                  <a:srgbClr val="1F1F1F"/>
                </a:solidFill>
                <a:effectLst/>
                <a:latin typeface="Google Sans"/>
              </a:rPr>
              <a:t> </a:t>
            </a:r>
            <a:r>
              <a:rPr lang="tr-TR" b="0" i="0" u="sng" dirty="0" err="1">
                <a:solidFill>
                  <a:srgbClr val="1A0DAB"/>
                </a:solidFill>
                <a:effectLst/>
                <a:latin typeface="Google Sans"/>
                <a:hlinkClick r:id="rId4"/>
              </a:rPr>
              <a:t>itfterapötikaferez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470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EFDFB6636F64EE4D899B607C336FE093" ma:contentTypeVersion="9" ma:contentTypeDescription="Yeni belge oluşturun." ma:contentTypeScope="" ma:versionID="3dbcb8a5cf3fa00553a27c164df53095">
  <xsd:schema xmlns:xsd="http://www.w3.org/2001/XMLSchema" xmlns:xs="http://www.w3.org/2001/XMLSchema" xmlns:p="http://schemas.microsoft.com/office/2006/metadata/properties" xmlns:ns3="684d2c00-e735-492f-b9aa-d9d683de5761" xmlns:ns4="bde5eac1-3a18-4c70-b9db-e97f430f0eeb" targetNamespace="http://schemas.microsoft.com/office/2006/metadata/properties" ma:root="true" ma:fieldsID="ec7d2e530d4269dfb83198be1948c9da" ns3:_="" ns4:_="">
    <xsd:import namespace="684d2c00-e735-492f-b9aa-d9d683de5761"/>
    <xsd:import namespace="bde5eac1-3a18-4c70-b9db-e97f430f0e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d2c00-e735-492f-b9aa-d9d683de5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5eac1-3a18-4c70-b9db-e97f430f0e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D920A0-FE15-4F4D-9EA2-D3CFFB964B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4d2c00-e735-492f-b9aa-d9d683de5761"/>
    <ds:schemaRef ds:uri="bde5eac1-3a18-4c70-b9db-e97f430f0e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ADF57D-75B9-49C9-8A9C-6D460D31BB97}">
  <ds:schemaRefs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684d2c00-e735-492f-b9aa-d9d683de5761"/>
    <ds:schemaRef ds:uri="http://purl.org/dc/terms/"/>
    <ds:schemaRef ds:uri="http://schemas.microsoft.com/office/infopath/2007/PartnerControls"/>
    <ds:schemaRef ds:uri="bde5eac1-3a18-4c70-b9db-e97f430f0eeb"/>
  </ds:schemaRefs>
</ds:datastoreItem>
</file>

<file path=customXml/itemProps3.xml><?xml version="1.0" encoding="utf-8"?>
<ds:datastoreItem xmlns:ds="http://schemas.openxmlformats.org/officeDocument/2006/customXml" ds:itemID="{5E1E3357-12B6-4F3D-B97B-1ADBD7BA60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1895</TotalTime>
  <Words>1651</Words>
  <Application>Microsoft Office PowerPoint</Application>
  <PresentationFormat>Geniş ekran</PresentationFormat>
  <Paragraphs>330</Paragraphs>
  <Slides>41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Google Sans</vt:lpstr>
      <vt:lpstr>Symbol</vt:lpstr>
      <vt:lpstr>Times New Roman</vt:lpstr>
      <vt:lpstr>Office Teması</vt:lpstr>
      <vt:lpstr>PowerPoint Sunusu</vt:lpstr>
      <vt:lpstr>PowerPoint Sunusu</vt:lpstr>
      <vt:lpstr>PowerPoint Sunusu</vt:lpstr>
      <vt:lpstr>SEPSİS</vt:lpstr>
      <vt:lpstr>Sepsisin aşırı yanıt dönemi (hiperinflamatuvar faz)</vt:lpstr>
      <vt:lpstr>MODS (Multipl Organ Disfonksiyon Sendromu) </vt:lpstr>
      <vt:lpstr>PowerPoint Sunusu</vt:lpstr>
      <vt:lpstr>Sepsiste hemoperfüzyon / hemoadsorpsiyon ve plazmaferez mekanizması</vt:lpstr>
      <vt:lpstr>EKSTRAKORPOREAL TEDAVİLER</vt:lpstr>
      <vt:lpstr>PowerPoint Sunusu</vt:lpstr>
      <vt:lpstr>Hemadsorbsiyon:  Kanın sistemden geçerken sitokinlerin farklı mekanizmalarla yüzeye bağlanarak uzaklaştırılması yöntemidir</vt:lpstr>
      <vt:lpstr>Hemadsorbsiyon: Hidrofobik etkileşim</vt:lpstr>
      <vt:lpstr>Hemadsorbsiyon: Van der Waals bağları</vt:lpstr>
      <vt:lpstr>Hemadsorbsiyon: gözenek içinde hapsolma</vt:lpstr>
      <vt:lpstr>Hemadsorbsiyon ile tutulan moleküller</vt:lpstr>
      <vt:lpstr>Hemadsorbsiyon </vt:lpstr>
      <vt:lpstr>CRRT CİHAZLARI (asıl makineler) Continuous Renal Replacament Therapy </vt:lpstr>
      <vt:lpstr>HEMOPERFÜZYON SİSTEMİ (kolonlar) </vt:lpstr>
      <vt:lpstr>Cytosorb (Polimer esaslı adsorban) </vt:lpstr>
      <vt:lpstr>Toraymyxin</vt:lpstr>
      <vt:lpstr>Jafron HA 330-380</vt:lpstr>
      <vt:lpstr>Effron LPS </vt:lpstr>
      <vt:lpstr>oXiris</vt:lpstr>
      <vt:lpstr>Kolon ne kadar süre kullanılır?  </vt:lpstr>
      <vt:lpstr>Sitokin kolon aferez yöntemleri karşılaştırması</vt:lpstr>
      <vt:lpstr>Diğer Yöntemlerle Karşılaştırma</vt:lpstr>
      <vt:lpstr>Uygulama endikasyonları</vt:lpstr>
      <vt:lpstr>Tedavi süreci</vt:lpstr>
      <vt:lpstr>Hemadsorbsiyonun sepsis tedavisinde sınırlılıkları</vt:lpstr>
      <vt:lpstr>Kan hattının içine eklenmiş sistem</vt:lpstr>
      <vt:lpstr>Hemadsorbsiyonda antikoagulasyon</vt:lpstr>
      <vt:lpstr>Sitokin kolon işleminde dikkat edilecek noktalar</vt:lpstr>
      <vt:lpstr>Hemadsorbsiyon ile sepsis tedavisinde teknik komplikasyonlar</vt:lpstr>
      <vt:lpstr>PLAZMAFEREZİN FAYDALI OLDUĞU MADDELERİN ÖZELLİKLERİ</vt:lpstr>
      <vt:lpstr> Plazmaferez  (Terapötik Plazma Değişimi, TPE)</vt:lpstr>
      <vt:lpstr>Klinik Karşılaştırma (Sepsis &amp; MODS) </vt:lpstr>
      <vt:lpstr>PowerPoint Sunusu</vt:lpstr>
      <vt:lpstr>PowerPoint Sunusu</vt:lpstr>
      <vt:lpstr>PowerPoint Sunusu</vt:lpstr>
      <vt:lpstr>Sitokin kolon aferezin avantaj / dezavantajları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ERDEM DADIN</dc:creator>
  <cp:lastModifiedBy>ERDEM DADIN</cp:lastModifiedBy>
  <cp:revision>29</cp:revision>
  <dcterms:created xsi:type="dcterms:W3CDTF">2026-05-05T17:21:19Z</dcterms:created>
  <dcterms:modified xsi:type="dcterms:W3CDTF">2026-05-12T14:54:07Z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0x010100EFDFB6636F64EE4D899B607C336FE093</vt:lpwstr>
  </property>
</Properties>
</file>