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  <p:sldMasterId id="2147484159" r:id="rId2"/>
    <p:sldMasterId id="2147484171" r:id="rId3"/>
  </p:sldMasterIdLst>
  <p:notesMasterIdLst>
    <p:notesMasterId r:id="rId41"/>
  </p:notesMasterIdLst>
  <p:sldIdLst>
    <p:sldId id="256" r:id="rId4"/>
    <p:sldId id="262" r:id="rId5"/>
    <p:sldId id="263" r:id="rId6"/>
    <p:sldId id="273" r:id="rId7"/>
    <p:sldId id="326" r:id="rId8"/>
    <p:sldId id="265" r:id="rId9"/>
    <p:sldId id="280" r:id="rId10"/>
    <p:sldId id="341" r:id="rId11"/>
    <p:sldId id="342" r:id="rId12"/>
    <p:sldId id="344" r:id="rId13"/>
    <p:sldId id="283" r:id="rId14"/>
    <p:sldId id="369" r:id="rId15"/>
    <p:sldId id="367" r:id="rId16"/>
    <p:sldId id="365" r:id="rId17"/>
    <p:sldId id="323" r:id="rId18"/>
    <p:sldId id="368" r:id="rId19"/>
    <p:sldId id="348" r:id="rId20"/>
    <p:sldId id="361" r:id="rId21"/>
    <p:sldId id="354" r:id="rId22"/>
    <p:sldId id="358" r:id="rId23"/>
    <p:sldId id="312" r:id="rId24"/>
    <p:sldId id="309" r:id="rId25"/>
    <p:sldId id="370" r:id="rId26"/>
    <p:sldId id="374" r:id="rId27"/>
    <p:sldId id="375" r:id="rId28"/>
    <p:sldId id="390" r:id="rId29"/>
    <p:sldId id="382" r:id="rId30"/>
    <p:sldId id="386" r:id="rId31"/>
    <p:sldId id="376" r:id="rId32"/>
    <p:sldId id="391" r:id="rId33"/>
    <p:sldId id="384" r:id="rId34"/>
    <p:sldId id="392" r:id="rId35"/>
    <p:sldId id="385" r:id="rId36"/>
    <p:sldId id="393" r:id="rId37"/>
    <p:sldId id="340" r:id="rId38"/>
    <p:sldId id="387" r:id="rId39"/>
    <p:sldId id="389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7283CB8-3F64-4281-8628-18772E0DAC03}">
          <p14:sldIdLst>
            <p14:sldId id="256"/>
            <p14:sldId id="262"/>
            <p14:sldId id="263"/>
            <p14:sldId id="273"/>
            <p14:sldId id="326"/>
            <p14:sldId id="265"/>
            <p14:sldId id="280"/>
            <p14:sldId id="341"/>
            <p14:sldId id="342"/>
            <p14:sldId id="344"/>
            <p14:sldId id="283"/>
            <p14:sldId id="369"/>
            <p14:sldId id="367"/>
            <p14:sldId id="365"/>
            <p14:sldId id="323"/>
            <p14:sldId id="368"/>
            <p14:sldId id="348"/>
            <p14:sldId id="361"/>
            <p14:sldId id="354"/>
            <p14:sldId id="358"/>
            <p14:sldId id="312"/>
            <p14:sldId id="309"/>
            <p14:sldId id="370"/>
            <p14:sldId id="374"/>
            <p14:sldId id="375"/>
            <p14:sldId id="390"/>
            <p14:sldId id="382"/>
            <p14:sldId id="386"/>
            <p14:sldId id="376"/>
            <p14:sldId id="391"/>
            <p14:sldId id="384"/>
            <p14:sldId id="392"/>
            <p14:sldId id="385"/>
            <p14:sldId id="393"/>
          </p14:sldIdLst>
        </p14:section>
        <p14:section name="Untitled Section" id="{358D9EF8-D1CA-4C22-B9A5-0644620721B3}">
          <p14:sldIdLst>
            <p14:sldId id="340"/>
            <p14:sldId id="387"/>
            <p14:sldId id="3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S-1-5-21-3657643574-438235046-4158826398-110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D5"/>
    <a:srgbClr val="3399FF"/>
    <a:srgbClr val="F6A21D"/>
    <a:srgbClr val="FBE0CC"/>
    <a:srgbClr val="FDF0E7"/>
    <a:srgbClr val="F3D20D"/>
    <a:srgbClr val="F5EFE1"/>
    <a:srgbClr val="FFAE37"/>
    <a:srgbClr val="FF33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15" autoAdjust="0"/>
  </p:normalViewPr>
  <p:slideViewPr>
    <p:cSldViewPr snapToGrid="0">
      <p:cViewPr varScale="1">
        <p:scale>
          <a:sx n="79" d="100"/>
          <a:sy n="79" d="100"/>
        </p:scale>
        <p:origin x="96" y="49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4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commentAuthors" Target="comment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1C52B7-F1B8-4CB7-88C5-4F0BBFDB2E51}" type="datetimeFigureOut">
              <a:rPr lang="tr-TR" smtClean="0"/>
              <a:pPr/>
              <a:t>7/05/2026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57B6E-D565-421F-B9FE-716D30C2EAE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9432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ayt Görüntüsü Yer Tutucusu 1">
            <a:extLst>
              <a:ext uri="{FF2B5EF4-FFF2-40B4-BE49-F238E27FC236}">
                <a16:creationId xmlns:a16="http://schemas.microsoft.com/office/drawing/2014/main" id="{127206D6-D248-4232-6E71-B916959A5C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 Yer Tutucusu 2">
            <a:extLst>
              <a:ext uri="{FF2B5EF4-FFF2-40B4-BE49-F238E27FC236}">
                <a16:creationId xmlns:a16="http://schemas.microsoft.com/office/drawing/2014/main" id="{13C9E60F-9E29-4616-5DCB-2D22C270E3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ru-RU" sz="100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Remobiliza</a:t>
            </a:r>
            <a:r>
              <a:rPr lang="tr-TR" altLang="ru-RU" sz="100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syon pahalıdır ve kaynakları boşa kullanmaktadır, </a:t>
            </a:r>
          </a:p>
          <a:p>
            <a:pPr eaLnBrk="1" hangingPunct="1">
              <a:spcBef>
                <a:spcPct val="0"/>
              </a:spcBef>
            </a:pPr>
            <a:r>
              <a:rPr lang="tr-TR" altLang="ru-RU" sz="100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18-70 yaş arası, 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100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 başarısızlığı: Düşük CD34 (10mcl/l veya az) tek aferezde 2x10</a:t>
            </a:r>
            <a:r>
              <a:rPr lang="tr-TR" altLang="tr-TR" sz="1000" baseline="3000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tr-TR" altLang="tr-TR" sz="100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CD34 ulaşamama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2x10</a:t>
            </a:r>
            <a:r>
              <a:rPr lang="tr-TR" altLang="tr-TR" baseline="3000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tr-TR" altLang="tr-TR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CD34 ulaşana kadar ple+aferez+GCSF devam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Dizayn: Mob başarısızlığı-CUP tarama-GCSF (1-4 gün)-Ple (4. gün)-Aferez-CT+nakil-İzlem</a:t>
            </a:r>
          </a:p>
          <a:p>
            <a:pPr eaLnBrk="1" hangingPunct="1">
              <a:spcBef>
                <a:spcPct val="0"/>
              </a:spcBef>
            </a:pPr>
            <a:endParaRPr lang="tr-TR" altLang="tr-TR" b="1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tr-TR" altLang="tr-TR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44" name="Slayt Numarası Yer Tutucusu 3">
            <a:extLst>
              <a:ext uri="{FF2B5EF4-FFF2-40B4-BE49-F238E27FC236}">
                <a16:creationId xmlns:a16="http://schemas.microsoft.com/office/drawing/2014/main" id="{6F8E8D2B-E62D-F96C-440F-CD2DF50E39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873C03B-DFD3-4DB5-A14C-DFB08D613D84}" type="slidenum">
              <a:rPr lang="fr-FR" altLang="tr-TR"/>
              <a:pPr eaLnBrk="1" hangingPunct="1"/>
              <a:t>19</a:t>
            </a:fld>
            <a:endParaRPr lang="fr-FR" alt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157B6E-D565-421F-B9FE-716D30C2EAEC}" type="slidenum">
              <a:rPr lang="tr-TR" smtClean="0"/>
              <a:pPr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2648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157B6E-D565-421F-B9FE-716D30C2EAEC}" type="slidenum">
              <a:rPr lang="tr-TR" smtClean="0"/>
              <a:pPr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2648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ayt Görüntüsü Yer Tutucusu 1">
            <a:extLst>
              <a:ext uri="{FF2B5EF4-FFF2-40B4-BE49-F238E27FC236}">
                <a16:creationId xmlns:a16="http://schemas.microsoft.com/office/drawing/2014/main" id="{830C4D63-B8E4-6904-0478-153F333877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 Yer Tutucusu 2">
            <a:extLst>
              <a:ext uri="{FF2B5EF4-FFF2-40B4-BE49-F238E27FC236}">
                <a16:creationId xmlns:a16="http://schemas.microsoft.com/office/drawing/2014/main" id="{B02877C6-71DC-880F-524C-142204F324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764" name="Slayt Numarası Yer Tutucusu 3">
            <a:extLst>
              <a:ext uri="{FF2B5EF4-FFF2-40B4-BE49-F238E27FC236}">
                <a16:creationId xmlns:a16="http://schemas.microsoft.com/office/drawing/2014/main" id="{E3047F1B-0F0E-AAA5-8CE7-2B2CA16680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15180BF-38D3-4FD4-8AB1-F34A7A70EB00}" type="slidenum">
              <a:rPr lang="fr-FR" altLang="tr-TR"/>
              <a:pPr eaLnBrk="1" hangingPunct="1"/>
              <a:t>35</a:t>
            </a:fld>
            <a:endParaRPr lang="fr-FR" alt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20">
            <a:extLst>
              <a:ext uri="{FF2B5EF4-FFF2-40B4-BE49-F238E27FC236}">
                <a16:creationId xmlns:a16="http://schemas.microsoft.com/office/drawing/2014/main" id="{7ECB01AD-3384-600F-EBCA-FE0581235ACA}"/>
              </a:ext>
            </a:extLst>
          </p:cNvPr>
          <p:cNvSpPr/>
          <p:nvPr/>
        </p:nvSpPr>
        <p:spPr>
          <a:xfrm>
            <a:off x="1206500" y="3648076"/>
            <a:ext cx="97536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3" name="Dikdörtgen 32">
            <a:extLst>
              <a:ext uri="{FF2B5EF4-FFF2-40B4-BE49-F238E27FC236}">
                <a16:creationId xmlns:a16="http://schemas.microsoft.com/office/drawing/2014/main" id="{481F0BF3-6634-86D4-F760-DD1E5EA0FD34}"/>
              </a:ext>
            </a:extLst>
          </p:cNvPr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" name="Dikdörtgen 21">
            <a:extLst>
              <a:ext uri="{FF2B5EF4-FFF2-40B4-BE49-F238E27FC236}">
                <a16:creationId xmlns:a16="http://schemas.microsoft.com/office/drawing/2014/main" id="{FB65F255-A302-5CD1-125C-761D2514C7A5}"/>
              </a:ext>
            </a:extLst>
          </p:cNvPr>
          <p:cNvSpPr/>
          <p:nvPr/>
        </p:nvSpPr>
        <p:spPr>
          <a:xfrm>
            <a:off x="1206500" y="3648076"/>
            <a:ext cx="3048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Dikdörtgen 31">
            <a:extLst>
              <a:ext uri="{FF2B5EF4-FFF2-40B4-BE49-F238E27FC236}">
                <a16:creationId xmlns:a16="http://schemas.microsoft.com/office/drawing/2014/main" id="{195C0EA2-2CEE-5C42-867F-FF27720737F0}"/>
              </a:ext>
            </a:extLst>
          </p:cNvPr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6" name="Veri Yer Tutucusu 27">
            <a:extLst>
              <a:ext uri="{FF2B5EF4-FFF2-40B4-BE49-F238E27FC236}">
                <a16:creationId xmlns:a16="http://schemas.microsoft.com/office/drawing/2014/main" id="{37B44A79-2461-0EA1-90EA-B625059B87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1145310A-B474-4810-A4BC-441FC5036FAE}" type="datetimeFigureOut">
              <a:rPr lang="tr-TR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7" name="Altbilgi Yer Tutucusu 16">
            <a:extLst>
              <a:ext uri="{FF2B5EF4-FFF2-40B4-BE49-F238E27FC236}">
                <a16:creationId xmlns:a16="http://schemas.microsoft.com/office/drawing/2014/main" id="{49A5D91A-0FAC-4EA2-8409-9D64E84D6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65033" y="6354763"/>
            <a:ext cx="4633384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" name="Slayt Numarası Yer Tutucusu 28">
            <a:extLst>
              <a:ext uri="{FF2B5EF4-FFF2-40B4-BE49-F238E27FC236}">
                <a16:creationId xmlns:a16="http://schemas.microsoft.com/office/drawing/2014/main" id="{54B278BE-7543-2598-64FC-DC986AC46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21367" y="6354763"/>
            <a:ext cx="1625600" cy="366712"/>
          </a:xfrm>
        </p:spPr>
        <p:txBody>
          <a:bodyPr/>
          <a:lstStyle>
            <a:lvl1pPr>
              <a:defRPr/>
            </a:lvl1pPr>
          </a:lstStyle>
          <a:p>
            <a:fld id="{3ED291A6-323E-4D75-AB48-E83FA975C67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77702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3" name="Veri Yer Tutucusu 13">
            <a:extLst>
              <a:ext uri="{FF2B5EF4-FFF2-40B4-BE49-F238E27FC236}">
                <a16:creationId xmlns:a16="http://schemas.microsoft.com/office/drawing/2014/main" id="{E1773AEE-2E86-2546-55B5-88482D664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43CB4-80EC-41B9-9B87-7788ACD36DB3}" type="datetimeFigureOut">
              <a:rPr lang="tr-TR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4" name="Altbilgi Yer Tutucusu 2">
            <a:extLst>
              <a:ext uri="{FF2B5EF4-FFF2-40B4-BE49-F238E27FC236}">
                <a16:creationId xmlns:a16="http://schemas.microsoft.com/office/drawing/2014/main" id="{6098D30E-54A2-9680-102F-1B45DEB03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ayt Numarası Yer Tutucusu 22">
            <a:extLst>
              <a:ext uri="{FF2B5EF4-FFF2-40B4-BE49-F238E27FC236}">
                <a16:creationId xmlns:a16="http://schemas.microsoft.com/office/drawing/2014/main" id="{9A774B6F-1D45-23AB-0267-3E037548B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23513-D02C-4333-8FE8-DD96DFF4237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91032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6">
            <a:extLst>
              <a:ext uri="{FF2B5EF4-FFF2-40B4-BE49-F238E27FC236}">
                <a16:creationId xmlns:a16="http://schemas.microsoft.com/office/drawing/2014/main" id="{AE1B0B88-2984-F4E1-777C-A37DC4511194}"/>
              </a:ext>
            </a:extLst>
          </p:cNvPr>
          <p:cNvSpPr/>
          <p:nvPr/>
        </p:nvSpPr>
        <p:spPr>
          <a:xfrm>
            <a:off x="1219200" y="2819401"/>
            <a:ext cx="97536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Dikdörtgen 7">
            <a:extLst>
              <a:ext uri="{FF2B5EF4-FFF2-40B4-BE49-F238E27FC236}">
                <a16:creationId xmlns:a16="http://schemas.microsoft.com/office/drawing/2014/main" id="{CC201B67-1AD8-FD49-4BAC-C1080BDE4EF3}"/>
              </a:ext>
            </a:extLst>
          </p:cNvPr>
          <p:cNvSpPr/>
          <p:nvPr/>
        </p:nvSpPr>
        <p:spPr>
          <a:xfrm>
            <a:off x="1219200" y="2819401"/>
            <a:ext cx="3048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Veri Yer Tutucusu 3">
            <a:extLst>
              <a:ext uri="{FF2B5EF4-FFF2-40B4-BE49-F238E27FC236}">
                <a16:creationId xmlns:a16="http://schemas.microsoft.com/office/drawing/2014/main" id="{B26C7C05-C204-3C55-9950-1774E6A36E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2E407-DD80-4783-9F21-30299CC7CFE2}" type="datetimeFigureOut">
              <a:rPr lang="tr-TR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7" name="Altbilgi Yer Tutucusu 4">
            <a:extLst>
              <a:ext uri="{FF2B5EF4-FFF2-40B4-BE49-F238E27FC236}">
                <a16:creationId xmlns:a16="http://schemas.microsoft.com/office/drawing/2014/main" id="{01F08F21-F464-5D70-CDA2-01761CB50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65033" y="6354763"/>
            <a:ext cx="4633384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Slayt Numarası Yer Tutucusu 5">
            <a:extLst>
              <a:ext uri="{FF2B5EF4-FFF2-40B4-BE49-F238E27FC236}">
                <a16:creationId xmlns:a16="http://schemas.microsoft.com/office/drawing/2014/main" id="{6532131F-7515-AD0B-8A74-FEC367C37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26634" y="6354763"/>
            <a:ext cx="2027767" cy="366712"/>
          </a:xfrm>
        </p:spPr>
        <p:txBody>
          <a:bodyPr/>
          <a:lstStyle>
            <a:lvl1pPr>
              <a:defRPr/>
            </a:lvl1pPr>
          </a:lstStyle>
          <a:p>
            <a:fld id="{8F26FE6E-F477-4B7C-8842-300688FAF361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4897974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3" name="Veri Yer Tutucusu 13">
            <a:extLst>
              <a:ext uri="{FF2B5EF4-FFF2-40B4-BE49-F238E27FC236}">
                <a16:creationId xmlns:a16="http://schemas.microsoft.com/office/drawing/2014/main" id="{A5AA8585-915D-CBBE-C997-CD19AA810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E1012-5CD0-4A97-8D9A-05414233DCCD}" type="datetimeFigureOut">
              <a:rPr lang="tr-TR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4" name="Altbilgi Yer Tutucusu 2">
            <a:extLst>
              <a:ext uri="{FF2B5EF4-FFF2-40B4-BE49-F238E27FC236}">
                <a16:creationId xmlns:a16="http://schemas.microsoft.com/office/drawing/2014/main" id="{18B1BA55-10A8-D4D5-7CC6-866C037E6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ayt Numarası Yer Tutucusu 22">
            <a:extLst>
              <a:ext uri="{FF2B5EF4-FFF2-40B4-BE49-F238E27FC236}">
                <a16:creationId xmlns:a16="http://schemas.microsoft.com/office/drawing/2014/main" id="{AEE04A73-E637-B5E5-64D3-071611A6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1960F3-3A39-4BBB-A7B4-3D10E57EB22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998244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Veri Yer Tutucusu 13">
            <a:extLst>
              <a:ext uri="{FF2B5EF4-FFF2-40B4-BE49-F238E27FC236}">
                <a16:creationId xmlns:a16="http://schemas.microsoft.com/office/drawing/2014/main" id="{8802A67D-80FA-7A67-3220-621300D15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10797-8078-4CCE-9EFB-D23FC31F85F3}" type="datetimeFigureOut">
              <a:rPr lang="tr-TR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6" name="Altbilgi Yer Tutucusu 2">
            <a:extLst>
              <a:ext uri="{FF2B5EF4-FFF2-40B4-BE49-F238E27FC236}">
                <a16:creationId xmlns:a16="http://schemas.microsoft.com/office/drawing/2014/main" id="{574FD4EF-12F9-3323-88B2-E4A65B705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22">
            <a:extLst>
              <a:ext uri="{FF2B5EF4-FFF2-40B4-BE49-F238E27FC236}">
                <a16:creationId xmlns:a16="http://schemas.microsoft.com/office/drawing/2014/main" id="{FB1DA2BC-6BB1-5423-D6E8-FBBF169A3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BFE43A-857E-4949-AE5F-A327FFA66E1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91451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kizkenar Üçgen 5">
            <a:extLst>
              <a:ext uri="{FF2B5EF4-FFF2-40B4-BE49-F238E27FC236}">
                <a16:creationId xmlns:a16="http://schemas.microsoft.com/office/drawing/2014/main" id="{99CBBE90-B233-956A-CD10-E1132AE2A878}"/>
              </a:ext>
            </a:extLst>
          </p:cNvPr>
          <p:cNvSpPr>
            <a:spLocks noChangeAspect="1"/>
          </p:cNvSpPr>
          <p:nvPr/>
        </p:nvSpPr>
        <p:spPr>
          <a:xfrm rot="5400000">
            <a:off x="590550" y="6447367"/>
            <a:ext cx="190500" cy="160867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4" name="Veri Yer Tutucusu 2">
            <a:extLst>
              <a:ext uri="{FF2B5EF4-FFF2-40B4-BE49-F238E27FC236}">
                <a16:creationId xmlns:a16="http://schemas.microsoft.com/office/drawing/2014/main" id="{941699B6-6025-49BD-8A8C-FF8A4CA76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187C6-D723-48BC-8D0B-AE71736C6AA2}" type="datetimeFigureOut">
              <a:rPr lang="tr-TR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5" name="Altbilgi Yer Tutucusu 3">
            <a:extLst>
              <a:ext uri="{FF2B5EF4-FFF2-40B4-BE49-F238E27FC236}">
                <a16:creationId xmlns:a16="http://schemas.microsoft.com/office/drawing/2014/main" id="{D660D5CD-C5C2-8002-A9DE-DAAFBB886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4">
            <a:extLst>
              <a:ext uri="{FF2B5EF4-FFF2-40B4-BE49-F238E27FC236}">
                <a16:creationId xmlns:a16="http://schemas.microsoft.com/office/drawing/2014/main" id="{69DA47D6-A6D4-F649-4449-3B6D4134C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AB494C-019A-4101-8C50-A2D186221307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30497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üz Bağlayıcı 4">
            <a:extLst>
              <a:ext uri="{FF2B5EF4-FFF2-40B4-BE49-F238E27FC236}">
                <a16:creationId xmlns:a16="http://schemas.microsoft.com/office/drawing/2014/main" id="{474E8315-423C-BCE6-827C-CFA7E70F25D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3" name="İkizkenar Üçgen 5">
            <a:extLst>
              <a:ext uri="{FF2B5EF4-FFF2-40B4-BE49-F238E27FC236}">
                <a16:creationId xmlns:a16="http://schemas.microsoft.com/office/drawing/2014/main" id="{4360AB93-2F39-1A47-D236-EC1227E909EA}"/>
              </a:ext>
            </a:extLst>
          </p:cNvPr>
          <p:cNvSpPr>
            <a:spLocks noChangeAspect="1"/>
          </p:cNvSpPr>
          <p:nvPr/>
        </p:nvSpPr>
        <p:spPr>
          <a:xfrm rot="5400000">
            <a:off x="590550" y="6447367"/>
            <a:ext cx="190500" cy="160867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" name="Veri Yer Tutucusu 1">
            <a:extLst>
              <a:ext uri="{FF2B5EF4-FFF2-40B4-BE49-F238E27FC236}">
                <a16:creationId xmlns:a16="http://schemas.microsoft.com/office/drawing/2014/main" id="{9376A720-7B4A-B43E-CE80-9B879CBB2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72C56-26CC-47FE-BAE0-35751B720D64}" type="datetimeFigureOut">
              <a:rPr lang="tr-TR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5" name="Altbilgi Yer Tutucusu 2">
            <a:extLst>
              <a:ext uri="{FF2B5EF4-FFF2-40B4-BE49-F238E27FC236}">
                <a16:creationId xmlns:a16="http://schemas.microsoft.com/office/drawing/2014/main" id="{1BF7948E-159C-6ADE-A81B-7AEF7FC70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3">
            <a:extLst>
              <a:ext uri="{FF2B5EF4-FFF2-40B4-BE49-F238E27FC236}">
                <a16:creationId xmlns:a16="http://schemas.microsoft.com/office/drawing/2014/main" id="{0D2D034D-F542-7284-B73F-D11FFE3D3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141CC3-2D20-44B7-85B4-C3AC1CF5341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782377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üz Bağlayıcı 7">
            <a:extLst>
              <a:ext uri="{FF2B5EF4-FFF2-40B4-BE49-F238E27FC236}">
                <a16:creationId xmlns:a16="http://schemas.microsoft.com/office/drawing/2014/main" id="{16ED1838-854C-EE83-5216-D8BA15F1B4B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5" name="Düz Bağlayıcı 9">
            <a:extLst>
              <a:ext uri="{FF2B5EF4-FFF2-40B4-BE49-F238E27FC236}">
                <a16:creationId xmlns:a16="http://schemas.microsoft.com/office/drawing/2014/main" id="{B146190D-967F-CA52-76BC-0CAD36B16779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5220229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  <a:cs typeface="+mn-cs"/>
            </a:endParaRPr>
          </a:p>
        </p:txBody>
      </p:sp>
      <p:sp>
        <p:nvSpPr>
          <p:cNvPr id="6" name="İkizkenar Üçgen 8">
            <a:extLst>
              <a:ext uri="{FF2B5EF4-FFF2-40B4-BE49-F238E27FC236}">
                <a16:creationId xmlns:a16="http://schemas.microsoft.com/office/drawing/2014/main" id="{3EA5167C-A0A3-3C96-3929-AF9842E08FE0}"/>
              </a:ext>
            </a:extLst>
          </p:cNvPr>
          <p:cNvSpPr>
            <a:spLocks noChangeAspect="1"/>
          </p:cNvSpPr>
          <p:nvPr/>
        </p:nvSpPr>
        <p:spPr>
          <a:xfrm rot="5400000">
            <a:off x="590550" y="6447367"/>
            <a:ext cx="190500" cy="160867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12" name="İçerik Yer Tutucusu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Veri Yer Tutucusu 4">
            <a:extLst>
              <a:ext uri="{FF2B5EF4-FFF2-40B4-BE49-F238E27FC236}">
                <a16:creationId xmlns:a16="http://schemas.microsoft.com/office/drawing/2014/main" id="{C53D070A-A490-9952-0C84-BB958094B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7F5D9-9827-480F-B025-0503431BCAB8}" type="datetimeFigureOut">
              <a:rPr lang="tr-TR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8" name="Altbilgi Yer Tutucusu 5">
            <a:extLst>
              <a:ext uri="{FF2B5EF4-FFF2-40B4-BE49-F238E27FC236}">
                <a16:creationId xmlns:a16="http://schemas.microsoft.com/office/drawing/2014/main" id="{95050968-724F-C5EA-D4EE-3DF06A228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Slayt Numarası Yer Tutucusu 6">
            <a:extLst>
              <a:ext uri="{FF2B5EF4-FFF2-40B4-BE49-F238E27FC236}">
                <a16:creationId xmlns:a16="http://schemas.microsoft.com/office/drawing/2014/main" id="{BB682619-CB97-5478-0A13-211BA9A44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0F5A6-CCEC-4C81-BE9B-CB44EBF567C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425524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üz Bağlayıcı 7">
            <a:extLst>
              <a:ext uri="{FF2B5EF4-FFF2-40B4-BE49-F238E27FC236}">
                <a16:creationId xmlns:a16="http://schemas.microsoft.com/office/drawing/2014/main" id="{7E1923E8-A4F3-8935-8C7B-FC16315A8D9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6" name="İkizkenar Üçgen 8">
            <a:extLst>
              <a:ext uri="{FF2B5EF4-FFF2-40B4-BE49-F238E27FC236}">
                <a16:creationId xmlns:a16="http://schemas.microsoft.com/office/drawing/2014/main" id="{7ECA9E78-2994-3761-C4AF-ECB0C8BAB693}"/>
              </a:ext>
            </a:extLst>
          </p:cNvPr>
          <p:cNvSpPr>
            <a:spLocks noChangeAspect="1"/>
          </p:cNvSpPr>
          <p:nvPr/>
        </p:nvSpPr>
        <p:spPr>
          <a:xfrm rot="5400000">
            <a:off x="590550" y="6447367"/>
            <a:ext cx="190500" cy="160867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Dikdörtgen 9">
            <a:extLst>
              <a:ext uri="{FF2B5EF4-FFF2-40B4-BE49-F238E27FC236}">
                <a16:creationId xmlns:a16="http://schemas.microsoft.com/office/drawing/2014/main" id="{20EFFE78-71CC-5604-3F82-9F50B0E30DDA}"/>
              </a:ext>
            </a:extLst>
          </p:cNvPr>
          <p:cNvSpPr/>
          <p:nvPr/>
        </p:nvSpPr>
        <p:spPr>
          <a:xfrm>
            <a:off x="609601" y="500063"/>
            <a:ext cx="243417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tr-TR" noProof="0"/>
              <a:t>Resim eklemek için simgeyi tıklatın</a:t>
            </a:r>
            <a:endParaRPr lang="en-US" noProof="0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8" name="Veri Yer Tutucusu 4">
            <a:extLst>
              <a:ext uri="{FF2B5EF4-FFF2-40B4-BE49-F238E27FC236}">
                <a16:creationId xmlns:a16="http://schemas.microsoft.com/office/drawing/2014/main" id="{1FE2D49A-DDF8-4EE9-33DD-1ECA1BB21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517A2-67C2-475A-8666-CDE48C112D7D}" type="datetimeFigureOut">
              <a:rPr lang="tr-TR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9" name="Altbilgi Yer Tutucusu 5">
            <a:extLst>
              <a:ext uri="{FF2B5EF4-FFF2-40B4-BE49-F238E27FC236}">
                <a16:creationId xmlns:a16="http://schemas.microsoft.com/office/drawing/2014/main" id="{5C07029B-833A-C751-8CB7-D5DF9D6F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" name="Slayt Numarası Yer Tutucusu 6">
            <a:extLst>
              <a:ext uri="{FF2B5EF4-FFF2-40B4-BE49-F238E27FC236}">
                <a16:creationId xmlns:a16="http://schemas.microsoft.com/office/drawing/2014/main" id="{C4A51D23-17FE-4D03-A480-21AF53DC6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C20ECC-8CB4-4194-ACED-DD859D990F3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7179663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13">
            <a:extLst>
              <a:ext uri="{FF2B5EF4-FFF2-40B4-BE49-F238E27FC236}">
                <a16:creationId xmlns:a16="http://schemas.microsoft.com/office/drawing/2014/main" id="{6DB999EE-948B-F018-866B-B41E77E8D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D2B1B-5070-40D0-88C3-3C7F30EBFC93}" type="datetimeFigureOut">
              <a:rPr lang="tr-TR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5" name="Altbilgi Yer Tutucusu 2">
            <a:extLst>
              <a:ext uri="{FF2B5EF4-FFF2-40B4-BE49-F238E27FC236}">
                <a16:creationId xmlns:a16="http://schemas.microsoft.com/office/drawing/2014/main" id="{19D4271E-1D2E-875C-1187-B4E8BE271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22">
            <a:extLst>
              <a:ext uri="{FF2B5EF4-FFF2-40B4-BE49-F238E27FC236}">
                <a16:creationId xmlns:a16="http://schemas.microsoft.com/office/drawing/2014/main" id="{FBFE7D3F-FDB8-73A5-465C-74E8D0DDE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DA1658-CA7B-4B36-A906-C969C3A940E8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71003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üz Bağlayıcı 6">
            <a:extLst>
              <a:ext uri="{FF2B5EF4-FFF2-40B4-BE49-F238E27FC236}">
                <a16:creationId xmlns:a16="http://schemas.microsoft.com/office/drawing/2014/main" id="{325B28BA-6B79-E033-A291-7B84AD6C5A8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5" name="İkizkenar Üçgen 7">
            <a:extLst>
              <a:ext uri="{FF2B5EF4-FFF2-40B4-BE49-F238E27FC236}">
                <a16:creationId xmlns:a16="http://schemas.microsoft.com/office/drawing/2014/main" id="{D8D375E6-439D-926F-5DC0-600A2FEAF1EB}"/>
              </a:ext>
            </a:extLst>
          </p:cNvPr>
          <p:cNvSpPr>
            <a:spLocks noChangeAspect="1"/>
          </p:cNvSpPr>
          <p:nvPr/>
        </p:nvSpPr>
        <p:spPr>
          <a:xfrm rot="5400000">
            <a:off x="590550" y="6447367"/>
            <a:ext cx="190500" cy="160867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Düz Bağlayıcı 8">
            <a:extLst>
              <a:ext uri="{FF2B5EF4-FFF2-40B4-BE49-F238E27FC236}">
                <a16:creationId xmlns:a16="http://schemas.microsoft.com/office/drawing/2014/main" id="{22117774-77E5-020D-11DE-ECAE071D54A1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5816071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Veri Yer Tutucusu 3">
            <a:extLst>
              <a:ext uri="{FF2B5EF4-FFF2-40B4-BE49-F238E27FC236}">
                <a16:creationId xmlns:a16="http://schemas.microsoft.com/office/drawing/2014/main" id="{CC137782-3312-EC97-8F6C-F065A813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9F714-4FDD-4193-8DE2-656EB7D760AA}" type="datetimeFigureOut">
              <a:rPr lang="tr-TR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8" name="Altbilgi Yer Tutucusu 4">
            <a:extLst>
              <a:ext uri="{FF2B5EF4-FFF2-40B4-BE49-F238E27FC236}">
                <a16:creationId xmlns:a16="http://schemas.microsoft.com/office/drawing/2014/main" id="{5ADAFC3B-EB0F-6822-43B2-56F4C68D6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Slayt Numarası Yer Tutucusu 5">
            <a:extLst>
              <a:ext uri="{FF2B5EF4-FFF2-40B4-BE49-F238E27FC236}">
                <a16:creationId xmlns:a16="http://schemas.microsoft.com/office/drawing/2014/main" id="{31B97368-0475-B1BB-8063-2F6B4F51F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891927-3990-40FC-8C3E-280759711B69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77936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E48645B0-95F0-90B3-02D5-620739D9F4E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17034" y="619126"/>
            <a:ext cx="10581217" cy="5527675"/>
          </a:xfrm>
          <a:prstGeom prst="rect">
            <a:avLst/>
          </a:prstGeom>
          <a:solidFill>
            <a:srgbClr val="444492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tr-TR" sz="180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36085" y="3007799"/>
            <a:ext cx="10564228" cy="8413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6A3F57D6-F938-4EE7-49AE-4FB5304319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tr-TR"/>
              <a:t>|</a:t>
            </a:r>
            <a:r>
              <a:rPr lang="en-US" altLang="tr-TR" sz="900" baseline="16000"/>
              <a:t>         </a:t>
            </a:r>
            <a:fld id="{8FC77B68-505C-4B2F-B2A5-FD8C692841E4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436839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06C6723-A926-42F6-A4B4-4B671D957231}" type="datetimeFigureOut">
              <a:rPr lang="tr-TR" smtClean="0"/>
              <a:pPr/>
              <a:t>7/05/2026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A6FC127-3949-4C40-8760-A373A0698E40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405709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6723-A926-42F6-A4B4-4B671D957231}" type="datetimeFigureOut">
              <a:rPr lang="tr-TR" smtClean="0"/>
              <a:pPr/>
              <a:t>7/05/2026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C127-3949-4C40-8760-A373A0698E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1875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6C6723-A926-42F6-A4B4-4B671D957231}" type="datetimeFigureOut">
              <a:rPr lang="tr-TR" smtClean="0"/>
              <a:pPr/>
              <a:t>7/05/2026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6FC127-3949-4C40-8760-A373A0698E4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139222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6723-A926-42F6-A4B4-4B671D957231}" type="datetimeFigureOut">
              <a:rPr lang="tr-TR" smtClean="0"/>
              <a:pPr/>
              <a:t>7/05/2026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C127-3949-4C40-8760-A373A0698E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67978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6723-A926-42F6-A4B4-4B671D957231}" type="datetimeFigureOut">
              <a:rPr lang="tr-TR" smtClean="0"/>
              <a:pPr/>
              <a:t>7/05/2026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C127-3949-4C40-8760-A373A0698E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26599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6723-A926-42F6-A4B4-4B671D957231}" type="datetimeFigureOut">
              <a:rPr lang="tr-TR" smtClean="0"/>
              <a:pPr/>
              <a:t>7/05/2026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C127-3949-4C40-8760-A373A0698E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066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6723-A926-42F6-A4B4-4B671D957231}" type="datetimeFigureOut">
              <a:rPr lang="tr-TR" smtClean="0"/>
              <a:pPr/>
              <a:t>7/05/2026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C127-3949-4C40-8760-A373A0698E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48179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6C6723-A926-42F6-A4B4-4B671D957231}" type="datetimeFigureOut">
              <a:rPr lang="tr-TR" smtClean="0"/>
              <a:pPr/>
              <a:t>7/05/2026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6FC127-3949-4C40-8760-A373A0698E4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89906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1C3EB2A-3CD9-49A4-B30C-DD82695EAB12}" type="datetimeFigureOut">
              <a:rPr lang="tr-TR" smtClean="0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623E2E-3C51-4E1F-9665-8448A5FB5D8B}" type="slidenum">
              <a:rPr lang="tr-TR" altLang="tr-TR" smtClean="0"/>
              <a:pPr/>
              <a:t>‹#›</a:t>
            </a:fld>
            <a:endParaRPr lang="tr-TR" altLang="tr-T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84075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6723-A926-42F6-A4B4-4B671D957231}" type="datetimeFigureOut">
              <a:rPr lang="tr-TR" smtClean="0"/>
              <a:pPr/>
              <a:t>7/05/2026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C127-3949-4C40-8760-A373A0698E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2391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6723-A926-42F6-A4B4-4B671D957231}" type="datetimeFigureOut">
              <a:rPr lang="tr-TR" smtClean="0"/>
              <a:pPr/>
              <a:t>7/05/2026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C127-3949-4C40-8760-A373A0698E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85303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C3EB2A-3CD9-49A4-B30C-DD82695EAB12}" type="datetimeFigureOut">
              <a:rPr lang="tr-TR" smtClean="0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3E2E-3C51-4E1F-9665-8448A5FB5D8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C3EB2A-3CD9-49A4-B30C-DD82695EAB12}" type="datetimeFigureOut">
              <a:rPr lang="tr-TR" smtClean="0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3E2E-3C51-4E1F-9665-8448A5FB5D8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C3EB2A-3CD9-49A4-B30C-DD82695EAB12}" type="datetimeFigureOut">
              <a:rPr lang="tr-TR" smtClean="0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3E2E-3C51-4E1F-9665-8448A5FB5D8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C3EB2A-3CD9-49A4-B30C-DD82695EAB12}" type="datetimeFigureOut">
              <a:rPr lang="tr-TR" smtClean="0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3E2E-3C51-4E1F-9665-8448A5FB5D8B}" type="slidenum">
              <a:rPr lang="tr-TR" altLang="tr-TR" smtClean="0"/>
              <a:pPr/>
              <a:t>‹#›</a:t>
            </a:fld>
            <a:endParaRPr lang="tr-TR" altLang="tr-T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C3EB2A-3CD9-49A4-B30C-DD82695EAB12}" type="datetimeFigureOut">
              <a:rPr lang="tr-TR" smtClean="0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3E2E-3C51-4E1F-9665-8448A5FB5D8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C3EB2A-3CD9-49A4-B30C-DD82695EAB12}" type="datetimeFigureOut">
              <a:rPr lang="tr-TR" smtClean="0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3E2E-3C51-4E1F-9665-8448A5FB5D8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C3EB2A-3CD9-49A4-B30C-DD82695EAB12}" type="datetimeFigureOut">
              <a:rPr lang="tr-TR" smtClean="0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3E2E-3C51-4E1F-9665-8448A5FB5D8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C3EB2A-3CD9-49A4-B30C-DD82695EAB12}" type="datetimeFigureOut">
              <a:rPr lang="tr-TR" smtClean="0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623E2E-3C51-4E1F-9665-8448A5FB5D8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C3EB2A-3CD9-49A4-B30C-DD82695EAB12}" type="datetimeFigureOut">
              <a:rPr lang="tr-TR" smtClean="0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3E2E-3C51-4E1F-9665-8448A5FB5D8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C3EB2A-3CD9-49A4-B30C-DD82695EAB12}" type="datetimeFigureOut">
              <a:rPr lang="tr-TR" smtClean="0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3E2E-3C51-4E1F-9665-8448A5FB5D8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C3EB2A-3CD9-49A4-B30C-DD82695EAB12}" type="datetimeFigureOut">
              <a:rPr lang="tr-TR" smtClean="0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23E2E-3C51-4E1F-9665-8448A5FB5D8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rgbClr val="FFFFCC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Başlık Yer Tutucusu 21">
            <a:extLst>
              <a:ext uri="{FF2B5EF4-FFF2-40B4-BE49-F238E27FC236}">
                <a16:creationId xmlns:a16="http://schemas.microsoft.com/office/drawing/2014/main" id="{DAAED401-FFF4-B83B-BA02-AD11F3774EB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152400"/>
            <a:ext cx="10972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  <a:endParaRPr lang="en-US" altLang="tr-TR"/>
          </a:p>
        </p:txBody>
      </p:sp>
      <p:sp>
        <p:nvSpPr>
          <p:cNvPr id="2051" name="Metin Yer Tutucusu 12">
            <a:extLst>
              <a:ext uri="{FF2B5EF4-FFF2-40B4-BE49-F238E27FC236}">
                <a16:creationId xmlns:a16="http://schemas.microsoft.com/office/drawing/2014/main" id="{C845227A-EB65-5405-D890-CB86107AB6D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219200"/>
            <a:ext cx="109728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  <a:endParaRPr lang="en-US" altLang="tr-TR"/>
          </a:p>
        </p:txBody>
      </p:sp>
      <p:sp>
        <p:nvSpPr>
          <p:cNvPr id="14" name="Veri Yer Tutucusu 13">
            <a:extLst>
              <a:ext uri="{FF2B5EF4-FFF2-40B4-BE49-F238E27FC236}">
                <a16:creationId xmlns:a16="http://schemas.microsoft.com/office/drawing/2014/main" id="{2FD43793-5AAA-360C-E45C-4FD289E434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34401" y="6356351"/>
            <a:ext cx="3052233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1C3EB2A-3CD9-49A4-B30C-DD82695EAB12}" type="datetimeFigureOut">
              <a:rPr lang="tr-TR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3" name="Altbilgi Yer Tutucusu 2">
            <a:extLst>
              <a:ext uri="{FF2B5EF4-FFF2-40B4-BE49-F238E27FC236}">
                <a16:creationId xmlns:a16="http://schemas.microsoft.com/office/drawing/2014/main" id="{45D4EE65-D1BD-C979-38BE-C1253C63F8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65033" y="6356351"/>
            <a:ext cx="46736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3" name="Slayt Numarası Yer Tutucusu 22">
            <a:extLst>
              <a:ext uri="{FF2B5EF4-FFF2-40B4-BE49-F238E27FC236}">
                <a16:creationId xmlns:a16="http://schemas.microsoft.com/office/drawing/2014/main" id="{B19A25D6-E60C-2B9C-0BE3-8A964F1986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7033" y="6356351"/>
            <a:ext cx="2641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  <a:latin typeface="Gill Sans MT" panose="020B0502020104020203" pitchFamily="34" charset="0"/>
              </a:defRPr>
            </a:lvl1pPr>
          </a:lstStyle>
          <a:p>
            <a:fld id="{D6623E2E-3C51-4E1F-9665-8448A5FB5D8B}" type="slidenum">
              <a:rPr lang="tr-TR" altLang="tr-TR"/>
              <a:pPr/>
              <a:t>‹#›</a:t>
            </a:fld>
            <a:endParaRPr lang="tr-TR" altLang="tr-TR"/>
          </a:p>
        </p:txBody>
      </p:sp>
      <p:sp>
        <p:nvSpPr>
          <p:cNvPr id="28" name="Düz Bağlayıcı 27">
            <a:extLst>
              <a:ext uri="{FF2B5EF4-FFF2-40B4-BE49-F238E27FC236}">
                <a16:creationId xmlns:a16="http://schemas.microsoft.com/office/drawing/2014/main" id="{8CFA01B7-058C-1CEB-7ED1-C5704F9FAEA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29" name="Düz Bağlayıcı 28">
            <a:extLst>
              <a:ext uri="{FF2B5EF4-FFF2-40B4-BE49-F238E27FC236}">
                <a16:creationId xmlns:a16="http://schemas.microsoft.com/office/drawing/2014/main" id="{0CB4DD30-B635-C4B8-3E71-9AF4C7AA258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  <a:cs typeface="+mn-cs"/>
            </a:endParaRPr>
          </a:p>
        </p:txBody>
      </p:sp>
      <p:sp>
        <p:nvSpPr>
          <p:cNvPr id="10" name="İkizkenar Üçgen 9">
            <a:extLst>
              <a:ext uri="{FF2B5EF4-FFF2-40B4-BE49-F238E27FC236}">
                <a16:creationId xmlns:a16="http://schemas.microsoft.com/office/drawing/2014/main" id="{AA63D78F-54C5-3D19-6FD7-452F6836C27E}"/>
              </a:ext>
            </a:extLst>
          </p:cNvPr>
          <p:cNvSpPr>
            <a:spLocks noChangeAspect="1"/>
          </p:cNvSpPr>
          <p:nvPr/>
        </p:nvSpPr>
        <p:spPr>
          <a:xfrm rot="5400000">
            <a:off x="590550" y="6447367"/>
            <a:ext cx="190500" cy="160867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7550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anose="05040102010807070707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anose="05040102010807070707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anose="05040102010807070707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anose="05000000000000000000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rgbClr val="FFFFCC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1C3EB2A-3CD9-49A4-B30C-DD82695EAB12}" type="datetimeFigureOut">
              <a:rPr lang="tr-TR" smtClean="0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6623E2E-3C51-4E1F-9665-8448A5FB5D8B}" type="slidenum">
              <a:rPr lang="tr-TR" altLang="tr-TR" smtClean="0"/>
              <a:pPr/>
              <a:t>‹#›</a:t>
            </a:fld>
            <a:endParaRPr lang="tr-TR" altLang="tr-TR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5253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1C3EB2A-3CD9-49A4-B30C-DD82695EAB12}" type="datetimeFigureOut">
              <a:rPr lang="tr-TR" smtClean="0"/>
              <a:pPr>
                <a:defRPr/>
              </a:pPr>
              <a:t>7/05/2026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D6623E2E-3C51-4E1F-9665-8448A5FB5D8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2" r:id="rId1"/>
    <p:sldLayoutId id="2147484173" r:id="rId2"/>
    <p:sldLayoutId id="2147484174" r:id="rId3"/>
    <p:sldLayoutId id="2147484175" r:id="rId4"/>
    <p:sldLayoutId id="2147484176" r:id="rId5"/>
    <p:sldLayoutId id="2147484177" r:id="rId6"/>
    <p:sldLayoutId id="2147484178" r:id="rId7"/>
    <p:sldLayoutId id="2147484179" r:id="rId8"/>
    <p:sldLayoutId id="2147484180" r:id="rId9"/>
    <p:sldLayoutId id="2147484181" r:id="rId10"/>
    <p:sldLayoutId id="214748418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>
            <a:extLst>
              <a:ext uri="{FF2B5EF4-FFF2-40B4-BE49-F238E27FC236}">
                <a16:creationId xmlns:a16="http://schemas.microsoft.com/office/drawing/2014/main" id="{BAEB6D86-A03C-1799-2205-C12D69A9B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0720" y="1411382"/>
            <a:ext cx="8290560" cy="1624426"/>
          </a:xfrm>
          <a:prstGeom prst="rect">
            <a:avLst/>
          </a:prstGeom>
          <a:solidFill>
            <a:srgbClr val="F5EFE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>
              <a:lnSpc>
                <a:spcPct val="150000"/>
              </a:lnSpc>
            </a:pPr>
            <a:r>
              <a:rPr lang="tr-TR" sz="24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Franklin Gothic Book" panose="020B0503020102020204" pitchFamily="34" charset="0"/>
                <a:cs typeface="Times New Roman" panose="02020603050405020304" pitchFamily="18" charset="0"/>
              </a:rPr>
              <a:t>G-CSF + plerixafor KOMBİNASYONU:</a:t>
            </a:r>
            <a:br>
              <a:rPr lang="tr-TR" sz="24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Franklin Gothic Book" panose="020B0503020102020204" pitchFamily="34" charset="0"/>
                <a:cs typeface="Times New Roman" panose="02020603050405020304" pitchFamily="18" charset="0"/>
              </a:rPr>
            </a:br>
            <a:r>
              <a:rPr lang="tr-TR" sz="24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Franklin Gothic Book" panose="020B0503020102020204" pitchFamily="34" charset="0"/>
                <a:cs typeface="Times New Roman" panose="02020603050405020304" pitchFamily="18" charset="0"/>
              </a:rPr>
              <a:t>ZOR OLGULARDA KÖK HÜCRE TOPLAMADA STRATEJİK YÖNTEMLER</a:t>
            </a:r>
          </a:p>
        </p:txBody>
      </p:sp>
      <p:sp>
        <p:nvSpPr>
          <p:cNvPr id="4" name="Alt Başlık 2">
            <a:extLst>
              <a:ext uri="{FF2B5EF4-FFF2-40B4-BE49-F238E27FC236}">
                <a16:creationId xmlns:a16="http://schemas.microsoft.com/office/drawing/2014/main" id="{DC532FF2-FAFD-8F0A-D5CA-F681202572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27508" y="4336966"/>
            <a:ext cx="5536984" cy="124358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 spc="8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tr-TR" sz="36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Franklin Gothic Book" panose="020B0503020102020204" pitchFamily="34" charset="0"/>
                <a:cs typeface="Times New Roman" panose="02020603050405020304" pitchFamily="18" charset="0"/>
              </a:rPr>
              <a:t>KOCAELİ ÜNİVERSİTESİ HASTANESİ</a:t>
            </a:r>
          </a:p>
          <a:p>
            <a:pPr>
              <a:lnSpc>
                <a:spcPct val="150000"/>
              </a:lnSpc>
            </a:pPr>
            <a:r>
              <a:rPr lang="tr-TR" sz="32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Franklin Gothic Book" panose="020B0503020102020204" pitchFamily="34" charset="0"/>
                <a:cs typeface="Times New Roman" panose="02020603050405020304" pitchFamily="18" charset="0"/>
              </a:rPr>
              <a:t>TERAPÖTİK AFEREZ MERKEZİ</a:t>
            </a:r>
          </a:p>
          <a:p>
            <a:endParaRPr lang="tr-TR" sz="20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latin typeface="Franklin Gothic Book" panose="020B0503020102020204" pitchFamily="34" charset="0"/>
              <a:cs typeface="Times New Roman" panose="02020603050405020304" pitchFamily="18" charset="0"/>
            </a:endParaRPr>
          </a:p>
          <a:p>
            <a:endParaRPr lang="tr-TR" sz="29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latin typeface="Franklin Gothic Book" panose="020B0503020102020204" pitchFamily="34" charset="0"/>
              <a:cs typeface="Times New Roman" panose="02020603050405020304" pitchFamily="18" charset="0"/>
            </a:endParaRPr>
          </a:p>
          <a:p>
            <a:r>
              <a:rPr lang="tr-TR" sz="27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latin typeface="Franklin Gothic Book" panose="020B0503020102020204" pitchFamily="34" charset="0"/>
                <a:cs typeface="Times New Roman" panose="02020603050405020304" pitchFamily="18" charset="0"/>
              </a:rPr>
              <a:t>HAZIRLAYAN: Hem. SEMRA ÖZSOY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BD028E35-A0D2-3B48-5725-03FAE7986D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024" y="3212502"/>
            <a:ext cx="6473952" cy="9477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32790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">
            <a:extLst>
              <a:ext uri="{FF2B5EF4-FFF2-40B4-BE49-F238E27FC236}">
                <a16:creationId xmlns:a16="http://schemas.microsoft.com/office/drawing/2014/main" id="{972CCC7C-78EB-4FBF-9BC3-2037E212B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6431" y="474784"/>
            <a:ext cx="10030264" cy="1354015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sz="4000" b="1" dirty="0"/>
              <a:t>Kök Hücre Ürün Yeterliliğinin Ölçülmesi</a:t>
            </a:r>
            <a:endParaRPr lang="tr-TR" sz="4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82B2FC-BE19-44FA-B683-4EC835D04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6081" y="1927274"/>
            <a:ext cx="10230964" cy="4721883"/>
          </a:xfrm>
          <a:ln>
            <a:solidFill>
              <a:schemeClr val="tx1"/>
            </a:solidFill>
          </a:ln>
        </p:spPr>
        <p:txBody>
          <a:bodyPr numCol="2"/>
          <a:lstStyle/>
          <a:p>
            <a:pPr indent="-468000" algn="just">
              <a:lnSpc>
                <a:spcPct val="150000"/>
              </a:lnSpc>
            </a:pPr>
            <a:r>
              <a:rPr lang="tr-TR" sz="1800" dirty="0"/>
              <a:t>Kök hücrelerin yüzeyindeki </a:t>
            </a:r>
            <a:r>
              <a:rPr lang="tr-TR" sz="1800" b="1" i="0" u="sng" dirty="0"/>
              <a:t>CD34+ </a:t>
            </a:r>
            <a:r>
              <a:rPr lang="tr-TR" sz="1800" i="0" dirty="0"/>
              <a:t>hücreler belirteç olarak kullanılmaktadır.</a:t>
            </a:r>
            <a:endParaRPr lang="tr-TR" sz="1800" dirty="0"/>
          </a:p>
          <a:p>
            <a:pPr indent="-468000" algn="just">
              <a:lnSpc>
                <a:spcPct val="100000"/>
              </a:lnSpc>
            </a:pPr>
            <a:r>
              <a:rPr lang="tr-TR" sz="1800" dirty="0"/>
              <a:t>CD34+ hücreler akım sitometri kullanılarak ölçülebilir.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05DCCFF0-1FC9-40C3-BCB8-B1A80E337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081" y="4072127"/>
            <a:ext cx="4570818" cy="257702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67F9CC9F-EE93-D5DD-0DDF-8978DBDBA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832" y="2170176"/>
            <a:ext cx="4810213" cy="44789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88613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1">
            <a:extLst>
              <a:ext uri="{FF2B5EF4-FFF2-40B4-BE49-F238E27FC236}">
                <a16:creationId xmlns:a16="http://schemas.microsoft.com/office/drawing/2014/main" id="{028B6F28-6889-4C8C-A1F7-CA60356DC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583" y="448930"/>
            <a:ext cx="10241280" cy="1213339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KÖK HÜCRE MOBİLİZASYONU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0EFBED5-A922-4C42-BE10-8E8FFBDA8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738" y="1800665"/>
            <a:ext cx="10592971" cy="47408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Kemik iliğinden periferik kanına HKH’lerin çıkarılması işlemine </a:t>
            </a:r>
            <a:r>
              <a:rPr lang="tr-TR" b="1" u="sng" dirty="0"/>
              <a:t>kök hücre </a:t>
            </a:r>
            <a:r>
              <a:rPr lang="tr-TR" b="1" u="sng" dirty="0" err="1"/>
              <a:t>mobilizasyonu</a:t>
            </a:r>
            <a:r>
              <a:rPr lang="tr-TR" b="1" u="sng" dirty="0"/>
              <a:t> </a:t>
            </a:r>
            <a:r>
              <a:rPr lang="tr-TR" dirty="0"/>
              <a:t>denir. Bunun için kullanılan tedavi protokollerine ( ilaç vs. ) </a:t>
            </a:r>
            <a:r>
              <a:rPr lang="tr-TR" b="1" u="sng" dirty="0"/>
              <a:t>mobilizasyon rejimi </a:t>
            </a:r>
            <a:r>
              <a:rPr lang="tr-TR" dirty="0"/>
              <a:t>adı verilir.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/>
              <a:t>   </a:t>
            </a:r>
            <a:r>
              <a:rPr lang="tr-TR" u="sng" dirty="0"/>
              <a:t>Normal durumlarda CD34+ hücre sayısı </a:t>
            </a:r>
            <a:r>
              <a:rPr lang="tr-TR" dirty="0"/>
              <a:t>; 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2A9EBD2-3A97-44EE-9958-26C6AF675A1E}"/>
              </a:ext>
            </a:extLst>
          </p:cNvPr>
          <p:cNvSpPr/>
          <p:nvPr/>
        </p:nvSpPr>
        <p:spPr>
          <a:xfrm>
            <a:off x="1575033" y="4447863"/>
            <a:ext cx="3001262" cy="1774875"/>
          </a:xfrm>
          <a:prstGeom prst="ellipse">
            <a:avLst/>
          </a:prstGeom>
          <a:gradFill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tr-TR" sz="2000" b="1" u="sng" dirty="0">
              <a:solidFill>
                <a:srgbClr val="FF33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sz="1700" b="1" u="sng" dirty="0">
                <a:solidFill>
                  <a:srgbClr val="FF3300"/>
                </a:solidFill>
              </a:rPr>
              <a:t>Kemik İliği’ </a:t>
            </a:r>
            <a:r>
              <a:rPr lang="tr-TR" sz="1700" b="1" u="sng" dirty="0" err="1">
                <a:solidFill>
                  <a:srgbClr val="FF3300"/>
                </a:solidFill>
              </a:rPr>
              <a:t>nde</a:t>
            </a:r>
            <a:r>
              <a:rPr lang="tr-TR" sz="1700" b="1" u="sng" dirty="0">
                <a:solidFill>
                  <a:srgbClr val="FF3300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r-TR" sz="1700" b="1" dirty="0">
                <a:solidFill>
                  <a:srgbClr val="FF3300"/>
                </a:solidFill>
              </a:rPr>
              <a:t>MNH ‘in  %1 - %4</a:t>
            </a:r>
          </a:p>
          <a:p>
            <a:pPr algn="ctr">
              <a:lnSpc>
                <a:spcPct val="150000"/>
              </a:lnSpc>
            </a:pPr>
            <a:r>
              <a:rPr lang="tr-TR" sz="1700" b="1" dirty="0">
                <a:solidFill>
                  <a:srgbClr val="FF3300"/>
                </a:solidFill>
              </a:rPr>
              <a:t>Lökositlerin  %3 - %5</a:t>
            </a:r>
          </a:p>
          <a:p>
            <a:pPr algn="ctr">
              <a:lnSpc>
                <a:spcPct val="150000"/>
              </a:lnSpc>
            </a:pPr>
            <a:endParaRPr lang="tr-TR" sz="2000" b="1" dirty="0">
              <a:solidFill>
                <a:srgbClr val="FF3300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A899A8B-9B5D-4C29-A065-81768400AC71}"/>
              </a:ext>
            </a:extLst>
          </p:cNvPr>
          <p:cNvSpPr/>
          <p:nvPr/>
        </p:nvSpPr>
        <p:spPr>
          <a:xfrm>
            <a:off x="4928304" y="4447863"/>
            <a:ext cx="3001262" cy="1772529"/>
          </a:xfrm>
          <a:prstGeom prst="ellipse">
            <a:avLst/>
          </a:prstGeom>
          <a:gradFill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1700" b="1" u="sng" dirty="0" err="1">
                <a:solidFill>
                  <a:srgbClr val="FF3300"/>
                </a:solidFill>
              </a:rPr>
              <a:t>Periferik</a:t>
            </a:r>
            <a:r>
              <a:rPr lang="tr-TR" sz="1700" b="1" u="sng" dirty="0">
                <a:solidFill>
                  <a:srgbClr val="FF3300"/>
                </a:solidFill>
              </a:rPr>
              <a:t> Kan’da</a:t>
            </a:r>
          </a:p>
          <a:p>
            <a:pPr algn="ctr">
              <a:lnSpc>
                <a:spcPct val="150000"/>
              </a:lnSpc>
            </a:pPr>
            <a:r>
              <a:rPr lang="tr-TR" sz="1700" b="1" dirty="0">
                <a:solidFill>
                  <a:srgbClr val="FF3300"/>
                </a:solidFill>
              </a:rPr>
              <a:t>MNH ‘in  0,05</a:t>
            </a:r>
          </a:p>
          <a:p>
            <a:pPr algn="ctr">
              <a:lnSpc>
                <a:spcPct val="150000"/>
              </a:lnSpc>
            </a:pPr>
            <a:r>
              <a:rPr lang="tr-TR" sz="1700" b="1" dirty="0">
                <a:solidFill>
                  <a:srgbClr val="FF3300"/>
                </a:solidFill>
              </a:rPr>
              <a:t>Lökositlerin  &lt; %0,05</a:t>
            </a:r>
          </a:p>
        </p:txBody>
      </p:sp>
      <p:sp>
        <p:nvSpPr>
          <p:cNvPr id="7" name="Oval 10">
            <a:extLst>
              <a:ext uri="{FF2B5EF4-FFF2-40B4-BE49-F238E27FC236}">
                <a16:creationId xmlns:a16="http://schemas.microsoft.com/office/drawing/2014/main" id="{42A9EBD2-3A97-44EE-9958-26C6AF675A1E}"/>
              </a:ext>
            </a:extLst>
          </p:cNvPr>
          <p:cNvSpPr/>
          <p:nvPr/>
        </p:nvSpPr>
        <p:spPr>
          <a:xfrm>
            <a:off x="8253006" y="4500487"/>
            <a:ext cx="3001263" cy="1774876"/>
          </a:xfrm>
          <a:prstGeom prst="ellipse">
            <a:avLst/>
          </a:prstGeom>
          <a:gradFill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tr-TR" sz="2000" b="1" u="sng" dirty="0">
              <a:solidFill>
                <a:srgbClr val="FF33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sz="1900" b="1" u="sng" dirty="0" err="1">
                <a:solidFill>
                  <a:srgbClr val="FF3300"/>
                </a:solidFill>
              </a:rPr>
              <a:t>Kord</a:t>
            </a:r>
            <a:r>
              <a:rPr lang="tr-TR" sz="1900" b="1" u="sng" dirty="0">
                <a:solidFill>
                  <a:srgbClr val="FF3300"/>
                </a:solidFill>
              </a:rPr>
              <a:t> Kanı ‘</a:t>
            </a:r>
            <a:r>
              <a:rPr lang="tr-TR" sz="1900" b="1" u="sng" dirty="0" err="1">
                <a:solidFill>
                  <a:srgbClr val="FF3300"/>
                </a:solidFill>
              </a:rPr>
              <a:t>nda</a:t>
            </a:r>
            <a:r>
              <a:rPr lang="tr-TR" sz="1900" b="1" u="sng" dirty="0">
                <a:solidFill>
                  <a:srgbClr val="FF3300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tr-TR" sz="1900" b="1" dirty="0">
                <a:solidFill>
                  <a:srgbClr val="FF3300"/>
                </a:solidFill>
              </a:rPr>
              <a:t>MNH ‘in  %0,3</a:t>
            </a:r>
          </a:p>
          <a:p>
            <a:pPr algn="ctr">
              <a:lnSpc>
                <a:spcPct val="150000"/>
              </a:lnSpc>
            </a:pPr>
            <a:endParaRPr lang="tr-TR" sz="2000" b="1" dirty="0">
              <a:solidFill>
                <a:srgbClr val="FF3300"/>
              </a:solidFill>
            </a:endParaRPr>
          </a:p>
        </p:txBody>
      </p:sp>
      <p:sp>
        <p:nvSpPr>
          <p:cNvPr id="10" name="9 Çember Ok"/>
          <p:cNvSpPr/>
          <p:nvPr/>
        </p:nvSpPr>
        <p:spPr>
          <a:xfrm>
            <a:off x="4196409" y="4171071"/>
            <a:ext cx="1083213" cy="105507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1275302"/>
              <a:gd name="adj5" fmla="val 17793"/>
            </a:avLst>
          </a:prstGeom>
          <a:solidFill>
            <a:srgbClr val="F6A21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6A2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564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DAD633F0-9BCA-4C1B-9970-35EE0AE9C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295" y="460717"/>
            <a:ext cx="10170942" cy="1171135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KÖK HÜCRE MOBİLİZASYONU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603150-FDDE-421A-8A3C-4312ED6EF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150" y="1823244"/>
            <a:ext cx="10023231" cy="4574040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 algn="just">
              <a:buNone/>
            </a:pPr>
            <a:r>
              <a:rPr lang="tr-TR" dirty="0"/>
              <a:t>     </a:t>
            </a:r>
            <a:r>
              <a:rPr lang="tr-TR" sz="2400" b="1" dirty="0"/>
              <a:t>Optimal bir mobilizasyon rejimi;</a:t>
            </a:r>
          </a:p>
          <a:p>
            <a:pPr algn="just"/>
            <a:r>
              <a:rPr lang="tr-TR" sz="2200" dirty="0" err="1"/>
              <a:t>Hematopoetik</a:t>
            </a:r>
            <a:r>
              <a:rPr lang="tr-TR" sz="2200" dirty="0"/>
              <a:t> düzenin yeniden yapılanmasının desteklenmesine,</a:t>
            </a:r>
          </a:p>
          <a:p>
            <a:pPr algn="just"/>
            <a:r>
              <a:rPr lang="tr-TR" sz="2200" dirty="0"/>
              <a:t>Nakil sonrası iyileşmenin hızlı ve süregen olmasına,</a:t>
            </a:r>
          </a:p>
          <a:p>
            <a:pPr algn="just"/>
            <a:r>
              <a:rPr lang="tr-TR" sz="2200" dirty="0"/>
              <a:t>En az sayıda komplikasyonsuz aferez işlemi ile </a:t>
            </a:r>
            <a:r>
              <a:rPr lang="tr-TR" sz="2200" b="1" dirty="0"/>
              <a:t>yeterli</a:t>
            </a:r>
            <a:r>
              <a:rPr lang="tr-TR" sz="2200" dirty="0"/>
              <a:t> miktarda kök hücre toplanmasına olanak sağlamalıdır.</a:t>
            </a:r>
          </a:p>
        </p:txBody>
      </p:sp>
      <p:sp>
        <p:nvSpPr>
          <p:cNvPr id="11" name="Akış Çizelgesi: Hazırlık 10">
            <a:extLst>
              <a:ext uri="{FF2B5EF4-FFF2-40B4-BE49-F238E27FC236}">
                <a16:creationId xmlns:a16="http://schemas.microsoft.com/office/drawing/2014/main" id="{D39489A0-51EC-435B-B68C-CFD63E1CFA2D}"/>
              </a:ext>
            </a:extLst>
          </p:cNvPr>
          <p:cNvSpPr/>
          <p:nvPr/>
        </p:nvSpPr>
        <p:spPr>
          <a:xfrm>
            <a:off x="2082797" y="4470401"/>
            <a:ext cx="3437467" cy="1659464"/>
          </a:xfrm>
          <a:prstGeom prst="flowChartPreparation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2200" dirty="0">
                <a:solidFill>
                  <a:srgbClr val="FF0000"/>
                </a:solidFill>
              </a:rPr>
              <a:t>Otolog KHT</a:t>
            </a:r>
          </a:p>
          <a:p>
            <a:pPr algn="ctr">
              <a:lnSpc>
                <a:spcPct val="150000"/>
              </a:lnSpc>
            </a:pPr>
            <a:r>
              <a:rPr lang="tr-TR" sz="2200" b="1" dirty="0">
                <a:solidFill>
                  <a:srgbClr val="FF0000"/>
                </a:solidFill>
              </a:rPr>
              <a:t>&gt; 2 x10</a:t>
            </a:r>
            <a:r>
              <a:rPr lang="tr-TR" sz="2200" b="1" baseline="30000" dirty="0">
                <a:solidFill>
                  <a:srgbClr val="FF0000"/>
                </a:solidFill>
              </a:rPr>
              <a:t>6</a:t>
            </a:r>
            <a:r>
              <a:rPr lang="tr-TR" sz="2200" b="1" dirty="0">
                <a:solidFill>
                  <a:srgbClr val="FF0000"/>
                </a:solidFill>
              </a:rPr>
              <a:t> / kg </a:t>
            </a:r>
            <a:r>
              <a:rPr lang="tr-TR" sz="2200" dirty="0">
                <a:solidFill>
                  <a:srgbClr val="FF0000"/>
                </a:solidFill>
              </a:rPr>
              <a:t>CD34+ hücre</a:t>
            </a:r>
          </a:p>
        </p:txBody>
      </p:sp>
      <p:sp>
        <p:nvSpPr>
          <p:cNvPr id="12" name="Akış Çizelgesi: Hazırlık 11">
            <a:extLst>
              <a:ext uri="{FF2B5EF4-FFF2-40B4-BE49-F238E27FC236}">
                <a16:creationId xmlns:a16="http://schemas.microsoft.com/office/drawing/2014/main" id="{FAB785F4-4646-436D-90DC-2485FFA42E15}"/>
              </a:ext>
            </a:extLst>
          </p:cNvPr>
          <p:cNvSpPr/>
          <p:nvPr/>
        </p:nvSpPr>
        <p:spPr>
          <a:xfrm>
            <a:off x="6671738" y="4470401"/>
            <a:ext cx="3437465" cy="1659465"/>
          </a:xfrm>
          <a:prstGeom prst="flowChartPreparation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2200" dirty="0">
                <a:solidFill>
                  <a:srgbClr val="FF0000"/>
                </a:solidFill>
              </a:rPr>
              <a:t>Allojenik KHT</a:t>
            </a:r>
          </a:p>
          <a:p>
            <a:pPr algn="ctr">
              <a:lnSpc>
                <a:spcPct val="150000"/>
              </a:lnSpc>
            </a:pPr>
            <a:r>
              <a:rPr lang="tr-TR" sz="2200" b="1" dirty="0">
                <a:solidFill>
                  <a:srgbClr val="FF0000"/>
                </a:solidFill>
              </a:rPr>
              <a:t>&gt; 3 x10</a:t>
            </a:r>
            <a:r>
              <a:rPr lang="tr-TR" sz="2200" b="1" baseline="30000" dirty="0">
                <a:solidFill>
                  <a:srgbClr val="FF0000"/>
                </a:solidFill>
              </a:rPr>
              <a:t>6</a:t>
            </a:r>
            <a:r>
              <a:rPr lang="tr-TR" sz="2200" b="1" dirty="0">
                <a:solidFill>
                  <a:srgbClr val="FF0000"/>
                </a:solidFill>
              </a:rPr>
              <a:t> / kg </a:t>
            </a:r>
          </a:p>
          <a:p>
            <a:pPr algn="ctr">
              <a:lnSpc>
                <a:spcPct val="150000"/>
              </a:lnSpc>
            </a:pPr>
            <a:r>
              <a:rPr lang="tr-TR" sz="2200" dirty="0">
                <a:solidFill>
                  <a:srgbClr val="FF0000"/>
                </a:solidFill>
              </a:rPr>
              <a:t>CD34+ hücre</a:t>
            </a:r>
          </a:p>
        </p:txBody>
      </p:sp>
    </p:spTree>
    <p:extLst>
      <p:ext uri="{BB962C8B-B14F-4D97-AF65-F5344CB8AC3E}">
        <p14:creationId xmlns:p14="http://schemas.microsoft.com/office/powerpoint/2010/main" val="969258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DAD633F0-9BCA-4C1B-9970-35EE0AE9C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295" y="460717"/>
            <a:ext cx="10170942" cy="1171135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KÖK HÜCRE MOBİLİZASYONU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603150-FDDE-421A-8A3C-4312ED6EF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468" y="1800665"/>
            <a:ext cx="10719581" cy="5057335"/>
          </a:xfrm>
        </p:spPr>
        <p:txBody>
          <a:bodyPr/>
          <a:lstStyle/>
          <a:p>
            <a:pPr marL="0" indent="0" algn="ctr">
              <a:buNone/>
            </a:pPr>
            <a:r>
              <a:rPr lang="tr-TR" sz="2400" b="1" u="sng" dirty="0" err="1"/>
              <a:t>Allojenik</a:t>
            </a:r>
            <a:r>
              <a:rPr lang="tr-TR" sz="2400" b="1" u="sng" dirty="0"/>
              <a:t>  PKHA  Hedef  </a:t>
            </a:r>
            <a:r>
              <a:rPr lang="tr-TR" sz="2400" b="1" u="sng" dirty="0">
                <a:solidFill>
                  <a:schemeClr val="tx1"/>
                </a:solidFill>
              </a:rPr>
              <a:t>Cd34+  </a:t>
            </a:r>
            <a:r>
              <a:rPr lang="tr-TR" sz="2400" b="1" u="sng" dirty="0"/>
              <a:t>Hücre  Miktarı ; </a:t>
            </a:r>
          </a:p>
        </p:txBody>
      </p:sp>
      <p:sp>
        <p:nvSpPr>
          <p:cNvPr id="11" name="Akış Çizelgesi: Hazırlık 10">
            <a:extLst>
              <a:ext uri="{FF2B5EF4-FFF2-40B4-BE49-F238E27FC236}">
                <a16:creationId xmlns:a16="http://schemas.microsoft.com/office/drawing/2014/main" id="{D39489A0-51EC-435B-B68C-CFD63E1CFA2D}"/>
              </a:ext>
            </a:extLst>
          </p:cNvPr>
          <p:cNvSpPr/>
          <p:nvPr/>
        </p:nvSpPr>
        <p:spPr>
          <a:xfrm>
            <a:off x="8018584" y="3953022"/>
            <a:ext cx="3601330" cy="1266092"/>
          </a:xfrm>
          <a:prstGeom prst="flowChartPreparation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2000" b="1" dirty="0">
                <a:solidFill>
                  <a:srgbClr val="FF0000"/>
                </a:solidFill>
              </a:rPr>
              <a:t>&gt; 5 x10</a:t>
            </a:r>
            <a:r>
              <a:rPr lang="tr-TR" sz="2000" b="1" baseline="30000" dirty="0">
                <a:solidFill>
                  <a:srgbClr val="FF0000"/>
                </a:solidFill>
              </a:rPr>
              <a:t>6</a:t>
            </a:r>
            <a:r>
              <a:rPr lang="tr-TR" sz="2000" b="1" dirty="0">
                <a:solidFill>
                  <a:srgbClr val="FF0000"/>
                </a:solidFill>
              </a:rPr>
              <a:t> / kg</a:t>
            </a:r>
            <a:endParaRPr lang="tr-TR" sz="2000" dirty="0">
              <a:solidFill>
                <a:srgbClr val="FF0000"/>
              </a:solidFill>
            </a:endParaRPr>
          </a:p>
        </p:txBody>
      </p:sp>
      <p:sp>
        <p:nvSpPr>
          <p:cNvPr id="12" name="Akış Çizelgesi: Hazırlık 11">
            <a:extLst>
              <a:ext uri="{FF2B5EF4-FFF2-40B4-BE49-F238E27FC236}">
                <a16:creationId xmlns:a16="http://schemas.microsoft.com/office/drawing/2014/main" id="{FAB785F4-4646-436D-90DC-2485FFA42E15}"/>
              </a:ext>
            </a:extLst>
          </p:cNvPr>
          <p:cNvSpPr/>
          <p:nvPr/>
        </p:nvSpPr>
        <p:spPr>
          <a:xfrm>
            <a:off x="7990449" y="2391508"/>
            <a:ext cx="3657600" cy="1378633"/>
          </a:xfrm>
          <a:prstGeom prst="flowChartPreparation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2000" dirty="0" err="1">
                <a:solidFill>
                  <a:srgbClr val="FF0000"/>
                </a:solidFill>
              </a:rPr>
              <a:t>Min</a:t>
            </a:r>
            <a:r>
              <a:rPr lang="tr-TR" sz="2000" dirty="0">
                <a:solidFill>
                  <a:srgbClr val="FF0000"/>
                </a:solidFill>
              </a:rPr>
              <a:t>.</a:t>
            </a:r>
            <a:r>
              <a:rPr lang="tr-TR" sz="2000" b="1" dirty="0">
                <a:solidFill>
                  <a:srgbClr val="FF0000"/>
                </a:solidFill>
              </a:rPr>
              <a:t> &gt; 3 x10</a:t>
            </a:r>
            <a:r>
              <a:rPr lang="tr-TR" sz="2000" b="1" baseline="30000" dirty="0">
                <a:solidFill>
                  <a:srgbClr val="FF0000"/>
                </a:solidFill>
              </a:rPr>
              <a:t>6</a:t>
            </a:r>
            <a:r>
              <a:rPr lang="tr-TR" sz="2000" b="1" dirty="0">
                <a:solidFill>
                  <a:srgbClr val="FF0000"/>
                </a:solidFill>
              </a:rPr>
              <a:t> / kg</a:t>
            </a:r>
            <a:endParaRPr lang="tr-TR" sz="2000" dirty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sz="2000" dirty="0">
                <a:solidFill>
                  <a:srgbClr val="FF0000"/>
                </a:solidFill>
              </a:rPr>
              <a:t>İdeal </a:t>
            </a:r>
            <a:r>
              <a:rPr lang="tr-TR" sz="2000" b="1" dirty="0">
                <a:solidFill>
                  <a:srgbClr val="FF0000"/>
                </a:solidFill>
              </a:rPr>
              <a:t>&gt; 5 x10</a:t>
            </a:r>
            <a:r>
              <a:rPr lang="tr-TR" sz="2000" b="1" baseline="30000" dirty="0">
                <a:solidFill>
                  <a:srgbClr val="FF0000"/>
                </a:solidFill>
              </a:rPr>
              <a:t>6</a:t>
            </a:r>
            <a:r>
              <a:rPr lang="tr-TR" sz="2000" b="1" dirty="0">
                <a:solidFill>
                  <a:srgbClr val="FF0000"/>
                </a:solidFill>
              </a:rPr>
              <a:t> / kg</a:t>
            </a:r>
            <a:endParaRPr lang="tr-TR" sz="2000" dirty="0">
              <a:solidFill>
                <a:srgbClr val="FF0000"/>
              </a:solidFill>
            </a:endParaRPr>
          </a:p>
        </p:txBody>
      </p:sp>
      <p:sp>
        <p:nvSpPr>
          <p:cNvPr id="6" name="Akış Çizelgesi: Hazırlık 10">
            <a:extLst>
              <a:ext uri="{FF2B5EF4-FFF2-40B4-BE49-F238E27FC236}">
                <a16:creationId xmlns:a16="http://schemas.microsoft.com/office/drawing/2014/main" id="{D39489A0-51EC-435B-B68C-CFD63E1CFA2D}"/>
              </a:ext>
            </a:extLst>
          </p:cNvPr>
          <p:cNvSpPr/>
          <p:nvPr/>
        </p:nvSpPr>
        <p:spPr>
          <a:xfrm>
            <a:off x="8060787" y="5359791"/>
            <a:ext cx="3601330" cy="1294228"/>
          </a:xfrm>
          <a:prstGeom prst="flowChartPreparation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2000" b="1" dirty="0">
                <a:solidFill>
                  <a:srgbClr val="FF0000"/>
                </a:solidFill>
              </a:rPr>
              <a:t>&gt; 10 x10</a:t>
            </a:r>
            <a:r>
              <a:rPr lang="tr-TR" sz="2000" b="1" baseline="30000" dirty="0">
                <a:solidFill>
                  <a:srgbClr val="FF0000"/>
                </a:solidFill>
              </a:rPr>
              <a:t>6</a:t>
            </a:r>
            <a:r>
              <a:rPr lang="tr-TR" sz="2000" b="1" dirty="0">
                <a:solidFill>
                  <a:srgbClr val="FF0000"/>
                </a:solidFill>
              </a:rPr>
              <a:t> / kg</a:t>
            </a:r>
            <a:endParaRPr lang="tr-TR" sz="2000" dirty="0">
              <a:solidFill>
                <a:srgbClr val="FF0000"/>
              </a:solidFill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1322363" y="2531237"/>
            <a:ext cx="46986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u="sng" dirty="0"/>
              <a:t> </a:t>
            </a:r>
            <a:r>
              <a:rPr lang="tr-TR" sz="2400" u="sng" dirty="0" err="1"/>
              <a:t>Myeloablatif</a:t>
            </a:r>
            <a:r>
              <a:rPr lang="tr-TR" sz="2400" u="sng" dirty="0"/>
              <a:t> ve </a:t>
            </a:r>
            <a:r>
              <a:rPr lang="tr-TR" sz="2400" u="sng" dirty="0" err="1"/>
              <a:t>Nonmyeloablatif</a:t>
            </a:r>
            <a:r>
              <a:rPr lang="tr-TR" sz="2400" u="sng" dirty="0"/>
              <a:t>,</a:t>
            </a:r>
          </a:p>
          <a:p>
            <a:pPr algn="just">
              <a:lnSpc>
                <a:spcPct val="150000"/>
              </a:lnSpc>
            </a:pPr>
            <a:r>
              <a:rPr lang="tr-TR" sz="2400" u="sng" dirty="0"/>
              <a:t>  HLA uygun kardeş ve akraba dışı</a:t>
            </a:r>
          </a:p>
        </p:txBody>
      </p:sp>
      <p:sp>
        <p:nvSpPr>
          <p:cNvPr id="8" name="7 Dikdörtgen"/>
          <p:cNvSpPr/>
          <p:nvPr/>
        </p:nvSpPr>
        <p:spPr>
          <a:xfrm>
            <a:off x="1246564" y="4204126"/>
            <a:ext cx="40655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  HLA uyumsuz  ( </a:t>
            </a:r>
            <a:r>
              <a:rPr lang="tr-TR" sz="2400" dirty="0" err="1"/>
              <a:t>Mismatch</a:t>
            </a:r>
            <a:r>
              <a:rPr lang="tr-TR" sz="2400" dirty="0"/>
              <a:t> )</a:t>
            </a:r>
          </a:p>
        </p:txBody>
      </p:sp>
      <p:sp>
        <p:nvSpPr>
          <p:cNvPr id="9" name="8 Dikdörtgen"/>
          <p:cNvSpPr/>
          <p:nvPr/>
        </p:nvSpPr>
        <p:spPr>
          <a:xfrm>
            <a:off x="1324012" y="5414542"/>
            <a:ext cx="2030783" cy="578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400" dirty="0"/>
              <a:t>  </a:t>
            </a:r>
            <a:r>
              <a:rPr lang="tr-TR" sz="2400" dirty="0" err="1"/>
              <a:t>Haplodentik</a:t>
            </a:r>
            <a:endParaRPr lang="tr-TR" sz="2400" dirty="0"/>
          </a:p>
        </p:txBody>
      </p:sp>
      <p:sp>
        <p:nvSpPr>
          <p:cNvPr id="20" name="19 Sağ Ok"/>
          <p:cNvSpPr/>
          <p:nvPr/>
        </p:nvSpPr>
        <p:spPr>
          <a:xfrm>
            <a:off x="6035041" y="3038621"/>
            <a:ext cx="1744394" cy="211016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20 Sağ Ok"/>
          <p:cNvSpPr/>
          <p:nvPr/>
        </p:nvSpPr>
        <p:spPr>
          <a:xfrm>
            <a:off x="6018629" y="4457113"/>
            <a:ext cx="1744394" cy="211016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21 Sağ Ok"/>
          <p:cNvSpPr/>
          <p:nvPr/>
        </p:nvSpPr>
        <p:spPr>
          <a:xfrm>
            <a:off x="5962357" y="5751341"/>
            <a:ext cx="1744394" cy="211016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9258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>
            <a:extLst>
              <a:ext uri="{FF2B5EF4-FFF2-40B4-BE49-F238E27FC236}">
                <a16:creationId xmlns:a16="http://schemas.microsoft.com/office/drawing/2014/main" id="{7D98BEAA-ED84-49CE-A35C-3137475C2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634" y="418514"/>
            <a:ext cx="10058400" cy="1255541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sz="4000" b="1" dirty="0"/>
              <a:t>Periferik Kök Hücre Mobilizasyonunda </a:t>
            </a:r>
            <a:br>
              <a:rPr lang="tr-TR" sz="4000" b="1" dirty="0"/>
            </a:br>
            <a:r>
              <a:rPr lang="tr-TR" sz="4000" b="1" dirty="0"/>
              <a:t>Sık Kullanılan Ajanlar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23234A-6C82-476F-A4FE-38E4B76C0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8295" y="1941342"/>
            <a:ext cx="10199077" cy="4250911"/>
          </a:xfrm>
          <a:ln>
            <a:solidFill>
              <a:schemeClr val="tx1"/>
            </a:solidFill>
          </a:ln>
        </p:spPr>
        <p:txBody>
          <a:bodyPr anchor="t">
            <a:normAutofit/>
          </a:bodyPr>
          <a:lstStyle/>
          <a:p>
            <a:pPr algn="just"/>
            <a:endParaRPr lang="tr-TR" sz="1000" b="1" dirty="0"/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2400" i="0" dirty="0"/>
              <a:t>G-CSF  ( </a:t>
            </a:r>
            <a:r>
              <a:rPr lang="tr-TR" sz="2400" i="0" dirty="0" err="1"/>
              <a:t>Granülosit</a:t>
            </a:r>
            <a:r>
              <a:rPr lang="tr-TR" sz="2400" i="0" dirty="0"/>
              <a:t> Koloni Uyarıcı Faktör )</a:t>
            </a:r>
          </a:p>
          <a:p>
            <a:pPr lvl="2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200" dirty="0" err="1"/>
              <a:t>Filgrastim</a:t>
            </a:r>
            <a:r>
              <a:rPr lang="tr-TR" sz="2200" dirty="0"/>
              <a:t>  (Fraven, Leucostim, Neupogen, </a:t>
            </a:r>
            <a:r>
              <a:rPr lang="tr-TR" sz="2200" dirty="0" err="1"/>
              <a:t>Zarzio</a:t>
            </a:r>
            <a:r>
              <a:rPr lang="tr-TR" sz="2200" dirty="0"/>
              <a:t> vs. ) ;</a:t>
            </a:r>
          </a:p>
          <a:p>
            <a:pPr lvl="2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2200" dirty="0"/>
              <a:t> </a:t>
            </a:r>
            <a:r>
              <a:rPr lang="tr-TR" sz="2200" dirty="0" err="1"/>
              <a:t>Lenograstim</a:t>
            </a:r>
            <a:r>
              <a:rPr lang="tr-TR" sz="2200" dirty="0"/>
              <a:t>  ( </a:t>
            </a:r>
            <a:r>
              <a:rPr lang="tr-TR" sz="2200" dirty="0" err="1"/>
              <a:t>Granocyte</a:t>
            </a:r>
            <a:r>
              <a:rPr lang="tr-TR" sz="2200" dirty="0"/>
              <a:t>  vs.)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2400" i="0" dirty="0"/>
              <a:t>Kemoterapi (</a:t>
            </a:r>
            <a:r>
              <a:rPr lang="en-US" i="0" dirty="0"/>
              <a:t>CY, Etoposid,ICE,DHAP,ESHAP</a:t>
            </a:r>
            <a:r>
              <a:rPr lang="tr-TR" i="0" dirty="0"/>
              <a:t> </a:t>
            </a:r>
            <a:r>
              <a:rPr lang="en-US" i="0" dirty="0"/>
              <a:t>v</a:t>
            </a:r>
            <a:r>
              <a:rPr lang="tr-TR" i="0" dirty="0"/>
              <a:t>s</a:t>
            </a:r>
            <a:r>
              <a:rPr lang="en-US" i="0" dirty="0"/>
              <a:t>.)</a:t>
            </a:r>
            <a:r>
              <a:rPr lang="tr-TR" sz="2400" i="0" dirty="0"/>
              <a:t> + G-CSF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2400" b="1" i="0" dirty="0"/>
              <a:t>G-CSF</a:t>
            </a:r>
            <a:r>
              <a:rPr lang="tr-TR" sz="2400" b="1" dirty="0"/>
              <a:t> + </a:t>
            </a:r>
            <a:r>
              <a:rPr lang="tr-TR" sz="2400" b="1" i="0" dirty="0"/>
              <a:t>Plerixafor</a:t>
            </a:r>
            <a:r>
              <a:rPr lang="tr-TR" sz="2200" b="1" dirty="0"/>
              <a:t> </a:t>
            </a:r>
            <a:r>
              <a:rPr lang="tr-TR" sz="2200" dirty="0"/>
              <a:t>( Mozobil, Pleksor, Mozosent, Mozofor vs. 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sz="2400" i="0" dirty="0"/>
          </a:p>
        </p:txBody>
      </p:sp>
    </p:spTree>
    <p:extLst>
      <p:ext uri="{BB962C8B-B14F-4D97-AF65-F5344CB8AC3E}">
        <p14:creationId xmlns:p14="http://schemas.microsoft.com/office/powerpoint/2010/main" val="235801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93128B92-DC9B-4899-A308-B41B7E5EB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432583"/>
            <a:ext cx="9601200" cy="1143000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Mobilizasyon Başarısızlığı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673836-1C7F-4EF1-956D-DED30F81D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9010" y="2006220"/>
            <a:ext cx="9513980" cy="4419197"/>
          </a:xfrm>
          <a:ln>
            <a:solidFill>
              <a:schemeClr val="tx1"/>
            </a:solidFill>
          </a:ln>
        </p:spPr>
        <p:txBody>
          <a:bodyPr numCol="1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</a:rPr>
              <a:t>Otolog nakil için </a:t>
            </a:r>
            <a:r>
              <a:rPr lang="tr-TR" sz="2400" b="1" i="1" dirty="0">
                <a:solidFill>
                  <a:schemeClr val="tx1"/>
                </a:solidFill>
              </a:rPr>
              <a:t>10 </a:t>
            </a:r>
            <a:r>
              <a:rPr lang="el-GR" sz="2400" b="1" i="1" dirty="0">
                <a:solidFill>
                  <a:schemeClr val="tx1"/>
                </a:solidFill>
              </a:rPr>
              <a:t>μ</a:t>
            </a:r>
            <a:r>
              <a:rPr lang="tr-TR" sz="2400" b="1" i="1" dirty="0">
                <a:solidFill>
                  <a:schemeClr val="tx1"/>
                </a:solidFill>
              </a:rPr>
              <a:t>g/kg/gün GCSF </a:t>
            </a:r>
            <a:r>
              <a:rPr lang="tr-TR" sz="2400" dirty="0">
                <a:solidFill>
                  <a:schemeClr val="tx1"/>
                </a:solidFill>
              </a:rPr>
              <a:t>kullanımına rağmen </a:t>
            </a:r>
            <a:r>
              <a:rPr lang="tr-TR" sz="2400" b="1" i="1" dirty="0">
                <a:solidFill>
                  <a:schemeClr val="tx1"/>
                </a:solidFill>
              </a:rPr>
              <a:t>3 - 4 aferez </a:t>
            </a:r>
            <a:r>
              <a:rPr lang="tr-TR" sz="2400" dirty="0">
                <a:solidFill>
                  <a:schemeClr val="tx1"/>
                </a:solidFill>
              </a:rPr>
              <a:t>işleminde    </a:t>
            </a:r>
            <a:r>
              <a:rPr lang="tr-TR" sz="2400" b="1" i="1" dirty="0">
                <a:solidFill>
                  <a:schemeClr val="tx1"/>
                </a:solidFill>
              </a:rPr>
              <a:t>&lt; 2 x 10</a:t>
            </a:r>
            <a:r>
              <a:rPr lang="tr-TR" sz="2400" b="1" i="1" baseline="30000" dirty="0">
                <a:solidFill>
                  <a:schemeClr val="tx1"/>
                </a:solidFill>
              </a:rPr>
              <a:t>6</a:t>
            </a:r>
            <a:r>
              <a:rPr lang="tr-TR" sz="2400" b="1" i="1" dirty="0">
                <a:solidFill>
                  <a:schemeClr val="tx1"/>
                </a:solidFill>
              </a:rPr>
              <a:t> CD34+  hücre/kg  </a:t>
            </a:r>
            <a:r>
              <a:rPr lang="tr-TR" sz="2400" dirty="0">
                <a:solidFill>
                  <a:schemeClr val="tx1"/>
                </a:solidFill>
              </a:rPr>
              <a:t>toplanması,</a:t>
            </a:r>
          </a:p>
          <a:p>
            <a:pPr algn="just">
              <a:lnSpc>
                <a:spcPct val="150000"/>
              </a:lnSpc>
            </a:pPr>
            <a:r>
              <a:rPr lang="tr-TR" sz="2400" dirty="0">
                <a:solidFill>
                  <a:schemeClr val="tx1"/>
                </a:solidFill>
              </a:rPr>
              <a:t>Allojenik nakil için ise </a:t>
            </a:r>
            <a:r>
              <a:rPr lang="tr-TR" sz="2400" b="1" i="1" dirty="0">
                <a:solidFill>
                  <a:schemeClr val="tx1"/>
                </a:solidFill>
              </a:rPr>
              <a:t>10 </a:t>
            </a:r>
            <a:r>
              <a:rPr lang="el-GR" sz="2400" b="1" i="1" dirty="0">
                <a:solidFill>
                  <a:schemeClr val="tx1"/>
                </a:solidFill>
              </a:rPr>
              <a:t>μ</a:t>
            </a:r>
            <a:r>
              <a:rPr lang="tr-TR" sz="2400" b="1" i="1" dirty="0">
                <a:solidFill>
                  <a:schemeClr val="tx1"/>
                </a:solidFill>
              </a:rPr>
              <a:t>g/kg/gün GCSF </a:t>
            </a:r>
            <a:r>
              <a:rPr lang="tr-TR" sz="2400" dirty="0">
                <a:solidFill>
                  <a:schemeClr val="tx1"/>
                </a:solidFill>
              </a:rPr>
              <a:t>kullanımına rağmen </a:t>
            </a:r>
            <a:r>
              <a:rPr lang="tr-TR" sz="2400" b="1" i="1" dirty="0">
                <a:solidFill>
                  <a:schemeClr val="tx1"/>
                </a:solidFill>
              </a:rPr>
              <a:t>2 aferez </a:t>
            </a:r>
            <a:r>
              <a:rPr lang="tr-TR" sz="2400" dirty="0">
                <a:solidFill>
                  <a:schemeClr val="tx1"/>
                </a:solidFill>
              </a:rPr>
              <a:t>işleminde </a:t>
            </a:r>
            <a:r>
              <a:rPr lang="tr-TR" sz="2400" b="1" i="1" dirty="0">
                <a:solidFill>
                  <a:schemeClr val="tx1"/>
                </a:solidFill>
              </a:rPr>
              <a:t>&lt; 3 x 10</a:t>
            </a:r>
            <a:r>
              <a:rPr lang="tr-TR" sz="2400" b="1" i="1" baseline="30000" dirty="0">
                <a:solidFill>
                  <a:schemeClr val="tx1"/>
                </a:solidFill>
              </a:rPr>
              <a:t>6 </a:t>
            </a:r>
            <a:r>
              <a:rPr lang="tr-TR" sz="2400" b="1" i="1" dirty="0">
                <a:solidFill>
                  <a:schemeClr val="tx1"/>
                </a:solidFill>
              </a:rPr>
              <a:t>CD34+ hücre/kg </a:t>
            </a:r>
            <a:r>
              <a:rPr lang="tr-TR" sz="2400" dirty="0">
                <a:solidFill>
                  <a:schemeClr val="tx1"/>
                </a:solidFill>
              </a:rPr>
              <a:t>toplanması olarak tanımlanır.</a:t>
            </a:r>
          </a:p>
          <a:p>
            <a:pPr algn="just">
              <a:lnSpc>
                <a:spcPct val="150000"/>
              </a:lnSpc>
            </a:pPr>
            <a:r>
              <a:rPr lang="tr-TR" sz="2400" b="1" i="1" dirty="0">
                <a:solidFill>
                  <a:schemeClr val="tx1"/>
                </a:solidFill>
              </a:rPr>
              <a:t>Periferik CD34 + </a:t>
            </a:r>
            <a:r>
              <a:rPr lang="tr-TR" sz="2400" dirty="0">
                <a:solidFill>
                  <a:schemeClr val="tx1"/>
                </a:solidFill>
              </a:rPr>
              <a:t>hücre sayısının </a:t>
            </a:r>
            <a:r>
              <a:rPr lang="tr-TR" sz="2400" b="1" dirty="0">
                <a:solidFill>
                  <a:schemeClr val="tx1"/>
                </a:solidFill>
              </a:rPr>
              <a:t>10-20/</a:t>
            </a:r>
            <a:r>
              <a:rPr lang="el-GR" sz="2400" b="1" dirty="0">
                <a:solidFill>
                  <a:schemeClr val="tx1"/>
                </a:solidFill>
              </a:rPr>
              <a:t>μ</a:t>
            </a:r>
            <a:r>
              <a:rPr lang="tr-TR" sz="2400" b="1" dirty="0">
                <a:solidFill>
                  <a:schemeClr val="tx1"/>
                </a:solidFill>
              </a:rPr>
              <a:t>l’nin </a:t>
            </a:r>
            <a:r>
              <a:rPr lang="tr-TR" sz="2400" dirty="0">
                <a:solidFill>
                  <a:schemeClr val="tx1"/>
                </a:solidFill>
              </a:rPr>
              <a:t>altında olmasıdır.</a:t>
            </a:r>
          </a:p>
        </p:txBody>
      </p:sp>
    </p:spTree>
    <p:extLst>
      <p:ext uri="{BB962C8B-B14F-4D97-AF65-F5344CB8AC3E}">
        <p14:creationId xmlns:p14="http://schemas.microsoft.com/office/powerpoint/2010/main" val="3775470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1">
            <a:extLst>
              <a:ext uri="{FF2B5EF4-FFF2-40B4-BE49-F238E27FC236}">
                <a16:creationId xmlns:a16="http://schemas.microsoft.com/office/drawing/2014/main" id="{93128B92-DC9B-4899-A308-B41B7E5EB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525" y="461433"/>
            <a:ext cx="9601200" cy="1143000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tr-TR" b="1" u="sng" dirty="0" err="1">
                <a:solidFill>
                  <a:srgbClr val="FF0000"/>
                </a:solidFill>
              </a:rPr>
              <a:t>Remobilizasyon</a:t>
            </a:r>
            <a:r>
              <a:rPr lang="tr-TR" b="1" u="sng" dirty="0">
                <a:solidFill>
                  <a:srgbClr val="FF0000"/>
                </a:solidFill>
              </a:rPr>
              <a:t> Ne Zaman Olmalı 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F64E37-6A01-47C1-BC70-98309F95F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3519" y="2229978"/>
            <a:ext cx="9717206" cy="340317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tr-TR" sz="24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dirty="0"/>
              <a:t>    En az 7 günlük istirahat periyodu sonrasında olmalıdır. Mümkün ise 7 günden sonra 16 günden önce olmalıdır.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dirty="0"/>
              <a:t>    Bazı yayınlara göre de 4 hafta ara verilmesi de önerilmektedir.</a:t>
            </a:r>
          </a:p>
        </p:txBody>
      </p:sp>
    </p:spTree>
    <p:extLst>
      <p:ext uri="{BB962C8B-B14F-4D97-AF65-F5344CB8AC3E}">
        <p14:creationId xmlns:p14="http://schemas.microsoft.com/office/powerpoint/2010/main" val="2228934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1">
            <a:extLst>
              <a:ext uri="{FF2B5EF4-FFF2-40B4-BE49-F238E27FC236}">
                <a16:creationId xmlns:a16="http://schemas.microsoft.com/office/drawing/2014/main" id="{93128B92-DC9B-4899-A308-B41B7E5EB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525" y="432583"/>
            <a:ext cx="9601200" cy="1143000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tr-TR" b="1" u="sng" dirty="0"/>
              <a:t>Kurtarma Tedavileri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F64E37-6A01-47C1-BC70-98309F95F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42868"/>
            <a:ext cx="9833212" cy="458254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buAutoNum type="arabicParenR"/>
            </a:pPr>
            <a:r>
              <a:rPr lang="tr-TR" sz="2400" b="1" u="sng" dirty="0"/>
              <a:t>Mobilizasyon Tekrarı</a:t>
            </a:r>
          </a:p>
          <a:p>
            <a:pPr marL="1044702" lvl="1" indent="-514350">
              <a:lnSpc>
                <a:spcPct val="100000"/>
              </a:lnSpc>
              <a:buFont typeface="Wingdings" pitchFamily="2" charset="2"/>
              <a:buChar char="Ø"/>
            </a:pPr>
            <a:r>
              <a:rPr lang="tr-TR" sz="2400" b="1" i="0" u="sng" dirty="0" err="1"/>
              <a:t>Kemomobilizasyon</a:t>
            </a:r>
            <a:endParaRPr lang="tr-TR" sz="2400" b="1" i="0" u="sng" dirty="0"/>
          </a:p>
          <a:p>
            <a:pPr marL="1501902" lvl="2" indent="-514350">
              <a:lnSpc>
                <a:spcPct val="100000"/>
              </a:lnSpc>
              <a:buFont typeface="Wingdings" pitchFamily="2" charset="2"/>
              <a:buChar char="ü"/>
            </a:pPr>
            <a:r>
              <a:rPr lang="tr-TR" sz="2400" i="1" dirty="0"/>
              <a:t>KT + G-CSF ( Standart veya yüksek doz )</a:t>
            </a:r>
          </a:p>
          <a:p>
            <a:pPr marL="530352" lvl="1" indent="0">
              <a:lnSpc>
                <a:spcPct val="100000"/>
              </a:lnSpc>
              <a:buFont typeface="Wingdings" pitchFamily="2" charset="2"/>
              <a:buChar char="Ø"/>
            </a:pPr>
            <a:r>
              <a:rPr lang="tr-TR" sz="2400" dirty="0"/>
              <a:t>   </a:t>
            </a:r>
            <a:r>
              <a:rPr lang="tr-TR" sz="2400" b="1" i="0" u="sng" dirty="0" err="1"/>
              <a:t>Pleriksafor</a:t>
            </a:r>
            <a:r>
              <a:rPr lang="tr-TR" sz="2400" b="1" i="0" u="sng" dirty="0"/>
              <a:t> ( SDF-1 alfa inhibitör )</a:t>
            </a:r>
          </a:p>
          <a:p>
            <a:pPr marL="987552" lvl="2" indent="0">
              <a:lnSpc>
                <a:spcPct val="100000"/>
              </a:lnSpc>
              <a:buFont typeface="Wingdings" pitchFamily="2" charset="2"/>
              <a:buChar char="ü"/>
            </a:pPr>
            <a:r>
              <a:rPr lang="tr-TR" sz="2400" b="1" i="0" dirty="0"/>
              <a:t>     </a:t>
            </a:r>
            <a:r>
              <a:rPr lang="tr-TR" sz="2400" i="1" dirty="0"/>
              <a:t>G-CSF + </a:t>
            </a:r>
            <a:r>
              <a:rPr lang="tr-TR" sz="2400" i="1" dirty="0" err="1"/>
              <a:t>Pleriksafor</a:t>
            </a:r>
            <a:endParaRPr lang="tr-TR" sz="2400" i="1" dirty="0"/>
          </a:p>
          <a:p>
            <a:pPr marL="987552" lvl="2" indent="0">
              <a:lnSpc>
                <a:spcPct val="100000"/>
              </a:lnSpc>
              <a:buFont typeface="Wingdings" pitchFamily="2" charset="2"/>
              <a:buChar char="ü"/>
            </a:pPr>
            <a:r>
              <a:rPr lang="tr-TR" sz="2400" i="1" dirty="0"/>
              <a:t>     KT + G-CSF + </a:t>
            </a:r>
            <a:r>
              <a:rPr lang="tr-TR" sz="2400" i="1" dirty="0" err="1"/>
              <a:t>Pleriksafor</a:t>
            </a:r>
            <a:endParaRPr lang="tr-TR" sz="2400" i="1" dirty="0"/>
          </a:p>
          <a:p>
            <a:pPr marL="530352" lvl="1" indent="0">
              <a:lnSpc>
                <a:spcPct val="100000"/>
              </a:lnSpc>
              <a:buFont typeface="Wingdings" pitchFamily="2" charset="2"/>
              <a:buChar char="Ø"/>
            </a:pPr>
            <a:r>
              <a:rPr lang="tr-TR" sz="2400" dirty="0"/>
              <a:t>   </a:t>
            </a:r>
            <a:r>
              <a:rPr lang="tr-TR" sz="2400" b="1" i="0" u="sng" dirty="0"/>
              <a:t>Yüksek Doz </a:t>
            </a:r>
            <a:r>
              <a:rPr lang="tr-TR" sz="2400" b="1" i="0" u="sng" dirty="0" err="1"/>
              <a:t>Sitokin</a:t>
            </a:r>
            <a:endParaRPr lang="tr-TR" sz="2400" b="1" i="0" u="sng" dirty="0"/>
          </a:p>
          <a:p>
            <a:pPr marL="987552" lvl="2" indent="0">
              <a:lnSpc>
                <a:spcPct val="100000"/>
              </a:lnSpc>
              <a:buFont typeface="Wingdings" pitchFamily="2" charset="2"/>
              <a:buChar char="ü"/>
            </a:pPr>
            <a:r>
              <a:rPr lang="tr-TR" sz="2400" i="1" dirty="0"/>
              <a:t>     Yüksek Doz G-CSF</a:t>
            </a:r>
          </a:p>
          <a:p>
            <a:pPr marL="987552" lvl="2" indent="0">
              <a:lnSpc>
                <a:spcPct val="100000"/>
              </a:lnSpc>
              <a:buFont typeface="Wingdings" pitchFamily="2" charset="2"/>
              <a:buChar char="ü"/>
            </a:pPr>
            <a:r>
              <a:rPr lang="tr-TR" sz="2400" i="1" dirty="0"/>
              <a:t>    Kombine </a:t>
            </a:r>
            <a:r>
              <a:rPr lang="tr-TR" sz="2400" i="1" dirty="0" err="1"/>
              <a:t>Sitokin</a:t>
            </a:r>
            <a:r>
              <a:rPr lang="tr-TR" sz="2400" i="1" dirty="0"/>
              <a:t> ( G-CSF + GM-CSF )</a:t>
            </a:r>
          </a:p>
          <a:p>
            <a:pPr marL="987552" lvl="2" indent="0">
              <a:lnSpc>
                <a:spcPct val="100000"/>
              </a:lnSpc>
              <a:buFont typeface="Wingdings" pitchFamily="2" charset="2"/>
              <a:buChar char="ü"/>
            </a:pPr>
            <a:r>
              <a:rPr lang="tr-TR" sz="2400" i="1" dirty="0"/>
              <a:t>     G- CSF + SCF</a:t>
            </a:r>
            <a:endParaRPr lang="tr-TR" sz="2400" dirty="0"/>
          </a:p>
          <a:p>
            <a:pPr marL="530352" lvl="1" indent="0">
              <a:lnSpc>
                <a:spcPct val="100000"/>
              </a:lnSpc>
              <a:buFont typeface="Wingdings" pitchFamily="2" charset="2"/>
              <a:buChar char="Ø"/>
            </a:pPr>
            <a:endParaRPr lang="tr-TR" sz="2400" i="1" dirty="0"/>
          </a:p>
        </p:txBody>
      </p:sp>
    </p:spTree>
    <p:extLst>
      <p:ext uri="{BB962C8B-B14F-4D97-AF65-F5344CB8AC3E}">
        <p14:creationId xmlns:p14="http://schemas.microsoft.com/office/powerpoint/2010/main" val="222893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1">
            <a:extLst>
              <a:ext uri="{FF2B5EF4-FFF2-40B4-BE49-F238E27FC236}">
                <a16:creationId xmlns:a16="http://schemas.microsoft.com/office/drawing/2014/main" id="{93128B92-DC9B-4899-A308-B41B7E5EB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548" y="432583"/>
            <a:ext cx="9601200" cy="1143000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tr-TR" b="1" u="sng" dirty="0"/>
              <a:t>Kurtarma Tedavileri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F64E37-6A01-47C1-BC70-98309F95F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0622" y="1992911"/>
            <a:ext cx="9833212" cy="434015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1044702" lvl="1" indent="-514350">
              <a:lnSpc>
                <a:spcPct val="100000"/>
              </a:lnSpc>
              <a:buFont typeface="Wingdings" pitchFamily="2" charset="2"/>
              <a:buChar char="Ø"/>
            </a:pPr>
            <a:r>
              <a:rPr lang="tr-TR" sz="2400" b="1" i="0" u="sng" dirty="0"/>
              <a:t>Yüksek Hacim </a:t>
            </a:r>
            <a:r>
              <a:rPr lang="tr-TR" sz="2400" b="1" i="0" u="sng" dirty="0" err="1"/>
              <a:t>Lökoferez</a:t>
            </a:r>
            <a:endParaRPr lang="tr-TR" sz="2400" b="1" i="0" u="sng" dirty="0"/>
          </a:p>
          <a:p>
            <a:pPr marL="1044702" lvl="1" indent="-514350">
              <a:lnSpc>
                <a:spcPct val="100000"/>
              </a:lnSpc>
              <a:buFont typeface="Wingdings" pitchFamily="2" charset="2"/>
              <a:buChar char="Ø"/>
            </a:pPr>
            <a:r>
              <a:rPr lang="tr-TR" sz="2400" b="1" i="0" u="sng" dirty="0"/>
              <a:t>Deneysel</a:t>
            </a:r>
          </a:p>
          <a:p>
            <a:pPr marL="1501902" lvl="2" indent="-514350">
              <a:lnSpc>
                <a:spcPct val="100000"/>
              </a:lnSpc>
              <a:buFont typeface="Wingdings" pitchFamily="2" charset="2"/>
              <a:buChar char="ü"/>
            </a:pPr>
            <a:r>
              <a:rPr lang="tr-TR" sz="2400" i="1" dirty="0" err="1"/>
              <a:t>Eritropoetin</a:t>
            </a:r>
            <a:r>
              <a:rPr lang="tr-TR" sz="2400" i="1" dirty="0"/>
              <a:t>,Büyüme hormonu,</a:t>
            </a:r>
            <a:r>
              <a:rPr lang="tr-TR" sz="2400" i="1" dirty="0" err="1"/>
              <a:t>Trombopoetin</a:t>
            </a:r>
            <a:r>
              <a:rPr lang="tr-TR" sz="2400" i="1" dirty="0"/>
              <a:t>,</a:t>
            </a:r>
            <a:r>
              <a:rPr lang="tr-TR" sz="2400" i="1" dirty="0" err="1"/>
              <a:t>Paratroid</a:t>
            </a:r>
            <a:r>
              <a:rPr lang="tr-TR" sz="2400" i="1" dirty="0"/>
              <a:t> hormonu,</a:t>
            </a:r>
            <a:r>
              <a:rPr lang="tr-TR" sz="2400" i="1" dirty="0" err="1"/>
              <a:t>Natalizumab</a:t>
            </a:r>
            <a:r>
              <a:rPr lang="tr-TR" sz="2400" i="1" dirty="0"/>
              <a:t>,SB251353, CTCE-0021, BIO5192,POL6326,BKT140 )</a:t>
            </a:r>
            <a:endParaRPr lang="tr-TR" sz="2400" b="1" u="sng" dirty="0"/>
          </a:p>
          <a:p>
            <a:pPr marL="514350" indent="-514350">
              <a:lnSpc>
                <a:spcPct val="100000"/>
              </a:lnSpc>
              <a:buNone/>
            </a:pPr>
            <a:r>
              <a:rPr lang="tr-TR" sz="2400" b="1" i="1" dirty="0"/>
              <a:t>2)   </a:t>
            </a:r>
            <a:r>
              <a:rPr lang="tr-TR" sz="2400" b="1" i="1" u="sng" dirty="0"/>
              <a:t>Kemik İliği Kök Hücre Toplama</a:t>
            </a:r>
            <a:r>
              <a:rPr lang="tr-TR" sz="2400" b="1" u="sng" dirty="0"/>
              <a:t> </a:t>
            </a:r>
          </a:p>
          <a:p>
            <a:pPr marL="514350" indent="-514350">
              <a:lnSpc>
                <a:spcPct val="100000"/>
              </a:lnSpc>
              <a:buNone/>
            </a:pPr>
            <a:endParaRPr lang="tr-TR" sz="2200" b="1" u="sng" dirty="0"/>
          </a:p>
        </p:txBody>
      </p:sp>
    </p:spTree>
    <p:extLst>
      <p:ext uri="{BB962C8B-B14F-4D97-AF65-F5344CB8AC3E}">
        <p14:creationId xmlns:p14="http://schemas.microsoft.com/office/powerpoint/2010/main" val="2228934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1">
            <a:extLst>
              <a:ext uri="{FF2B5EF4-FFF2-40B4-BE49-F238E27FC236}">
                <a16:creationId xmlns:a16="http://schemas.microsoft.com/office/drawing/2014/main" id="{93128B92-DC9B-4899-A308-B41B7E5EB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399" y="470055"/>
            <a:ext cx="9601200" cy="1143000"/>
          </a:xfrm>
          <a:ln>
            <a:solidFill>
              <a:schemeClr val="tx1"/>
            </a:solidFill>
          </a:ln>
        </p:spPr>
        <p:txBody>
          <a:bodyPr anchor="ctr">
            <a:normAutofit fontScale="90000"/>
          </a:bodyPr>
          <a:lstStyle/>
          <a:p>
            <a:pPr algn="ctr"/>
            <a:r>
              <a:rPr lang="tr-TR" b="1" u="sng" dirty="0"/>
              <a:t>Mobilizasyon Başarısızlığını Düzeltme Olasılığı Olan Yöntemler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2D2CE4-C5E6-4976-9CF5-E9D88E264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8340" y="1828800"/>
            <a:ext cx="9635319" cy="4876800"/>
          </a:xfrm>
          <a:ln>
            <a:solidFill>
              <a:schemeClr val="tx1"/>
            </a:solidFill>
          </a:ln>
        </p:spPr>
        <p:txBody>
          <a:bodyPr anchor="ctr">
            <a:normAutofit lnSpcReduction="10000"/>
          </a:bodyPr>
          <a:lstStyle/>
          <a:p>
            <a:pPr>
              <a:spcBef>
                <a:spcPts val="1250"/>
              </a:spcBef>
            </a:pPr>
            <a:r>
              <a:rPr lang="tr-TR" sz="2200" dirty="0"/>
              <a:t>G-CSF rejimi sonrası mobilizasyon başarısız olmuş ise </a:t>
            </a:r>
            <a:r>
              <a:rPr lang="tr-TR" sz="2700" b="1" dirty="0"/>
              <a:t>G-CSF dozunu artırmak</a:t>
            </a:r>
            <a:r>
              <a:rPr lang="tr-TR" sz="2700" dirty="0"/>
              <a:t>.</a:t>
            </a:r>
          </a:p>
          <a:p>
            <a:pPr>
              <a:spcBef>
                <a:spcPts val="1250"/>
              </a:spcBef>
            </a:pPr>
            <a:r>
              <a:rPr lang="tr-TR" sz="2200" dirty="0"/>
              <a:t>İlk mobilizasyonda yalnızca G-CSF kullanıldı </a:t>
            </a:r>
            <a:r>
              <a:rPr lang="fi-FI" sz="2200" dirty="0"/>
              <a:t>ise </a:t>
            </a:r>
            <a:r>
              <a:rPr lang="tr-TR" sz="2700" b="1" dirty="0"/>
              <a:t>K</a:t>
            </a:r>
            <a:r>
              <a:rPr lang="fi-FI" sz="2700" b="1" dirty="0"/>
              <a:t>emoterapi</a:t>
            </a:r>
            <a:r>
              <a:rPr lang="tr-TR" sz="2700" b="1" dirty="0"/>
              <a:t> </a:t>
            </a:r>
            <a:r>
              <a:rPr lang="fi-FI" sz="2700" b="1" dirty="0"/>
              <a:t>+</a:t>
            </a:r>
            <a:r>
              <a:rPr lang="tr-TR" sz="2700" b="1" dirty="0"/>
              <a:t> G-CSF</a:t>
            </a:r>
            <a:r>
              <a:rPr lang="fi-FI" sz="2700" b="1" dirty="0"/>
              <a:t> </a:t>
            </a:r>
            <a:r>
              <a:rPr lang="fi-FI" sz="2400" dirty="0"/>
              <a:t>ile </a:t>
            </a:r>
            <a:r>
              <a:rPr lang="fi-FI" sz="2200" dirty="0"/>
              <a:t>yeniden mobilizasyon</a:t>
            </a:r>
            <a:r>
              <a:rPr lang="tr-TR" sz="2200" dirty="0"/>
              <a:t> yapmak.</a:t>
            </a:r>
          </a:p>
          <a:p>
            <a:pPr>
              <a:spcBef>
                <a:spcPts val="1250"/>
              </a:spcBef>
            </a:pPr>
            <a:r>
              <a:rPr lang="tr-TR" sz="2200" dirty="0"/>
              <a:t>G-CSF  sonrası mobilizasyon başarısızlığında tümör yükü fazla olan hastalarda ek redüksiyon sağlamak amacıyla </a:t>
            </a:r>
            <a:r>
              <a:rPr lang="tr-TR" sz="2700" b="1" dirty="0"/>
              <a:t>Kemoterapi + Plerixafor </a:t>
            </a:r>
            <a:r>
              <a:rPr lang="tr-TR" sz="2400" dirty="0"/>
              <a:t>uygulamak</a:t>
            </a:r>
          </a:p>
          <a:p>
            <a:pPr>
              <a:spcBef>
                <a:spcPts val="1250"/>
              </a:spcBef>
            </a:pPr>
            <a:r>
              <a:rPr lang="tr-TR" sz="2200" dirty="0"/>
              <a:t>Mobilizasyonda Kemoterapi + G - CSF kullanıldıysa tedaviye</a:t>
            </a:r>
            <a:r>
              <a:rPr lang="tr-TR" sz="2200" b="1" dirty="0"/>
              <a:t> </a:t>
            </a:r>
            <a:r>
              <a:rPr lang="tr-TR" sz="2700" b="1" dirty="0"/>
              <a:t>Plerixafor</a:t>
            </a:r>
            <a:r>
              <a:rPr lang="tr-TR" sz="2800" b="1" dirty="0"/>
              <a:t> </a:t>
            </a:r>
            <a:r>
              <a:rPr lang="tr-TR" sz="2400" dirty="0"/>
              <a:t>eklemek</a:t>
            </a:r>
            <a:endParaRPr lang="tr-TR" sz="2800" dirty="0"/>
          </a:p>
          <a:p>
            <a:pPr>
              <a:spcBef>
                <a:spcPts val="1250"/>
              </a:spcBef>
            </a:pPr>
            <a:r>
              <a:rPr lang="tr-TR" sz="2200" dirty="0"/>
              <a:t>İlk mobilizasyonda Kemoterapi + G - CSF kullanıldıysa</a:t>
            </a:r>
            <a:r>
              <a:rPr lang="tr-TR" sz="2200" b="1" dirty="0"/>
              <a:t> </a:t>
            </a:r>
            <a:r>
              <a:rPr lang="tr-TR" sz="2700" b="1" dirty="0"/>
              <a:t>G-CSF + Plerixafor </a:t>
            </a:r>
            <a:r>
              <a:rPr lang="tr-TR" sz="2200" dirty="0"/>
              <a:t>ile</a:t>
            </a:r>
            <a:r>
              <a:rPr lang="tr-TR" sz="2800" dirty="0"/>
              <a:t> </a:t>
            </a:r>
            <a:r>
              <a:rPr lang="tr-TR" sz="2200" dirty="0"/>
              <a:t>mobilize etmek.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86486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6F2E55-36D6-1923-EDDB-DFD6E8F78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695" y="661144"/>
            <a:ext cx="9601200" cy="998323"/>
          </a:xfrm>
        </p:spPr>
        <p:txBody>
          <a:bodyPr>
            <a:normAutofit fontScale="90000"/>
          </a:bodyPr>
          <a:lstStyle/>
          <a:p>
            <a:pPr algn="ctr"/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F109D21-CB80-E1F0-53E7-C4ACE9EF7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7695" y="1783644"/>
            <a:ext cx="9938085" cy="44132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tr-TR" dirty="0"/>
          </a:p>
          <a:p>
            <a:endParaRPr lang="tr-TR" dirty="0"/>
          </a:p>
          <a:p>
            <a:r>
              <a:rPr lang="tr-TR" dirty="0"/>
              <a:t>G – CSF tek başına veya Kemoterapi + G – CSF ile mobilizasyon denenmiş,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dirty="0"/>
              <a:t>      Buna rağmen başarısızlık riski belgelenmiş :</a:t>
            </a:r>
            <a:r>
              <a:rPr lang="tr-TR" b="1" dirty="0">
                <a:latin typeface="Arial Narrow" panose="020B0606020202030204" pitchFamily="34" charset="0"/>
              </a:rPr>
              <a:t> </a:t>
            </a:r>
          </a:p>
          <a:p>
            <a:pPr lvl="8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sz="2400" b="1" dirty="0">
                <a:highlight>
                  <a:srgbClr val="FFD5D5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pCD34+ </a:t>
            </a:r>
            <a:r>
              <a:rPr lang="tr-TR" sz="2400" b="1" dirty="0">
                <a:solidFill>
                  <a:schemeClr val="tx1"/>
                </a:solidFill>
                <a:highlight>
                  <a:srgbClr val="FFD5D5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tr-TR" sz="2400" b="1" dirty="0">
                <a:highlight>
                  <a:srgbClr val="FFD5D5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tr-TR" sz="2400" b="1" dirty="0">
                <a:solidFill>
                  <a:schemeClr val="tx1"/>
                </a:solidFill>
              </a:rPr>
              <a:t>/</a:t>
            </a:r>
            <a:r>
              <a:rPr lang="el-GR" sz="2400" b="1" dirty="0">
                <a:solidFill>
                  <a:schemeClr val="tx1"/>
                </a:solidFill>
              </a:rPr>
              <a:t>μ</a:t>
            </a:r>
            <a:r>
              <a:rPr lang="tr-TR" sz="2400" b="1" dirty="0">
                <a:solidFill>
                  <a:schemeClr val="tx1"/>
                </a:solidFill>
              </a:rPr>
              <a:t>l</a:t>
            </a:r>
            <a:endParaRPr lang="tr-TR" sz="2400" b="1" dirty="0">
              <a:highlight>
                <a:srgbClr val="FFD5D5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r-TR" dirty="0"/>
              <a:t>İlk günkü zayıf toplama : </a:t>
            </a:r>
          </a:p>
          <a:p>
            <a:pPr lvl="8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2400" b="1" dirty="0">
                <a:solidFill>
                  <a:schemeClr val="tx1"/>
                </a:solidFill>
                <a:highlight>
                  <a:srgbClr val="FFD5D5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&lt; 2 x 10</a:t>
            </a:r>
            <a:r>
              <a:rPr lang="tr-TR" sz="2400" b="1" baseline="30000" dirty="0">
                <a:solidFill>
                  <a:schemeClr val="tx1"/>
                </a:solidFill>
                <a:highlight>
                  <a:srgbClr val="FFD5D5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sz="2400" b="1" dirty="0">
                <a:solidFill>
                  <a:schemeClr val="tx1"/>
                </a:solidFill>
                <a:highlight>
                  <a:srgbClr val="FFD5D5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CD34+</a:t>
            </a:r>
            <a:r>
              <a:rPr lang="tr-TR" sz="2400" b="1" dirty="0">
                <a:solidFill>
                  <a:schemeClr val="tx1"/>
                </a:solidFill>
                <a:highlight>
                  <a:srgbClr val="F5EFE1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000" b="1" i="1" dirty="0">
                <a:solidFill>
                  <a:schemeClr val="tx1"/>
                </a:solidFill>
                <a:highlight>
                  <a:srgbClr val="F5EFE1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hücre/kg  </a:t>
            </a:r>
            <a:r>
              <a:rPr lang="tr-T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toplanması,</a:t>
            </a:r>
            <a:endParaRPr lang="tr-TR" sz="2200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FD94FBC0-D43E-4CA9-96E3-3FE4F636FFBA}"/>
              </a:ext>
            </a:extLst>
          </p:cNvPr>
          <p:cNvSpPr txBox="1">
            <a:spLocks/>
          </p:cNvSpPr>
          <p:nvPr/>
        </p:nvSpPr>
        <p:spPr>
          <a:xfrm>
            <a:off x="1600199" y="460717"/>
            <a:ext cx="9601200" cy="119927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b="1" dirty="0"/>
              <a:t>ENDİKASYON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39955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9">
            <a:extLst>
              <a:ext uri="{FF2B5EF4-FFF2-40B4-BE49-F238E27FC236}">
                <a16:creationId xmlns:a16="http://schemas.microsoft.com/office/drawing/2014/main" id="{0A149120-7E48-4E4F-A571-DC275B9ABD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4383355"/>
              </p:ext>
            </p:extLst>
          </p:nvPr>
        </p:nvGraphicFramePr>
        <p:xfrm>
          <a:off x="1600199" y="2033337"/>
          <a:ext cx="9601200" cy="4363945"/>
        </p:xfrm>
        <a:graphic>
          <a:graphicData uri="http://schemas.openxmlformats.org/drawingml/2006/table">
            <a:tbl>
              <a:tblPr firstRow="1" bandRow="1"/>
              <a:tblGrid>
                <a:gridCol w="2309393">
                  <a:extLst>
                    <a:ext uri="{9D8B030D-6E8A-4147-A177-3AD203B41FA5}">
                      <a16:colId xmlns:a16="http://schemas.microsoft.com/office/drawing/2014/main" val="2940832581"/>
                    </a:ext>
                  </a:extLst>
                </a:gridCol>
                <a:gridCol w="7291807">
                  <a:extLst>
                    <a:ext uri="{9D8B030D-6E8A-4147-A177-3AD203B41FA5}">
                      <a16:colId xmlns:a16="http://schemas.microsoft.com/office/drawing/2014/main" val="2408812000"/>
                    </a:ext>
                  </a:extLst>
                </a:gridCol>
              </a:tblGrid>
              <a:tr h="724955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l"/>
                      <a:r>
                        <a:rPr lang="tr-TR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PLERİXAFOR’un</a:t>
                      </a:r>
                      <a:r>
                        <a:rPr lang="tr-TR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Keşfi ve Geliştirilmesi</a:t>
                      </a:r>
                      <a:endParaRPr lang="tr-TR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E37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AE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514936"/>
                  </a:ext>
                </a:extLst>
              </a:tr>
              <a:tr h="4833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r>
                        <a:rPr lang="tr-TR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1991 - 1992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r>
                        <a:rPr lang="tr-TR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 inhibitörü olarak sentez edildi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784166"/>
                  </a:ext>
                </a:extLst>
              </a:tr>
              <a:tr h="4833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r>
                        <a:rPr lang="tr-TR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1996  - 1997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r>
                        <a:rPr lang="tr-T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 hücre içine giriş yapabilmesi için kemokin ko-reseptörüne ihtiyacı tamamlandı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896976"/>
                  </a:ext>
                </a:extLst>
              </a:tr>
              <a:tr h="8942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r>
                        <a:rPr lang="tr-TR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1998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FE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r>
                        <a:rPr lang="tr-T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AMD3100’ ün CXCR42 potent inhibitörü olduğu bulundu</a:t>
                      </a:r>
                    </a:p>
                    <a:p>
                      <a:endParaRPr lang="tr-TR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tr-T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Sağlıklı gönüllülerde AMD3100’ ün ilk faz-I ( mobilizasyon ) çalışması başlatıldı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270505"/>
                  </a:ext>
                </a:extLst>
              </a:tr>
              <a:tr h="5959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r>
                        <a:rPr lang="tr-TR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2001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 ve NHL hastalarında faz – III  çalışmaları tamamlandı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412572"/>
                  </a:ext>
                </a:extLst>
              </a:tr>
              <a:tr h="597473"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F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FDA onayı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347423"/>
                  </a:ext>
                </a:extLst>
              </a:tr>
              <a:tr h="584669"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EMA onayı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735235"/>
                  </a:ext>
                </a:extLst>
              </a:tr>
            </a:tbl>
          </a:graphicData>
        </a:graphic>
      </p:graphicFrame>
      <p:sp>
        <p:nvSpPr>
          <p:cNvPr id="3" name="Başlık 1">
            <a:extLst>
              <a:ext uri="{FF2B5EF4-FFF2-40B4-BE49-F238E27FC236}">
                <a16:creationId xmlns:a16="http://schemas.microsoft.com/office/drawing/2014/main" id="{1DC54F44-98D1-62D0-7C82-BB5F85E91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199" y="460717"/>
            <a:ext cx="9601200" cy="1199271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PLERİXAFOR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77589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68CC2F2-8AF4-8344-6ED9-E1B252C93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7733" y="2237875"/>
            <a:ext cx="10018295" cy="381297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                                               </a:t>
            </a:r>
            <a:r>
              <a:rPr lang="tr-TR" sz="2400" b="1" dirty="0"/>
              <a:t>Dikkat Edilmesi Gerekenler;</a:t>
            </a:r>
          </a:p>
          <a:p>
            <a:r>
              <a:rPr lang="tr-TR" dirty="0" err="1"/>
              <a:t>Plerixafor'un</a:t>
            </a:r>
            <a:r>
              <a:rPr lang="tr-TR" dirty="0"/>
              <a:t> periferik kan nötrofil sayısı &gt;50×10</a:t>
            </a:r>
            <a:r>
              <a:rPr lang="tr-TR" baseline="30000" dirty="0"/>
              <a:t>³</a:t>
            </a:r>
            <a:r>
              <a:rPr lang="tr-TR" dirty="0"/>
              <a:t>/</a:t>
            </a:r>
            <a:r>
              <a:rPr lang="el-GR" dirty="0">
                <a:solidFill>
                  <a:schemeClr val="tx1"/>
                </a:solidFill>
              </a:rPr>
              <a:t>μ</a:t>
            </a:r>
            <a:r>
              <a:rPr lang="tr-TR" dirty="0">
                <a:solidFill>
                  <a:schemeClr val="tx1"/>
                </a:solidFill>
              </a:rPr>
              <a:t>l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/>
              <a:t>olduğunda plerixafor uygulanırken klinik değerlendirme yapılması gerektiği belirtilmektedir.</a:t>
            </a:r>
          </a:p>
          <a:p>
            <a:r>
              <a:rPr lang="tr-TR" dirty="0" err="1"/>
              <a:t>Plerixafor</a:t>
            </a:r>
            <a:r>
              <a:rPr lang="tr-TR" dirty="0"/>
              <a:t> kullanımından sonra aferez işleminden sonra tam kan sayımı yapılması önerilir.</a:t>
            </a:r>
          </a:p>
          <a:p>
            <a:r>
              <a:rPr lang="tr-TR" dirty="0" err="1"/>
              <a:t>Plerixafor'un</a:t>
            </a:r>
            <a:r>
              <a:rPr lang="tr-TR" dirty="0"/>
              <a:t>  fetüste doğumsal bozukluklara neden olma potansiyeli G-</a:t>
            </a:r>
            <a:r>
              <a:rPr lang="tr-TR" dirty="0" err="1"/>
              <a:t>CSF'den</a:t>
            </a:r>
            <a:r>
              <a:rPr lang="tr-TR" dirty="0"/>
              <a:t> daha yüksektir. Son 7 gün içinde yapılan gebelik testi yeterlidir; ancak, onay sürecinde bu konuda ve gebelikten korunma konusunda bilgilendirme yapılmalıdır</a:t>
            </a:r>
          </a:p>
          <a:p>
            <a:endParaRPr lang="tr-TR" dirty="0"/>
          </a:p>
        </p:txBody>
      </p:sp>
      <p:sp>
        <p:nvSpPr>
          <p:cNvPr id="7" name="Başlık 1">
            <a:extLst>
              <a:ext uri="{FF2B5EF4-FFF2-40B4-BE49-F238E27FC236}">
                <a16:creationId xmlns:a16="http://schemas.microsoft.com/office/drawing/2014/main" id="{18395C03-3145-40CC-8534-26905AD92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147" y="460717"/>
            <a:ext cx="9601200" cy="1199271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PLERİXAFOR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25693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Content Placeholder 2">
            <a:extLst>
              <a:ext uri="{FF2B5EF4-FFF2-40B4-BE49-F238E27FC236}">
                <a16:creationId xmlns:a16="http://schemas.microsoft.com/office/drawing/2014/main" id="{26F2B188-0C4A-BEFD-B577-DA6FED4FD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0143" y="2053615"/>
            <a:ext cx="9361312" cy="4006144"/>
          </a:xfrm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altLang="tr-TR" sz="2200" dirty="0"/>
              <a:t>Plerixafor genel olarak iyi </a:t>
            </a:r>
            <a:r>
              <a:rPr lang="tr-TR" altLang="tr-TR" sz="2200" dirty="0" err="1"/>
              <a:t>tolere</a:t>
            </a:r>
            <a:r>
              <a:rPr lang="tr-TR" altLang="tr-TR" sz="2200" dirty="0"/>
              <a:t> edilir ve tipik kemoterapilerin yan etki ile ilgisi yoktur.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2100" dirty="0"/>
              <a:t>Yan etkileri;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altLang="ru-RU" sz="1900" dirty="0">
                <a:solidFill>
                  <a:schemeClr val="tx1"/>
                </a:solidFill>
              </a:rPr>
              <a:t>Plerixafor kullanımı ile ilgili yan etkiler tipik olarak hafif ya da orta şiddettedir ve        G-</a:t>
            </a:r>
            <a:r>
              <a:rPr lang="tr-TR" altLang="ru-RU" sz="1900" dirty="0" err="1">
                <a:solidFill>
                  <a:schemeClr val="tx1"/>
                </a:solidFill>
              </a:rPr>
              <a:t>CSF’nin</a:t>
            </a:r>
            <a:r>
              <a:rPr lang="tr-TR" altLang="ru-RU" sz="1900" dirty="0">
                <a:solidFill>
                  <a:schemeClr val="tx1"/>
                </a:solidFill>
              </a:rPr>
              <a:t> tek başına kullanımı ile benzer özelliktedir.</a:t>
            </a:r>
            <a:endParaRPr lang="tr-TR" sz="1900" dirty="0">
              <a:solidFill>
                <a:schemeClr val="tx1"/>
              </a:solidFill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r-TR" sz="1900" dirty="0">
                <a:solidFill>
                  <a:schemeClr val="tx1"/>
                </a:solidFill>
              </a:rPr>
              <a:t>Diyare, bulantı, kusma, enjeksiyon yerinde lokal reaksiyon, baş ağrısı, halsizlik ve uykusuzluktur.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altLang="ru-RU" sz="2100" dirty="0">
                <a:solidFill>
                  <a:schemeClr val="tx1"/>
                </a:solidFill>
              </a:rPr>
              <a:t>Plerixafor</a:t>
            </a:r>
            <a:r>
              <a:rPr lang="tr-TR" altLang="ru-RU" sz="2100" dirty="0">
                <a:solidFill>
                  <a:schemeClr val="tx1"/>
                </a:solidFill>
              </a:rPr>
              <a:t> tedavisinde </a:t>
            </a:r>
            <a:r>
              <a:rPr lang="en-GB" altLang="ru-RU" sz="2100" dirty="0" err="1">
                <a:solidFill>
                  <a:schemeClr val="tx1"/>
                </a:solidFill>
              </a:rPr>
              <a:t>febril</a:t>
            </a:r>
            <a:r>
              <a:rPr lang="en-GB" altLang="ru-RU" sz="2100" dirty="0">
                <a:solidFill>
                  <a:schemeClr val="tx1"/>
                </a:solidFill>
              </a:rPr>
              <a:t> n</a:t>
            </a:r>
            <a:r>
              <a:rPr lang="tr-TR" altLang="ru-RU" sz="2100" dirty="0">
                <a:solidFill>
                  <a:schemeClr val="tx1"/>
                </a:solidFill>
              </a:rPr>
              <a:t>ö</a:t>
            </a:r>
            <a:r>
              <a:rPr lang="en-GB" altLang="ru-RU" sz="2100" dirty="0" err="1">
                <a:solidFill>
                  <a:schemeClr val="tx1"/>
                </a:solidFill>
              </a:rPr>
              <a:t>tropeni</a:t>
            </a:r>
            <a:r>
              <a:rPr lang="tr-TR" altLang="ru-RU" sz="2100" dirty="0">
                <a:solidFill>
                  <a:schemeClr val="tx1"/>
                </a:solidFill>
              </a:rPr>
              <a:t> izlenmez.</a:t>
            </a:r>
            <a:endParaRPr lang="en-GB" altLang="ru-RU" sz="2100" dirty="0">
              <a:solidFill>
                <a:schemeClr val="tx1"/>
              </a:solidFill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tr-TR" sz="2400" dirty="0"/>
          </a:p>
          <a:p>
            <a:pPr eaLnBrk="1" hangingPunct="1"/>
            <a:endParaRPr lang="tr-TR" altLang="ru-RU" dirty="0">
              <a:solidFill>
                <a:srgbClr val="003366"/>
              </a:solidFill>
            </a:endParaRPr>
          </a:p>
        </p:txBody>
      </p:sp>
      <p:sp>
        <p:nvSpPr>
          <p:cNvPr id="5" name="Başlık 1">
            <a:extLst>
              <a:ext uri="{FF2B5EF4-FFF2-40B4-BE49-F238E27FC236}">
                <a16:creationId xmlns:a16="http://schemas.microsoft.com/office/drawing/2014/main" id="{1BB826D9-ECB4-47BF-80BD-A0FDD2C70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199" y="460717"/>
            <a:ext cx="9601200" cy="1199271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PLERİXAFOR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89568488-43A1-4473-B21B-CB73A8199B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11" y="574323"/>
            <a:ext cx="10284177" cy="586740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86880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1">
            <a:extLst>
              <a:ext uri="{FF2B5EF4-FFF2-40B4-BE49-F238E27FC236}">
                <a16:creationId xmlns:a16="http://schemas.microsoft.com/office/drawing/2014/main" id="{7FE75B6B-47B6-45A0-9E32-16AE6979C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954" y="460717"/>
            <a:ext cx="9601200" cy="1199271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Plerixafor + G-CSF İle Mobilizasyon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D8352BF-54DB-441E-AE2D-C52BC23C2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875" y="1941690"/>
            <a:ext cx="10072468" cy="4455594"/>
          </a:xfrm>
          <a:ln>
            <a:solidFill>
              <a:schemeClr val="tx1"/>
            </a:solidFill>
          </a:ln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endParaRPr lang="tr-TR" sz="1100" b="1" u="sng" dirty="0"/>
          </a:p>
          <a:p>
            <a:pPr>
              <a:lnSpc>
                <a:spcPct val="150000"/>
              </a:lnSpc>
            </a:pPr>
            <a:r>
              <a:rPr lang="tr-TR" sz="2400" b="1" u="sng" dirty="0"/>
              <a:t>G-CSF ; </a:t>
            </a:r>
            <a:r>
              <a:rPr lang="tr-TR" sz="2400" b="1" dirty="0">
                <a:solidFill>
                  <a:schemeClr val="tx1"/>
                </a:solidFill>
              </a:rPr>
              <a:t>10 </a:t>
            </a:r>
            <a:r>
              <a:rPr lang="el-GR" sz="2400" b="1" dirty="0">
                <a:solidFill>
                  <a:schemeClr val="tx1"/>
                </a:solidFill>
              </a:rPr>
              <a:t>μ</a:t>
            </a:r>
            <a:r>
              <a:rPr lang="tr-TR" sz="2400" b="1" dirty="0">
                <a:solidFill>
                  <a:schemeClr val="tx1"/>
                </a:solidFill>
              </a:rPr>
              <a:t>g/kg/gün  </a:t>
            </a:r>
            <a:r>
              <a:rPr lang="tr-TR" sz="2400" dirty="0">
                <a:solidFill>
                  <a:schemeClr val="tx1"/>
                </a:solidFill>
              </a:rPr>
              <a:t>veya </a:t>
            </a:r>
            <a:r>
              <a:rPr lang="tr-TR" sz="2400" b="1" dirty="0">
                <a:solidFill>
                  <a:schemeClr val="tx1"/>
                </a:solidFill>
              </a:rPr>
              <a:t>2*5 </a:t>
            </a:r>
            <a:r>
              <a:rPr lang="el-GR" sz="2400" b="1" dirty="0">
                <a:solidFill>
                  <a:schemeClr val="tx1"/>
                </a:solidFill>
              </a:rPr>
              <a:t>μ</a:t>
            </a:r>
            <a:r>
              <a:rPr lang="tr-TR" sz="2400" b="1" dirty="0">
                <a:solidFill>
                  <a:schemeClr val="tx1"/>
                </a:solidFill>
              </a:rPr>
              <a:t>g/kg/gün, 5-9 gün</a:t>
            </a:r>
            <a:r>
              <a:rPr lang="tr-TR" sz="2400" dirty="0">
                <a:solidFill>
                  <a:schemeClr val="tx1"/>
                </a:solidFill>
              </a:rPr>
              <a:t>, SC.</a:t>
            </a:r>
            <a:endParaRPr lang="tr-TR" sz="2400" dirty="0"/>
          </a:p>
          <a:p>
            <a:pPr>
              <a:lnSpc>
                <a:spcPct val="150000"/>
              </a:lnSpc>
            </a:pPr>
            <a:r>
              <a:rPr lang="tr-TR" sz="2400" b="1" u="sng" dirty="0" err="1"/>
              <a:t>Pleriksafor</a:t>
            </a:r>
            <a:r>
              <a:rPr lang="tr-TR" sz="2400" b="1" u="sng" dirty="0"/>
              <a:t> ;  </a:t>
            </a:r>
            <a:r>
              <a:rPr lang="tr-TR" sz="2400" dirty="0"/>
              <a:t>4. günün akşamında başlanılmak üzere en fazla 4 güne kadar önerilen  </a:t>
            </a:r>
            <a:r>
              <a:rPr lang="tr-TR" sz="2400" b="1" dirty="0"/>
              <a:t>0.24 mg/ kg/gün </a:t>
            </a:r>
            <a:r>
              <a:rPr lang="tr-TR" sz="2400" dirty="0"/>
              <a:t>derialtı uygulamadır.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dirty="0"/>
              <a:t>     ( </a:t>
            </a:r>
            <a:r>
              <a:rPr lang="tr-TR" sz="2400" i="1" dirty="0"/>
              <a:t>KBY olan hastalarda doz azaltımı yapılmalıdır. </a:t>
            </a:r>
            <a:r>
              <a:rPr lang="tr-TR" sz="2400" b="1" dirty="0"/>
              <a:t>0.16 mg/ kg/gün</a:t>
            </a:r>
            <a:r>
              <a:rPr lang="tr-TR" sz="2400" i="1" dirty="0"/>
              <a:t> </a:t>
            </a:r>
            <a:r>
              <a:rPr lang="tr-TR" sz="2400" dirty="0"/>
              <a:t>)</a:t>
            </a:r>
          </a:p>
          <a:p>
            <a:pPr>
              <a:lnSpc>
                <a:spcPct val="150000"/>
              </a:lnSpc>
            </a:pPr>
            <a:r>
              <a:rPr lang="tr-TR" sz="2400" dirty="0" err="1"/>
              <a:t>Pleriksafor</a:t>
            </a:r>
            <a:r>
              <a:rPr lang="tr-TR" sz="2400" dirty="0"/>
              <a:t> uygulandıktan 7 - 9 saat sonra etkisi pik değere ulaştığı için planlanan </a:t>
            </a:r>
            <a:r>
              <a:rPr lang="tr-TR" sz="2400" dirty="0" err="1"/>
              <a:t>aferezden</a:t>
            </a:r>
            <a:r>
              <a:rPr lang="tr-TR" sz="2400" dirty="0"/>
              <a:t> 9 - 11 saat önce verilmesi önerilmektedir. 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Aferez işlemine G-CSF kullanımının 5. günü başlanılır.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97690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47F1AC2F-F026-648F-8712-F2199098241E}"/>
              </a:ext>
            </a:extLst>
          </p:cNvPr>
          <p:cNvSpPr/>
          <p:nvPr/>
        </p:nvSpPr>
        <p:spPr>
          <a:xfrm>
            <a:off x="1203149" y="2031999"/>
            <a:ext cx="10085536" cy="472744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sz="500" b="1" i="1" u="sng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b="1" i="1" u="sng" dirty="0"/>
              <a:t>PLERİXAFOR + G-CSF İLE MOBİLİZASYON ŞEMASI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b="1" i="1" u="sng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b="1" i="1" u="sng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b="1" i="1" u="sng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b="1" i="1" u="sng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b="1" i="1" u="sng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b="1" i="1" u="sng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b="1" i="1" u="sng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b="1" i="1" u="sng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b="1" i="1" u="sng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tr-TR" b="1" i="1" u="sng" dirty="0"/>
          </a:p>
        </p:txBody>
      </p:sp>
      <p:graphicFrame>
        <p:nvGraphicFramePr>
          <p:cNvPr id="5" name="Tablo 9">
            <a:extLst>
              <a:ext uri="{FF2B5EF4-FFF2-40B4-BE49-F238E27FC236}">
                <a16:creationId xmlns:a16="http://schemas.microsoft.com/office/drawing/2014/main" id="{86FAFBE0-6180-C685-6806-7BE31C9BFB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4007763"/>
              </p:ext>
            </p:extLst>
          </p:nvPr>
        </p:nvGraphicFramePr>
        <p:xfrm>
          <a:off x="1791902" y="2754488"/>
          <a:ext cx="9196949" cy="3187095"/>
        </p:xfrm>
        <a:graphic>
          <a:graphicData uri="http://schemas.openxmlformats.org/drawingml/2006/table">
            <a:tbl>
              <a:tblPr firstRow="1" bandRow="1"/>
              <a:tblGrid>
                <a:gridCol w="2241479">
                  <a:extLst>
                    <a:ext uri="{9D8B030D-6E8A-4147-A177-3AD203B41FA5}">
                      <a16:colId xmlns:a16="http://schemas.microsoft.com/office/drawing/2014/main" val="2940832581"/>
                    </a:ext>
                  </a:extLst>
                </a:gridCol>
                <a:gridCol w="1578279">
                  <a:extLst>
                    <a:ext uri="{9D8B030D-6E8A-4147-A177-3AD203B41FA5}">
                      <a16:colId xmlns:a16="http://schemas.microsoft.com/office/drawing/2014/main" val="2408812000"/>
                    </a:ext>
                  </a:extLst>
                </a:gridCol>
                <a:gridCol w="654362">
                  <a:extLst>
                    <a:ext uri="{9D8B030D-6E8A-4147-A177-3AD203B41FA5}">
                      <a16:colId xmlns:a16="http://schemas.microsoft.com/office/drawing/2014/main" val="3393159120"/>
                    </a:ext>
                  </a:extLst>
                </a:gridCol>
                <a:gridCol w="623150">
                  <a:extLst>
                    <a:ext uri="{9D8B030D-6E8A-4147-A177-3AD203B41FA5}">
                      <a16:colId xmlns:a16="http://schemas.microsoft.com/office/drawing/2014/main" val="823728072"/>
                    </a:ext>
                  </a:extLst>
                </a:gridCol>
                <a:gridCol w="786323">
                  <a:extLst>
                    <a:ext uri="{9D8B030D-6E8A-4147-A177-3AD203B41FA5}">
                      <a16:colId xmlns:a16="http://schemas.microsoft.com/office/drawing/2014/main" val="1233043140"/>
                    </a:ext>
                  </a:extLst>
                </a:gridCol>
                <a:gridCol w="808047">
                  <a:extLst>
                    <a:ext uri="{9D8B030D-6E8A-4147-A177-3AD203B41FA5}">
                      <a16:colId xmlns:a16="http://schemas.microsoft.com/office/drawing/2014/main" val="1794587440"/>
                    </a:ext>
                  </a:extLst>
                </a:gridCol>
                <a:gridCol w="515599">
                  <a:extLst>
                    <a:ext uri="{9D8B030D-6E8A-4147-A177-3AD203B41FA5}">
                      <a16:colId xmlns:a16="http://schemas.microsoft.com/office/drawing/2014/main" val="991581309"/>
                    </a:ext>
                  </a:extLst>
                </a:gridCol>
                <a:gridCol w="314586">
                  <a:extLst>
                    <a:ext uri="{9D8B030D-6E8A-4147-A177-3AD203B41FA5}">
                      <a16:colId xmlns:a16="http://schemas.microsoft.com/office/drawing/2014/main" val="140862766"/>
                    </a:ext>
                  </a:extLst>
                </a:gridCol>
                <a:gridCol w="863392">
                  <a:extLst>
                    <a:ext uri="{9D8B030D-6E8A-4147-A177-3AD203B41FA5}">
                      <a16:colId xmlns:a16="http://schemas.microsoft.com/office/drawing/2014/main" val="3890099954"/>
                    </a:ext>
                  </a:extLst>
                </a:gridCol>
                <a:gridCol w="811732">
                  <a:extLst>
                    <a:ext uri="{9D8B030D-6E8A-4147-A177-3AD203B41FA5}">
                      <a16:colId xmlns:a16="http://schemas.microsoft.com/office/drawing/2014/main" val="4127301382"/>
                    </a:ext>
                  </a:extLst>
                </a:gridCol>
              </a:tblGrid>
              <a:tr h="7605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endParaRPr lang="tr-TR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r>
                        <a:rPr lang="tr-TR" sz="1400" dirty="0">
                          <a:solidFill>
                            <a:schemeClr val="tx1"/>
                          </a:solidFill>
                        </a:rPr>
                        <a:t>Uygulama saati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r>
                        <a:rPr lang="tr-TR" sz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lang="tr-TR" sz="1200" dirty="0">
                          <a:solidFill>
                            <a:schemeClr val="tx1"/>
                          </a:solidFill>
                        </a:rPr>
                        <a:t>. gün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</a:rPr>
                        <a:t>2. gün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</a:rPr>
                        <a:t>3. gün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</a:rPr>
                        <a:t>4. gün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</a:rPr>
                        <a:t>5. gün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</a:rPr>
                        <a:t>6. gün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</a:rPr>
                        <a:t>6. gün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</a:rPr>
                        <a:t>7. gün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514936"/>
                  </a:ext>
                </a:extLst>
              </a:tr>
              <a:tr h="6881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l"/>
                      <a:r>
                        <a:rPr lang="en-US" sz="1600" b="0" dirty="0"/>
                        <a:t>G-CSF </a:t>
                      </a:r>
                      <a:endParaRPr lang="tr-TR" sz="1600" b="0" dirty="0"/>
                    </a:p>
                    <a:p>
                      <a:pPr algn="l"/>
                      <a:r>
                        <a:rPr lang="en-US" sz="1200" b="1" dirty="0"/>
                        <a:t>(</a:t>
                      </a:r>
                      <a:r>
                        <a:rPr lang="tr-TR" sz="1200" b="1" dirty="0"/>
                        <a:t> </a:t>
                      </a:r>
                      <a:r>
                        <a:rPr lang="en-US" sz="1200" b="1" dirty="0">
                          <a:latin typeface="Arial Narrow" panose="020B0606020202030204" pitchFamily="34" charset="0"/>
                        </a:rPr>
                        <a:t>10</a:t>
                      </a:r>
                      <a:r>
                        <a:rPr lang="en-US" sz="1200" b="1" dirty="0"/>
                        <a:t> mcg/kg/</a:t>
                      </a:r>
                      <a:r>
                        <a:rPr lang="tr-TR" sz="1200" b="1" dirty="0"/>
                        <a:t>gün </a:t>
                      </a:r>
                      <a:r>
                        <a:rPr lang="en-US" sz="1200" b="1" dirty="0"/>
                        <a:t>)</a:t>
                      </a:r>
                      <a:endParaRPr lang="tr-TR" sz="1200" b="1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r>
                        <a:rPr lang="tr-TR" sz="1400" dirty="0"/>
                        <a:t>Sabah 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r>
                        <a:rPr lang="tr-TR" dirty="0"/>
                        <a:t>X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r>
                        <a:rPr lang="tr-TR" dirty="0"/>
                        <a:t>X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r>
                        <a:rPr lang="tr-TR" dirty="0"/>
                        <a:t>X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r>
                        <a:rPr lang="tr-TR" dirty="0"/>
                        <a:t>X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r>
                        <a:rPr lang="tr-TR" dirty="0"/>
                        <a:t>X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anchor="ctr"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endParaRPr lang="tr-TR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9784166"/>
                  </a:ext>
                </a:extLst>
              </a:tr>
              <a:tr h="11227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l"/>
                      <a:r>
                        <a:rPr lang="tr-TR" sz="1600" b="0" dirty="0"/>
                        <a:t>Pleriksafor </a:t>
                      </a:r>
                    </a:p>
                    <a:p>
                      <a:pPr algn="l"/>
                      <a:r>
                        <a:rPr lang="tr-TR" sz="1200" b="0" dirty="0"/>
                        <a:t>(</a:t>
                      </a:r>
                      <a:r>
                        <a:rPr lang="tr-TR" sz="1200" b="1" dirty="0"/>
                        <a:t>0.24 mg/ kg/gün)</a:t>
                      </a:r>
                      <a:endParaRPr lang="tr-TR" sz="1200" b="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r>
                        <a:rPr lang="tr-TR" sz="1400" dirty="0"/>
                        <a:t>Akşam 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endParaRPr lang="tr-TR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endParaRPr lang="tr-TR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endParaRPr lang="tr-TR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r>
                        <a:rPr lang="tr-TR" dirty="0"/>
                        <a:t>X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20000"/>
                      </a:srgbClr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endParaRPr lang="tr-TR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2270505"/>
                  </a:ext>
                </a:extLst>
              </a:tr>
              <a:tr h="6156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l"/>
                      <a:r>
                        <a:rPr lang="tr-TR" sz="1600" b="0" dirty="0"/>
                        <a:t>Aferez</a:t>
                      </a:r>
                      <a:r>
                        <a:rPr lang="tr-TR" sz="1550" b="0" dirty="0"/>
                        <a:t> ( ~ 2 – 5 volüm )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r>
                        <a:rPr lang="tr-TR" sz="1400" dirty="0"/>
                        <a:t>Sabah </a:t>
                      </a:r>
                      <a:r>
                        <a:rPr lang="tr-TR" sz="1200" dirty="0"/>
                        <a:t>(G-CSF sonrası)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endParaRPr lang="tr-TR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endParaRPr lang="tr-TR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endParaRPr lang="tr-TR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endParaRPr lang="tr-TR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r>
                        <a:rPr lang="tr-TR" dirty="0"/>
                        <a:t>X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ctr"/>
                      <a:endParaRPr lang="tr-TR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21D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12572"/>
                  </a:ext>
                </a:extLst>
              </a:tr>
            </a:tbl>
          </a:graphicData>
        </a:graphic>
      </p:graphicFrame>
      <p:sp>
        <p:nvSpPr>
          <p:cNvPr id="6" name="Ok: Sağ 5">
            <a:extLst>
              <a:ext uri="{FF2B5EF4-FFF2-40B4-BE49-F238E27FC236}">
                <a16:creationId xmlns:a16="http://schemas.microsoft.com/office/drawing/2014/main" id="{982EF211-FFED-3F08-D5F1-851C5D949F27}"/>
              </a:ext>
            </a:extLst>
          </p:cNvPr>
          <p:cNvSpPr/>
          <p:nvPr/>
        </p:nvSpPr>
        <p:spPr>
          <a:xfrm>
            <a:off x="9138541" y="5546785"/>
            <a:ext cx="1632654" cy="214489"/>
          </a:xfrm>
          <a:prstGeom prst="rightArrow">
            <a:avLst/>
          </a:prstGeom>
          <a:solidFill>
            <a:srgbClr val="FF5B5B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Ok: Sağ 6">
            <a:extLst>
              <a:ext uri="{FF2B5EF4-FFF2-40B4-BE49-F238E27FC236}">
                <a16:creationId xmlns:a16="http://schemas.microsoft.com/office/drawing/2014/main" id="{C4FE6B27-969A-9DC7-4E57-7F5199F00D06}"/>
              </a:ext>
            </a:extLst>
          </p:cNvPr>
          <p:cNvSpPr/>
          <p:nvPr/>
        </p:nvSpPr>
        <p:spPr>
          <a:xfrm>
            <a:off x="8692914" y="4647948"/>
            <a:ext cx="2078281" cy="214489"/>
          </a:xfrm>
          <a:prstGeom prst="right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6711C295-32F1-5003-EF91-E6F2C1765F62}"/>
              </a:ext>
            </a:extLst>
          </p:cNvPr>
          <p:cNvSpPr/>
          <p:nvPr/>
        </p:nvSpPr>
        <p:spPr>
          <a:xfrm>
            <a:off x="9447294" y="3758972"/>
            <a:ext cx="1323901" cy="214489"/>
          </a:xfrm>
          <a:prstGeom prst="rightArrow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00"/>
              </a:solidFill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9E1327E7-4739-5A5E-7E88-DA5C18CAE03C}"/>
              </a:ext>
            </a:extLst>
          </p:cNvPr>
          <p:cNvSpPr/>
          <p:nvPr/>
        </p:nvSpPr>
        <p:spPr>
          <a:xfrm>
            <a:off x="1420805" y="5121040"/>
            <a:ext cx="9785703" cy="1360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tr-TR" sz="2000" dirty="0"/>
          </a:p>
          <a:p>
            <a:pPr algn="just">
              <a:lnSpc>
                <a:spcPct val="150000"/>
              </a:lnSpc>
            </a:pPr>
            <a:endParaRPr lang="tr-TR" sz="2000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r-TR" sz="1700" dirty="0"/>
              <a:t>İlk toplama gününde yeterli hücre sağlanamazsa G-CSF ve Pleriksafor aynı dozlarda devam ettirilir.</a:t>
            </a:r>
          </a:p>
        </p:txBody>
      </p:sp>
      <p:sp>
        <p:nvSpPr>
          <p:cNvPr id="10" name="Başlık 1">
            <a:extLst>
              <a:ext uri="{FF2B5EF4-FFF2-40B4-BE49-F238E27FC236}">
                <a16:creationId xmlns:a16="http://schemas.microsoft.com/office/drawing/2014/main" id="{3DD6A454-CB6D-487F-8BB5-0C40F3CA4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5317" y="507154"/>
            <a:ext cx="9601200" cy="1199271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Plerixafor + G-CSF İle Mobilizasyon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27742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Slayt Numarası Yer Tutucusu 4">
            <a:extLst>
              <a:ext uri="{FF2B5EF4-FFF2-40B4-BE49-F238E27FC236}">
                <a16:creationId xmlns:a16="http://schemas.microsoft.com/office/drawing/2014/main" id="{83ADC234-9206-A762-CF3F-7AF6D9D8E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>
                <a:solidFill>
                  <a:srgbClr val="000000"/>
                </a:solidFill>
              </a:rPr>
              <a:t>|</a:t>
            </a:r>
            <a:r>
              <a:rPr lang="en-US" altLang="tr-TR" sz="900" baseline="16000">
                <a:solidFill>
                  <a:srgbClr val="000000"/>
                </a:solidFill>
              </a:rPr>
              <a:t>         </a:t>
            </a:r>
            <a:fld id="{EE642C7C-F59C-4705-9A60-66BE7CB2CFEC}" type="slidenum">
              <a:rPr lang="en-US" altLang="tr-TR">
                <a:solidFill>
                  <a:srgbClr val="000000"/>
                </a:solidFill>
              </a:rPr>
              <a:pPr eaLnBrk="1" hangingPunct="1"/>
              <a:t>19</a:t>
            </a:fld>
            <a:endParaRPr lang="en-US" altLang="tr-TR">
              <a:solidFill>
                <a:srgbClr val="000000"/>
              </a:solidFill>
            </a:endParaRPr>
          </a:p>
        </p:txBody>
      </p:sp>
      <p:sp>
        <p:nvSpPr>
          <p:cNvPr id="18" name="Text Box 6">
            <a:extLst>
              <a:ext uri="{FF2B5EF4-FFF2-40B4-BE49-F238E27FC236}">
                <a16:creationId xmlns:a16="http://schemas.microsoft.com/office/drawing/2014/main" id="{AF0AD742-8361-6D98-B38C-CEA20E785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4280" y="2041684"/>
            <a:ext cx="3429000" cy="5232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FFFFFF">
                  <a:alpha val="0"/>
                </a:srgbClr>
              </a:gs>
              <a:gs pos="50000">
                <a:srgbClr val="FF5050"/>
              </a:gs>
            </a:gsLst>
            <a:lin ang="0" scaled="1"/>
            <a:tileRect/>
          </a:gradFill>
          <a:ln w="19050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 w="139700" prst="cross"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GB" sz="2800" b="1" dirty="0">
              <a:solidFill>
                <a:srgbClr val="003366"/>
              </a:solidFill>
            </a:endParaRPr>
          </a:p>
        </p:txBody>
      </p:sp>
      <p:sp>
        <p:nvSpPr>
          <p:cNvPr id="1032" name="Rectangle 10">
            <a:extLst>
              <a:ext uri="{FF2B5EF4-FFF2-40B4-BE49-F238E27FC236}">
                <a16:creationId xmlns:a16="http://schemas.microsoft.com/office/drawing/2014/main" id="{90371FE4-5101-29B8-4DD1-3ACBCA382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0200" y="2039938"/>
            <a:ext cx="3303588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tr-TR" altLang="ru-RU" sz="1400">
                <a:solidFill>
                  <a:srgbClr val="003366"/>
                </a:solidFill>
                <a:latin typeface="Gill Sans MT" panose="020B0502020104020203" pitchFamily="34" charset="0"/>
              </a:rPr>
              <a:t>Önceki kemo</a:t>
            </a:r>
            <a:r>
              <a:rPr lang="en-US" altLang="ru-RU" sz="1400">
                <a:solidFill>
                  <a:srgbClr val="003366"/>
                </a:solidFill>
                <a:latin typeface="Gill Sans MT" panose="020B0502020104020203" pitchFamily="34" charset="0"/>
              </a:rPr>
              <a:t>. + </a:t>
            </a:r>
            <a:r>
              <a:rPr lang="tr-TR" altLang="ru-RU" sz="1400">
                <a:solidFill>
                  <a:srgbClr val="003366"/>
                </a:solidFill>
                <a:latin typeface="Gill Sans MT" panose="020B0502020104020203" pitchFamily="34" charset="0"/>
              </a:rPr>
              <a:t>si</a:t>
            </a:r>
            <a:r>
              <a:rPr lang="en-US" altLang="ru-RU" sz="1400">
                <a:solidFill>
                  <a:srgbClr val="003366"/>
                </a:solidFill>
                <a:latin typeface="Gill Sans MT" panose="020B0502020104020203" pitchFamily="34" charset="0"/>
              </a:rPr>
              <a:t>tokin</a:t>
            </a:r>
            <a:r>
              <a:rPr lang="tr-TR" altLang="ru-RU" sz="1400">
                <a:solidFill>
                  <a:srgbClr val="003366"/>
                </a:solidFill>
                <a:latin typeface="Gill Sans MT" panose="020B0502020104020203" pitchFamily="34" charset="0"/>
              </a:rPr>
              <a:t> tedavisinde </a:t>
            </a:r>
            <a:r>
              <a:rPr lang="en-US" altLang="ru-RU" sz="1400">
                <a:solidFill>
                  <a:srgbClr val="003366"/>
                </a:solidFill>
                <a:latin typeface="Gill Sans MT" panose="020B0502020104020203" pitchFamily="34" charset="0"/>
              </a:rPr>
              <a:t>mobili</a:t>
            </a:r>
            <a:r>
              <a:rPr lang="tr-TR" altLang="ru-RU" sz="1400">
                <a:solidFill>
                  <a:srgbClr val="003366"/>
                </a:solidFill>
                <a:latin typeface="Gill Sans MT" panose="020B0502020104020203" pitchFamily="34" charset="0"/>
              </a:rPr>
              <a:t>zasy</a:t>
            </a:r>
            <a:r>
              <a:rPr lang="en-US" altLang="ru-RU" sz="1400">
                <a:solidFill>
                  <a:srgbClr val="003366"/>
                </a:solidFill>
                <a:latin typeface="Gill Sans MT" panose="020B0502020104020203" pitchFamily="34" charset="0"/>
              </a:rPr>
              <a:t>on</a:t>
            </a:r>
            <a:r>
              <a:rPr lang="tr-TR" altLang="ru-RU" sz="1400">
                <a:solidFill>
                  <a:srgbClr val="003366"/>
                </a:solidFill>
                <a:latin typeface="Gill Sans MT" panose="020B0502020104020203" pitchFamily="34" charset="0"/>
              </a:rPr>
              <a:t>da başarısızlık grubu</a:t>
            </a:r>
            <a:endParaRPr lang="en-US" altLang="ru-RU" sz="1400">
              <a:solidFill>
                <a:srgbClr val="003366"/>
              </a:solidFill>
              <a:latin typeface="Gill Sans MT" panose="020B0502020104020203" pitchFamily="34" charset="0"/>
            </a:endParaRPr>
          </a:p>
        </p:txBody>
      </p:sp>
      <p:sp>
        <p:nvSpPr>
          <p:cNvPr id="20" name="Text Box 6">
            <a:extLst>
              <a:ext uri="{FF2B5EF4-FFF2-40B4-BE49-F238E27FC236}">
                <a16:creationId xmlns:a16="http://schemas.microsoft.com/office/drawing/2014/main" id="{979EC068-119C-972F-7B0E-B3893A1E0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030" y="2041684"/>
            <a:ext cx="3429000" cy="5232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FFFFFF">
                  <a:alpha val="0"/>
                </a:srgbClr>
              </a:gs>
              <a:gs pos="50000">
                <a:srgbClr val="FF5050"/>
              </a:gs>
            </a:gsLst>
            <a:lin ang="0" scaled="1"/>
            <a:tileRect/>
          </a:gradFill>
          <a:ln w="19050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 w="139700" prst="cross"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GB" sz="2800" b="1" dirty="0">
              <a:solidFill>
                <a:srgbClr val="003366"/>
              </a:solidFill>
            </a:endParaRPr>
          </a:p>
        </p:txBody>
      </p:sp>
      <p:sp>
        <p:nvSpPr>
          <p:cNvPr id="21" name="Text Box 5">
            <a:extLst>
              <a:ext uri="{FF2B5EF4-FFF2-40B4-BE49-F238E27FC236}">
                <a16:creationId xmlns:a16="http://schemas.microsoft.com/office/drawing/2014/main" id="{AB8CFA34-E61C-5249-5656-E43DBFA32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2060576"/>
            <a:ext cx="2922587" cy="741363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tr-TR" altLang="ru-RU" sz="1400" dirty="0">
                <a:solidFill>
                  <a:srgbClr val="003366"/>
                </a:solidFill>
                <a:latin typeface="+mn-lt"/>
              </a:rPr>
              <a:t>Önceki </a:t>
            </a:r>
            <a:r>
              <a:rPr lang="tr-TR" altLang="ru-RU" sz="1400" dirty="0" err="1">
                <a:solidFill>
                  <a:srgbClr val="003366"/>
                </a:solidFill>
                <a:latin typeface="+mn-lt"/>
              </a:rPr>
              <a:t>sitokin</a:t>
            </a:r>
            <a:r>
              <a:rPr lang="tr-TR" altLang="ru-RU" sz="1400" dirty="0">
                <a:solidFill>
                  <a:srgbClr val="003366"/>
                </a:solidFill>
                <a:latin typeface="+mn-lt"/>
              </a:rPr>
              <a:t> tedavisinde </a:t>
            </a:r>
            <a:r>
              <a:rPr lang="tr-TR" altLang="ru-RU" sz="1400" dirty="0" err="1">
                <a:solidFill>
                  <a:srgbClr val="003366"/>
                </a:solidFill>
                <a:latin typeface="+mn-lt"/>
              </a:rPr>
              <a:t>mobilizasyonda</a:t>
            </a:r>
            <a:r>
              <a:rPr lang="tr-TR" altLang="ru-RU" sz="1400" dirty="0">
                <a:solidFill>
                  <a:srgbClr val="003366"/>
                </a:solidFill>
                <a:latin typeface="+mn-lt"/>
              </a:rPr>
              <a:t> başarısızlık grubu</a:t>
            </a:r>
            <a:endParaRPr lang="en-GB" altLang="ru-RU" sz="1400" dirty="0">
              <a:solidFill>
                <a:srgbClr val="003366"/>
              </a:solidFill>
              <a:latin typeface="+mn-lt"/>
            </a:endParaRPr>
          </a:p>
          <a:p>
            <a:pPr algn="ctr">
              <a:defRPr/>
            </a:pPr>
            <a:endParaRPr lang="en-GB" altLang="ru-RU" sz="1400" dirty="0">
              <a:solidFill>
                <a:srgbClr val="003366"/>
              </a:solidFill>
              <a:latin typeface="+mn-lt"/>
            </a:endParaRPr>
          </a:p>
        </p:txBody>
      </p:sp>
      <p:sp>
        <p:nvSpPr>
          <p:cNvPr id="23" name="Text Box 5">
            <a:extLst>
              <a:ext uri="{FF2B5EF4-FFF2-40B4-BE49-F238E27FC236}">
                <a16:creationId xmlns:a16="http://schemas.microsoft.com/office/drawing/2014/main" id="{0CB45179-53B3-33EA-6EEE-96449F3BC3EB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026319" y="3860007"/>
            <a:ext cx="1824038" cy="339725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tr-TR" altLang="ru-RU" sz="1600" b="1" dirty="0">
                <a:solidFill>
                  <a:srgbClr val="003366"/>
                </a:solidFill>
                <a:latin typeface="+mn-lt"/>
              </a:rPr>
              <a:t>Başarı oranı</a:t>
            </a:r>
            <a:r>
              <a:rPr lang="en-GB" altLang="ru-RU" sz="1600" b="1" dirty="0">
                <a:solidFill>
                  <a:srgbClr val="003366"/>
                </a:solidFill>
                <a:latin typeface="+mn-lt"/>
              </a:rPr>
              <a:t> (%)</a:t>
            </a:r>
            <a:endParaRPr lang="en-US" altLang="ru-RU" sz="1600" b="1" dirty="0">
              <a:solidFill>
                <a:srgbClr val="003366"/>
              </a:solidFill>
              <a:latin typeface="+mn-lt"/>
            </a:endParaRPr>
          </a:p>
        </p:txBody>
      </p:sp>
      <p:sp>
        <p:nvSpPr>
          <p:cNvPr id="1038" name="Rectangle 9">
            <a:extLst>
              <a:ext uri="{FF2B5EF4-FFF2-40B4-BE49-F238E27FC236}">
                <a16:creationId xmlns:a16="http://schemas.microsoft.com/office/drawing/2014/main" id="{42E66759-E45D-B6FF-3591-B1BD18A30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3476" y="5362576"/>
            <a:ext cx="31654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tr-TR" altLang="ru-RU" sz="1600" dirty="0">
                <a:solidFill>
                  <a:srgbClr val="003366"/>
                </a:solidFill>
                <a:latin typeface="Gill Sans MT" panose="020B0502020104020203" pitchFamily="34" charset="0"/>
              </a:rPr>
              <a:t>Plerixafor ile </a:t>
            </a:r>
            <a:r>
              <a:rPr lang="tr-TR" altLang="ru-RU" sz="1600" dirty="0" err="1">
                <a:solidFill>
                  <a:srgbClr val="003366"/>
                </a:solidFill>
                <a:latin typeface="Gill Sans MT" panose="020B0502020104020203" pitchFamily="34" charset="0"/>
              </a:rPr>
              <a:t>remobilizasyonda</a:t>
            </a:r>
            <a:r>
              <a:rPr lang="tr-TR" altLang="ru-RU" sz="1600" dirty="0">
                <a:solidFill>
                  <a:srgbClr val="003366"/>
                </a:solidFill>
                <a:latin typeface="Gill Sans MT" panose="020B0502020104020203" pitchFamily="34" charset="0"/>
              </a:rPr>
              <a:t> tüm başarı oranı %61.0</a:t>
            </a:r>
            <a:r>
              <a:rPr lang="en-GB" altLang="ru-RU" sz="1600" dirty="0">
                <a:solidFill>
                  <a:srgbClr val="003366"/>
                </a:solidFill>
                <a:latin typeface="Gill Sans MT" panose="020B0502020104020203" pitchFamily="34" charset="0"/>
              </a:rPr>
              <a:t> </a:t>
            </a:r>
            <a:endParaRPr lang="en-US" altLang="ru-RU" sz="1600" dirty="0">
              <a:solidFill>
                <a:srgbClr val="003366"/>
              </a:solidFill>
              <a:latin typeface="Gill Sans MT" panose="020B0502020104020203" pitchFamily="34" charset="0"/>
            </a:endParaRPr>
          </a:p>
        </p:txBody>
      </p:sp>
      <p:sp>
        <p:nvSpPr>
          <p:cNvPr id="1039" name="Rectangle 11">
            <a:extLst>
              <a:ext uri="{FF2B5EF4-FFF2-40B4-BE49-F238E27FC236}">
                <a16:creationId xmlns:a16="http://schemas.microsoft.com/office/drawing/2014/main" id="{7184EE25-3ADD-0A3F-FA1D-85BB8A6E4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1" y="5362576"/>
            <a:ext cx="31654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tr-TR" altLang="ru-RU" sz="1600" dirty="0">
                <a:solidFill>
                  <a:srgbClr val="003366"/>
                </a:solidFill>
                <a:latin typeface="Gill Sans MT" panose="020B0502020104020203" pitchFamily="34" charset="0"/>
              </a:rPr>
              <a:t>Plerixafor ile </a:t>
            </a:r>
            <a:r>
              <a:rPr lang="tr-TR" altLang="ru-RU" sz="1600" dirty="0" err="1">
                <a:solidFill>
                  <a:srgbClr val="003366"/>
                </a:solidFill>
                <a:latin typeface="Gill Sans MT" panose="020B0502020104020203" pitchFamily="34" charset="0"/>
              </a:rPr>
              <a:t>remobilizasyonda</a:t>
            </a:r>
            <a:r>
              <a:rPr lang="tr-TR" altLang="ru-RU" sz="1600" dirty="0">
                <a:solidFill>
                  <a:srgbClr val="003366"/>
                </a:solidFill>
                <a:latin typeface="Gill Sans MT" panose="020B0502020104020203" pitchFamily="34" charset="0"/>
              </a:rPr>
              <a:t> tüm başarı oranı %</a:t>
            </a:r>
            <a:r>
              <a:rPr lang="en-GB" altLang="ru-RU" sz="1600" dirty="0">
                <a:solidFill>
                  <a:srgbClr val="003366"/>
                </a:solidFill>
                <a:latin typeface="Gill Sans MT" panose="020B0502020104020203" pitchFamily="34" charset="0"/>
              </a:rPr>
              <a:t>70.5</a:t>
            </a:r>
            <a:endParaRPr lang="en-US" altLang="ru-RU" sz="1600" dirty="0">
              <a:solidFill>
                <a:srgbClr val="003366"/>
              </a:solidFill>
              <a:latin typeface="Gill Sans MT" panose="020B0502020104020203" pitchFamily="34" charset="0"/>
            </a:endParaRPr>
          </a:p>
        </p:txBody>
      </p:sp>
      <p:graphicFrame>
        <p:nvGraphicFramePr>
          <p:cNvPr id="1026" name="Object 6">
            <a:extLst>
              <a:ext uri="{FF2B5EF4-FFF2-40B4-BE49-F238E27FC236}">
                <a16:creationId xmlns:a16="http://schemas.microsoft.com/office/drawing/2014/main" id="{96F4F526-4C44-4756-6669-0325747EF4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2711961"/>
              </p:ext>
            </p:extLst>
          </p:nvPr>
        </p:nvGraphicFramePr>
        <p:xfrm>
          <a:off x="2005013" y="2781300"/>
          <a:ext cx="3916362" cy="240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913971" imgH="2408129" progId="Excel.Sheet.8">
                  <p:embed/>
                </p:oleObj>
              </mc:Choice>
              <mc:Fallback>
                <p:oleObj r:id="rId3" imgW="3913971" imgH="2408129" progId="Excel.Sheet.8">
                  <p:embed/>
                  <p:pic>
                    <p:nvPicPr>
                      <p:cNvPr id="1026" name="Object 6">
                        <a:extLst>
                          <a:ext uri="{FF2B5EF4-FFF2-40B4-BE49-F238E27FC236}">
                            <a16:creationId xmlns:a16="http://schemas.microsoft.com/office/drawing/2014/main" id="{96F4F526-4C44-4756-6669-0325747EF4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5013" y="2781300"/>
                        <a:ext cx="3916362" cy="24066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7">
            <a:extLst>
              <a:ext uri="{FF2B5EF4-FFF2-40B4-BE49-F238E27FC236}">
                <a16:creationId xmlns:a16="http://schemas.microsoft.com/office/drawing/2014/main" id="{D74882EA-76C4-9180-82B0-C32437984E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4510141"/>
              </p:ext>
            </p:extLst>
          </p:nvPr>
        </p:nvGraphicFramePr>
        <p:xfrm>
          <a:off x="6373813" y="2751138"/>
          <a:ext cx="3916362" cy="240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913971" imgH="2408129" progId="">
                  <p:embed/>
                </p:oleObj>
              </mc:Choice>
              <mc:Fallback>
                <p:oleObj r:id="rId5" imgW="3913971" imgH="2408129" progId="">
                  <p:embed/>
                  <p:pic>
                    <p:nvPicPr>
                      <p:cNvPr id="1027" name="Object 7">
                        <a:extLst>
                          <a:ext uri="{FF2B5EF4-FFF2-40B4-BE49-F238E27FC236}">
                            <a16:creationId xmlns:a16="http://schemas.microsoft.com/office/drawing/2014/main" id="{D74882EA-76C4-9180-82B0-C32437984E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3813" y="2751138"/>
                        <a:ext cx="3916362" cy="24066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55" name="Rectangle 7">
            <a:extLst>
              <a:ext uri="{FF2B5EF4-FFF2-40B4-BE49-F238E27FC236}">
                <a16:creationId xmlns:a16="http://schemas.microsoft.com/office/drawing/2014/main" id="{FC5FFEA5-21B0-17E4-0C06-4DBB4EB82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1" y="6207126"/>
            <a:ext cx="3532035" cy="248402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130000"/>
              <a:buFont typeface="Verdana" pitchFamily="34" charset="0"/>
              <a:buChar char="●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Verdana" pitchFamily="34" charset="0"/>
              <a:buChar char="●"/>
              <a:defRPr sz="1600" b="1">
                <a:solidFill>
                  <a:srgbClr val="989898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1600">
                <a:solidFill>
                  <a:srgbClr val="989898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US" altLang="ru-RU" sz="1000" dirty="0" err="1">
                <a:solidFill>
                  <a:srgbClr val="003366"/>
                </a:solidFill>
                <a:latin typeface="+mn-lt"/>
              </a:rPr>
              <a:t>Calandra</a:t>
            </a:r>
            <a:r>
              <a:rPr lang="en-US" altLang="ru-RU" sz="1000" dirty="0">
                <a:solidFill>
                  <a:srgbClr val="003366"/>
                </a:solidFill>
                <a:latin typeface="+mn-lt"/>
              </a:rPr>
              <a:t> </a:t>
            </a:r>
            <a:r>
              <a:rPr lang="tr-TR" altLang="ru-RU" sz="1000" dirty="0">
                <a:solidFill>
                  <a:srgbClr val="003366"/>
                </a:solidFill>
                <a:latin typeface="+mn-lt"/>
              </a:rPr>
              <a:t>ve</a:t>
            </a:r>
            <a:r>
              <a:rPr lang="en-US" altLang="ru-RU" sz="1000" dirty="0">
                <a:solidFill>
                  <a:srgbClr val="003366"/>
                </a:solidFill>
                <a:latin typeface="+mn-lt"/>
              </a:rPr>
              <a:t> a</a:t>
            </a:r>
            <a:r>
              <a:rPr lang="tr-TR" altLang="ru-RU" sz="1000" dirty="0" err="1">
                <a:solidFill>
                  <a:srgbClr val="003366"/>
                </a:solidFill>
                <a:latin typeface="+mn-lt"/>
              </a:rPr>
              <a:t>rk</a:t>
            </a:r>
            <a:r>
              <a:rPr lang="en-US" altLang="ru-RU" sz="1000" i="1" dirty="0">
                <a:solidFill>
                  <a:srgbClr val="003366"/>
                </a:solidFill>
                <a:latin typeface="+mn-lt"/>
              </a:rPr>
              <a:t>. Bone Marrow Transplant </a:t>
            </a:r>
            <a:r>
              <a:rPr lang="tr-TR" altLang="ru-RU" sz="1000" i="1" dirty="0">
                <a:solidFill>
                  <a:srgbClr val="003366"/>
                </a:solidFill>
                <a:latin typeface="+mn-lt"/>
              </a:rPr>
              <a:t> </a:t>
            </a:r>
            <a:r>
              <a:rPr lang="en-US" altLang="ru-RU" sz="1000" dirty="0">
                <a:solidFill>
                  <a:srgbClr val="003366"/>
                </a:solidFill>
                <a:latin typeface="+mn-lt"/>
              </a:rPr>
              <a:t>2008</a:t>
            </a:r>
            <a:r>
              <a:rPr lang="tr-TR" altLang="ru-RU" sz="1000" dirty="0">
                <a:solidFill>
                  <a:srgbClr val="003366"/>
                </a:solidFill>
                <a:latin typeface="+mn-lt"/>
              </a:rPr>
              <a:t>; 41:331-338</a:t>
            </a:r>
            <a:endParaRPr lang="en-US" altLang="ru-RU" sz="1000" dirty="0">
              <a:solidFill>
                <a:srgbClr val="003366"/>
              </a:solidFill>
              <a:latin typeface="+mn-lt"/>
            </a:endParaRPr>
          </a:p>
        </p:txBody>
      </p:sp>
      <p:sp>
        <p:nvSpPr>
          <p:cNvPr id="1041" name="Dikdörtgen 15">
            <a:extLst>
              <a:ext uri="{FF2B5EF4-FFF2-40B4-BE49-F238E27FC236}">
                <a16:creationId xmlns:a16="http://schemas.microsoft.com/office/drawing/2014/main" id="{173ECBFA-2AC8-1B9F-0461-F2827BCA6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5188" y="1268413"/>
            <a:ext cx="7200900" cy="584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600" dirty="0">
                <a:solidFill>
                  <a:srgbClr val="003366"/>
                </a:solidFill>
              </a:rPr>
              <a:t>İnsani amaçlı hasta  erişim programı sonuçları: </a:t>
            </a:r>
          </a:p>
          <a:p>
            <a:pPr eaLnBrk="1" hangingPunct="1"/>
            <a:r>
              <a:rPr lang="tr-TR" altLang="tr-TR" sz="1600" dirty="0">
                <a:solidFill>
                  <a:srgbClr val="003366"/>
                </a:solidFill>
              </a:rPr>
              <a:t>Plerixafor tedavisi sonrası ≥ 2x10</a:t>
            </a:r>
            <a:r>
              <a:rPr lang="tr-TR" altLang="tr-TR" sz="1600" baseline="30000" dirty="0">
                <a:solidFill>
                  <a:srgbClr val="003366"/>
                </a:solidFill>
              </a:rPr>
              <a:t>6 </a:t>
            </a:r>
            <a:r>
              <a:rPr lang="tr-TR" altLang="tr-TR" sz="1600" dirty="0">
                <a:solidFill>
                  <a:srgbClr val="003366"/>
                </a:solidFill>
              </a:rPr>
              <a:t>CD34+ hücre/kg toplanması</a:t>
            </a:r>
          </a:p>
        </p:txBody>
      </p:sp>
      <p:sp>
        <p:nvSpPr>
          <p:cNvPr id="1042" name="Metin kutusu 2">
            <a:extLst>
              <a:ext uri="{FF2B5EF4-FFF2-40B4-BE49-F238E27FC236}">
                <a16:creationId xmlns:a16="http://schemas.microsoft.com/office/drawing/2014/main" id="{025635F2-54A3-3114-1B94-FFE08B689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738" y="5445125"/>
            <a:ext cx="75803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>
              <a:solidFill>
                <a:srgbClr val="003366"/>
              </a:solidFill>
            </a:endParaRPr>
          </a:p>
        </p:txBody>
      </p:sp>
      <p:sp>
        <p:nvSpPr>
          <p:cNvPr id="1043" name="Metin kutusu 1">
            <a:extLst>
              <a:ext uri="{FF2B5EF4-FFF2-40B4-BE49-F238E27FC236}">
                <a16:creationId xmlns:a16="http://schemas.microsoft.com/office/drawing/2014/main" id="{3B20DB04-A2DB-A658-BE5A-0E715AE8A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2038" y="4868864"/>
            <a:ext cx="944562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>
                <a:solidFill>
                  <a:srgbClr val="003366"/>
                </a:solidFill>
              </a:rPr>
              <a:t>HL (n=9)</a:t>
            </a:r>
          </a:p>
        </p:txBody>
      </p:sp>
      <p:sp>
        <p:nvSpPr>
          <p:cNvPr id="1044" name="Metin kutusu 16">
            <a:extLst>
              <a:ext uri="{FF2B5EF4-FFF2-40B4-BE49-F238E27FC236}">
                <a16:creationId xmlns:a16="http://schemas.microsoft.com/office/drawing/2014/main" id="{EEB7DB91-E9E9-8050-4F2A-6CA021468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6714" y="4868864"/>
            <a:ext cx="942975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>
                <a:solidFill>
                  <a:srgbClr val="003366"/>
                </a:solidFill>
              </a:rPr>
              <a:t>HL (n=8)</a:t>
            </a:r>
          </a:p>
        </p:txBody>
      </p:sp>
      <p:sp>
        <p:nvSpPr>
          <p:cNvPr id="22" name="Başlık 1">
            <a:extLst>
              <a:ext uri="{FF2B5EF4-FFF2-40B4-BE49-F238E27FC236}">
                <a16:creationId xmlns:a16="http://schemas.microsoft.com/office/drawing/2014/main" id="{2B0220B7-7660-42F8-81A5-1A9BE5D0539C}"/>
              </a:ext>
            </a:extLst>
          </p:cNvPr>
          <p:cNvSpPr txBox="1">
            <a:spLocks/>
          </p:cNvSpPr>
          <p:nvPr/>
        </p:nvSpPr>
        <p:spPr bwMode="auto">
          <a:xfrm>
            <a:off x="2151064" y="284164"/>
            <a:ext cx="7939087" cy="8413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tr-TR" altLang="ru-RU" sz="2400" dirty="0">
                <a:solidFill>
                  <a:schemeClr val="tx1"/>
                </a:solidFill>
              </a:rPr>
              <a:t>Plerixafor kullanarak mobilizasyon başarısızlığı riskini düşürebilir miyiz veya önleyebilir miyiz?</a:t>
            </a:r>
            <a:endParaRPr lang="tr-TR" altLang="tr-TR" sz="2400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1" name="Başlık 1">
            <a:extLst>
              <a:ext uri="{FF2B5EF4-FFF2-40B4-BE49-F238E27FC236}">
                <a16:creationId xmlns:a16="http://schemas.microsoft.com/office/drawing/2014/main" id="{67237CA4-EA0E-C3AA-5AA2-823331290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00806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Plerixafor Faz-III çalışma sonuçları: </a:t>
            </a:r>
            <a:br>
              <a:rPr lang="tr-TR" alt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NHL hastaları için mobilizasyon (2 x 10</a:t>
            </a:r>
            <a:r>
              <a:rPr lang="tr-TR" altLang="tr-TR" sz="24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tr-TR" altLang="tr-T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CD34+ hücre/kg)</a:t>
            </a:r>
          </a:p>
        </p:txBody>
      </p:sp>
      <p:sp>
        <p:nvSpPr>
          <p:cNvPr id="66563" name="Slayt Numarası Yer Tutucusu 4">
            <a:extLst>
              <a:ext uri="{FF2B5EF4-FFF2-40B4-BE49-F238E27FC236}">
                <a16:creationId xmlns:a16="http://schemas.microsoft.com/office/drawing/2014/main" id="{1938F1A4-7274-3AEC-5777-79A35A52C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>
                <a:solidFill>
                  <a:srgbClr val="003366"/>
                </a:solidFill>
              </a:rPr>
              <a:t>|</a:t>
            </a:r>
            <a:r>
              <a:rPr lang="en-US" altLang="tr-TR" sz="900" baseline="16000">
                <a:solidFill>
                  <a:srgbClr val="003366"/>
                </a:solidFill>
              </a:rPr>
              <a:t>         </a:t>
            </a:r>
            <a:fld id="{3D7C9EA6-5F01-4FEF-8DA1-BC3F9943EB58}" type="slidenum">
              <a:rPr lang="en-US" altLang="tr-TR">
                <a:solidFill>
                  <a:srgbClr val="003366"/>
                </a:solidFill>
              </a:rPr>
              <a:pPr eaLnBrk="1" hangingPunct="1"/>
              <a:t>20</a:t>
            </a:fld>
            <a:endParaRPr lang="en-US" altLang="tr-TR">
              <a:solidFill>
                <a:srgbClr val="003366"/>
              </a:solidFill>
            </a:endParaRPr>
          </a:p>
        </p:txBody>
      </p:sp>
      <p:sp>
        <p:nvSpPr>
          <p:cNvPr id="66564" name="Rectangle 70">
            <a:extLst>
              <a:ext uri="{FF2B5EF4-FFF2-40B4-BE49-F238E27FC236}">
                <a16:creationId xmlns:a16="http://schemas.microsoft.com/office/drawing/2014/main" id="{B571F976-2835-1C02-7B2D-7A583EE5C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3764" y="1252538"/>
            <a:ext cx="65" cy="1538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sz="1000">
              <a:solidFill>
                <a:srgbClr val="003366"/>
              </a:solidFill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2C720D64-BF28-1F20-9B42-9AC2FC830C4F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896696" y="3523395"/>
            <a:ext cx="3273910" cy="49859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BCA36A"/>
              </a:buClr>
              <a:buSzPct val="130000"/>
              <a:buFont typeface="Trebuchet MS" pitchFamily="34" charset="0"/>
              <a:buChar char="●"/>
              <a:defRPr sz="3200">
                <a:solidFill>
                  <a:srgbClr val="44449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ACB317"/>
              </a:buClr>
              <a:buFont typeface="Trebuchet MS" pitchFamily="34" charset="0"/>
              <a:buChar char="●"/>
              <a:defRPr sz="1600" b="1">
                <a:solidFill>
                  <a:srgbClr val="AAAAAA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444492"/>
              </a:buClr>
              <a:buChar char="•"/>
              <a:defRPr sz="1600">
                <a:solidFill>
                  <a:srgbClr val="AAAAAA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ED5B43"/>
              </a:buClr>
              <a:buChar char="•"/>
              <a:defRPr sz="1600">
                <a:solidFill>
                  <a:srgbClr val="AAAAAA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D5B43"/>
              </a:buClr>
              <a:buChar char="•"/>
              <a:defRPr sz="1600">
                <a:solidFill>
                  <a:srgbClr val="AAAAAA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D5B43"/>
              </a:buClr>
              <a:buChar char="•"/>
              <a:defRPr sz="1600">
                <a:solidFill>
                  <a:srgbClr val="AAAAAA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D5B43"/>
              </a:buClr>
              <a:buChar char="•"/>
              <a:defRPr sz="1600">
                <a:solidFill>
                  <a:srgbClr val="AAAAAA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D5B43"/>
              </a:buClr>
              <a:buChar char="•"/>
              <a:defRPr sz="1600">
                <a:solidFill>
                  <a:srgbClr val="AAAAAA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D5B43"/>
              </a:buClr>
              <a:buChar char="•"/>
              <a:defRPr sz="1600">
                <a:solidFill>
                  <a:srgbClr val="AAAAAA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buNone/>
              <a:defRPr sz="1200" b="0" i="0" u="none" strike="noStrike" kern="1200" baseline="0">
                <a:solidFill>
                  <a:srgbClr val="444492"/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>
                <a:solidFill>
                  <a:srgbClr val="003366"/>
                </a:solidFill>
                <a:latin typeface="+mn-lt"/>
                <a:cs typeface="+mn-cs"/>
              </a:rPr>
              <a:t>Kaplan-Meier</a:t>
            </a:r>
            <a:r>
              <a:rPr lang="tr-TR" sz="1200" dirty="0">
                <a:solidFill>
                  <a:srgbClr val="003366"/>
                </a:solidFill>
                <a:latin typeface="+mn-lt"/>
                <a:cs typeface="+mn-cs"/>
              </a:rPr>
              <a:t> yöntemine göre </a:t>
            </a:r>
            <a:r>
              <a:rPr lang="en-US" sz="1200" dirty="0">
                <a:solidFill>
                  <a:srgbClr val="003366"/>
                </a:solidFill>
                <a:latin typeface="+mn-lt"/>
                <a:cs typeface="+mn-cs"/>
              </a:rPr>
              <a:t> ≥ </a:t>
            </a:r>
            <a:r>
              <a:rPr lang="tr-TR" sz="1200" dirty="0">
                <a:solidFill>
                  <a:srgbClr val="003366"/>
                </a:solidFill>
                <a:latin typeface="+mn-lt"/>
                <a:cs typeface="+mn-cs"/>
              </a:rPr>
              <a:t>2</a:t>
            </a:r>
            <a:r>
              <a:rPr lang="en-US" sz="1200" dirty="0">
                <a:solidFill>
                  <a:srgbClr val="003366"/>
                </a:solidFill>
                <a:latin typeface="+mn-lt"/>
                <a:cs typeface="+mn-cs"/>
              </a:rPr>
              <a:t> × 10</a:t>
            </a:r>
            <a:r>
              <a:rPr lang="en-US" sz="1200" baseline="30000" dirty="0">
                <a:solidFill>
                  <a:srgbClr val="003366"/>
                </a:solidFill>
                <a:latin typeface="+mn-lt"/>
                <a:cs typeface="+mn-cs"/>
              </a:rPr>
              <a:t>6</a:t>
            </a:r>
            <a:r>
              <a:rPr lang="en-US" sz="1200" dirty="0">
                <a:solidFill>
                  <a:srgbClr val="003366"/>
                </a:solidFill>
                <a:latin typeface="+mn-lt"/>
                <a:cs typeface="+mn-cs"/>
              </a:rPr>
              <a:t> CD34+ </a:t>
            </a:r>
            <a:endParaRPr lang="tr-TR" sz="1200" dirty="0">
              <a:solidFill>
                <a:srgbClr val="003366"/>
              </a:solidFill>
              <a:latin typeface="+mn-lt"/>
              <a:cs typeface="+mn-cs"/>
            </a:endParaRPr>
          </a:p>
          <a:p>
            <a:pPr algn="ctr">
              <a:buNone/>
              <a:defRPr sz="1200" b="0" i="0" u="none" strike="noStrike" kern="1200" baseline="0">
                <a:solidFill>
                  <a:srgbClr val="444492"/>
                </a:solidFill>
                <a:latin typeface="+mn-lt"/>
                <a:ea typeface="+mn-ea"/>
                <a:cs typeface="+mn-cs"/>
              </a:defRPr>
            </a:pPr>
            <a:r>
              <a:rPr lang="tr-TR" sz="1200" dirty="0">
                <a:solidFill>
                  <a:srgbClr val="003366"/>
                </a:solidFill>
                <a:latin typeface="+mn-lt"/>
                <a:cs typeface="+mn-cs"/>
              </a:rPr>
              <a:t>hücre</a:t>
            </a:r>
            <a:r>
              <a:rPr lang="en-US" sz="1200" dirty="0">
                <a:solidFill>
                  <a:srgbClr val="003366"/>
                </a:solidFill>
                <a:latin typeface="+mn-lt"/>
                <a:cs typeface="+mn-cs"/>
              </a:rPr>
              <a:t>/kg</a:t>
            </a:r>
            <a:r>
              <a:rPr lang="tr-TR" sz="1200" dirty="0">
                <a:solidFill>
                  <a:srgbClr val="003366"/>
                </a:solidFill>
                <a:latin typeface="+mn-lt"/>
                <a:cs typeface="+mn-cs"/>
              </a:rPr>
              <a:t>’a ulaşan tahmini hasta yüzdesi</a:t>
            </a:r>
          </a:p>
        </p:txBody>
      </p:sp>
      <p:sp>
        <p:nvSpPr>
          <p:cNvPr id="66566" name="Rectangle 7">
            <a:extLst>
              <a:ext uri="{FF2B5EF4-FFF2-40B4-BE49-F238E27FC236}">
                <a16:creationId xmlns:a16="http://schemas.microsoft.com/office/drawing/2014/main" id="{25F6DC87-4B67-FFA1-A334-82C758235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1" y="4310063"/>
            <a:ext cx="1516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>
                <a:solidFill>
                  <a:srgbClr val="003366"/>
                </a:solidFill>
              </a:rPr>
              <a:t>HR = 2.50</a:t>
            </a:r>
          </a:p>
          <a:p>
            <a:pPr eaLnBrk="1" hangingPunct="1"/>
            <a:r>
              <a:rPr lang="en-US" altLang="tr-TR" sz="1200">
                <a:solidFill>
                  <a:srgbClr val="003366"/>
                </a:solidFill>
              </a:rPr>
              <a:t>95% CI (1.86, 3.36)</a:t>
            </a:r>
          </a:p>
          <a:p>
            <a:pPr eaLnBrk="1" hangingPunct="1"/>
            <a:r>
              <a:rPr lang="tr-TR" altLang="tr-TR" sz="1200" i="1">
                <a:solidFill>
                  <a:srgbClr val="003366"/>
                </a:solidFill>
              </a:rPr>
              <a:t>p</a:t>
            </a:r>
            <a:r>
              <a:rPr lang="en-US" altLang="tr-TR" sz="1200" i="1">
                <a:solidFill>
                  <a:srgbClr val="003366"/>
                </a:solidFill>
              </a:rPr>
              <a:t> </a:t>
            </a:r>
            <a:r>
              <a:rPr lang="en-US" altLang="tr-TR" sz="1200">
                <a:solidFill>
                  <a:srgbClr val="003366"/>
                </a:solidFill>
              </a:rPr>
              <a:t>&lt;.</a:t>
            </a:r>
            <a:r>
              <a:rPr lang="tr-TR" altLang="tr-TR" sz="1200">
                <a:solidFill>
                  <a:srgbClr val="003366"/>
                </a:solidFill>
              </a:rPr>
              <a:t>0</a:t>
            </a:r>
            <a:r>
              <a:rPr lang="en-US" altLang="tr-TR" sz="1200">
                <a:solidFill>
                  <a:srgbClr val="003366"/>
                </a:solidFill>
              </a:rPr>
              <a:t>001 </a:t>
            </a:r>
          </a:p>
        </p:txBody>
      </p:sp>
      <p:sp>
        <p:nvSpPr>
          <p:cNvPr id="66567" name="Line 15">
            <a:extLst>
              <a:ext uri="{FF2B5EF4-FFF2-40B4-BE49-F238E27FC236}">
                <a16:creationId xmlns:a16="http://schemas.microsoft.com/office/drawing/2014/main" id="{7A444FDE-AA5A-53D3-0E48-8A75CB000E41}"/>
              </a:ext>
            </a:extLst>
          </p:cNvPr>
          <p:cNvSpPr>
            <a:spLocks noChangeShapeType="1"/>
          </p:cNvSpPr>
          <p:nvPr/>
        </p:nvSpPr>
        <p:spPr bwMode="auto">
          <a:xfrm>
            <a:off x="3228975" y="2589213"/>
            <a:ext cx="0" cy="25717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68" name="Line 16">
            <a:extLst>
              <a:ext uri="{FF2B5EF4-FFF2-40B4-BE49-F238E27FC236}">
                <a16:creationId xmlns:a16="http://schemas.microsoft.com/office/drawing/2014/main" id="{98C8F73E-E9EE-0A30-8596-AEB469257DAD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3889" y="5160963"/>
            <a:ext cx="650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69" name="Line 17">
            <a:extLst>
              <a:ext uri="{FF2B5EF4-FFF2-40B4-BE49-F238E27FC236}">
                <a16:creationId xmlns:a16="http://schemas.microsoft.com/office/drawing/2014/main" id="{4817E39D-A828-0503-CB57-95E704153D26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3889" y="4900613"/>
            <a:ext cx="650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70" name="Line 18">
            <a:extLst>
              <a:ext uri="{FF2B5EF4-FFF2-40B4-BE49-F238E27FC236}">
                <a16:creationId xmlns:a16="http://schemas.microsoft.com/office/drawing/2014/main" id="{ED92C975-B2C8-9C56-3817-1D5A41CDEA4B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3889" y="4648200"/>
            <a:ext cx="650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71" name="Line 19">
            <a:extLst>
              <a:ext uri="{FF2B5EF4-FFF2-40B4-BE49-F238E27FC236}">
                <a16:creationId xmlns:a16="http://schemas.microsoft.com/office/drawing/2014/main" id="{E458E9E7-D2A8-C110-70D0-FDF63791630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3889" y="4387850"/>
            <a:ext cx="650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72" name="Line 20">
            <a:extLst>
              <a:ext uri="{FF2B5EF4-FFF2-40B4-BE49-F238E27FC236}">
                <a16:creationId xmlns:a16="http://schemas.microsoft.com/office/drawing/2014/main" id="{F8F03063-CCDC-B566-C25B-6747F7839F82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3889" y="4135438"/>
            <a:ext cx="650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73" name="Line 21">
            <a:extLst>
              <a:ext uri="{FF2B5EF4-FFF2-40B4-BE49-F238E27FC236}">
                <a16:creationId xmlns:a16="http://schemas.microsoft.com/office/drawing/2014/main" id="{AA4BECED-7098-4068-F3B7-A79091BEAAA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3889" y="3875088"/>
            <a:ext cx="650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74" name="Line 22">
            <a:extLst>
              <a:ext uri="{FF2B5EF4-FFF2-40B4-BE49-F238E27FC236}">
                <a16:creationId xmlns:a16="http://schemas.microsoft.com/office/drawing/2014/main" id="{7BC7FEA0-2269-350B-63BD-53BCF6C59785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3889" y="3614738"/>
            <a:ext cx="650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75" name="Line 23">
            <a:extLst>
              <a:ext uri="{FF2B5EF4-FFF2-40B4-BE49-F238E27FC236}">
                <a16:creationId xmlns:a16="http://schemas.microsoft.com/office/drawing/2014/main" id="{BD033E23-C5F5-12A4-1D51-35C8D7232F72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3889" y="3362325"/>
            <a:ext cx="650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76" name="Line 24">
            <a:extLst>
              <a:ext uri="{FF2B5EF4-FFF2-40B4-BE49-F238E27FC236}">
                <a16:creationId xmlns:a16="http://schemas.microsoft.com/office/drawing/2014/main" id="{0810188B-F158-2F84-4691-8CA37D2882B5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3889" y="3101975"/>
            <a:ext cx="650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77" name="Line 25">
            <a:extLst>
              <a:ext uri="{FF2B5EF4-FFF2-40B4-BE49-F238E27FC236}">
                <a16:creationId xmlns:a16="http://schemas.microsoft.com/office/drawing/2014/main" id="{8017BB48-4347-82BB-7D57-B023D3BF76A0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3889" y="2849563"/>
            <a:ext cx="650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78" name="Line 26">
            <a:extLst>
              <a:ext uri="{FF2B5EF4-FFF2-40B4-BE49-F238E27FC236}">
                <a16:creationId xmlns:a16="http://schemas.microsoft.com/office/drawing/2014/main" id="{A2B78E17-EAA1-3330-66D2-2CBF6D524F9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3889" y="2589213"/>
            <a:ext cx="65087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79" name="Line 27">
            <a:extLst>
              <a:ext uri="{FF2B5EF4-FFF2-40B4-BE49-F238E27FC236}">
                <a16:creationId xmlns:a16="http://schemas.microsoft.com/office/drawing/2014/main" id="{EB61B1E8-CA9D-990B-4112-0F30C4FA570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28975" y="5160963"/>
            <a:ext cx="484505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80" name="Line 28">
            <a:extLst>
              <a:ext uri="{FF2B5EF4-FFF2-40B4-BE49-F238E27FC236}">
                <a16:creationId xmlns:a16="http://schemas.microsoft.com/office/drawing/2014/main" id="{DB930422-79F0-B0D6-113D-6B3DBDDBF2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28975" y="5160964"/>
            <a:ext cx="0" cy="412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81" name="Line 29">
            <a:extLst>
              <a:ext uri="{FF2B5EF4-FFF2-40B4-BE49-F238E27FC236}">
                <a16:creationId xmlns:a16="http://schemas.microsoft.com/office/drawing/2014/main" id="{BF68100D-0924-7578-15D3-645E8B6CB1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38575" y="5160964"/>
            <a:ext cx="0" cy="412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82" name="Line 30">
            <a:extLst>
              <a:ext uri="{FF2B5EF4-FFF2-40B4-BE49-F238E27FC236}">
                <a16:creationId xmlns:a16="http://schemas.microsoft.com/office/drawing/2014/main" id="{785A7848-DC59-80BE-F118-C58E3EFDBA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37063" y="5160964"/>
            <a:ext cx="0" cy="412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83" name="Line 31">
            <a:extLst>
              <a:ext uri="{FF2B5EF4-FFF2-40B4-BE49-F238E27FC236}">
                <a16:creationId xmlns:a16="http://schemas.microsoft.com/office/drawing/2014/main" id="{215E84C3-F1F0-0F65-5D81-E8516E04C27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46663" y="5160964"/>
            <a:ext cx="0" cy="412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84" name="Line 32">
            <a:extLst>
              <a:ext uri="{FF2B5EF4-FFF2-40B4-BE49-F238E27FC236}">
                <a16:creationId xmlns:a16="http://schemas.microsoft.com/office/drawing/2014/main" id="{209BA549-71C5-23EC-37E4-BB7DCD4CA6C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57850" y="5160964"/>
            <a:ext cx="0" cy="412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85" name="Line 33">
            <a:extLst>
              <a:ext uri="{FF2B5EF4-FFF2-40B4-BE49-F238E27FC236}">
                <a16:creationId xmlns:a16="http://schemas.microsoft.com/office/drawing/2014/main" id="{48087433-4308-245A-D9FF-644EB3C7D7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4750" y="5160964"/>
            <a:ext cx="0" cy="412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86" name="Line 34">
            <a:extLst>
              <a:ext uri="{FF2B5EF4-FFF2-40B4-BE49-F238E27FC236}">
                <a16:creationId xmlns:a16="http://schemas.microsoft.com/office/drawing/2014/main" id="{57BF3F6E-8338-EB55-AC19-2AEC19F995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65938" y="5160964"/>
            <a:ext cx="0" cy="412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87" name="Line 35">
            <a:extLst>
              <a:ext uri="{FF2B5EF4-FFF2-40B4-BE49-F238E27FC236}">
                <a16:creationId xmlns:a16="http://schemas.microsoft.com/office/drawing/2014/main" id="{C0E73F78-30A3-0248-419A-4C69CC2620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64425" y="5160964"/>
            <a:ext cx="0" cy="412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88" name="Line 36">
            <a:extLst>
              <a:ext uri="{FF2B5EF4-FFF2-40B4-BE49-F238E27FC236}">
                <a16:creationId xmlns:a16="http://schemas.microsoft.com/office/drawing/2014/main" id="{A975ECE4-7DC3-A102-3780-FD297F560C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74025" y="5160964"/>
            <a:ext cx="0" cy="412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89" name="Freeform 37">
            <a:extLst>
              <a:ext uri="{FF2B5EF4-FFF2-40B4-BE49-F238E27FC236}">
                <a16:creationId xmlns:a16="http://schemas.microsoft.com/office/drawing/2014/main" id="{2A4E7DC0-317D-6045-6342-6F04E2882ED9}"/>
              </a:ext>
            </a:extLst>
          </p:cNvPr>
          <p:cNvSpPr>
            <a:spLocks/>
          </p:cNvSpPr>
          <p:nvPr/>
        </p:nvSpPr>
        <p:spPr bwMode="auto">
          <a:xfrm>
            <a:off x="3838575" y="2820988"/>
            <a:ext cx="3625850" cy="882650"/>
          </a:xfrm>
          <a:custGeom>
            <a:avLst/>
            <a:gdLst>
              <a:gd name="T0" fmla="*/ 0 w 333"/>
              <a:gd name="T1" fmla="*/ 2147483647 h 88"/>
              <a:gd name="T2" fmla="*/ 2147483647 w 333"/>
              <a:gd name="T3" fmla="*/ 2147483647 h 88"/>
              <a:gd name="T4" fmla="*/ 2147483647 w 333"/>
              <a:gd name="T5" fmla="*/ 2147483647 h 88"/>
              <a:gd name="T6" fmla="*/ 2147483647 w 333"/>
              <a:gd name="T7" fmla="*/ 0 h 88"/>
              <a:gd name="T8" fmla="*/ 0 60000 65536"/>
              <a:gd name="T9" fmla="*/ 0 60000 65536"/>
              <a:gd name="T10" fmla="*/ 0 60000 65536"/>
              <a:gd name="T11" fmla="*/ 0 60000 65536"/>
              <a:gd name="T12" fmla="*/ 0 w 333"/>
              <a:gd name="T13" fmla="*/ 0 h 88"/>
              <a:gd name="T14" fmla="*/ 333 w 333"/>
              <a:gd name="T15" fmla="*/ 88 h 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3" h="88">
                <a:moveTo>
                  <a:pt x="0" y="88"/>
                </a:moveTo>
                <a:lnTo>
                  <a:pt x="111" y="26"/>
                </a:lnTo>
                <a:lnTo>
                  <a:pt x="222" y="8"/>
                </a:lnTo>
                <a:lnTo>
                  <a:pt x="333" y="0"/>
                </a:lnTo>
              </a:path>
            </a:pathLst>
          </a:custGeom>
          <a:noFill/>
          <a:ln w="38100">
            <a:solidFill>
              <a:srgbClr val="BFD73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>
              <a:latin typeface="Gill Sans MT" panose="020B0502020104020203" pitchFamily="34" charset="0"/>
            </a:endParaRPr>
          </a:p>
        </p:txBody>
      </p:sp>
      <p:sp>
        <p:nvSpPr>
          <p:cNvPr id="66590" name="Freeform 38">
            <a:extLst>
              <a:ext uri="{FF2B5EF4-FFF2-40B4-BE49-F238E27FC236}">
                <a16:creationId xmlns:a16="http://schemas.microsoft.com/office/drawing/2014/main" id="{BC855700-5326-11AC-1EBA-B384F7E8B289}"/>
              </a:ext>
            </a:extLst>
          </p:cNvPr>
          <p:cNvSpPr>
            <a:spLocks/>
          </p:cNvSpPr>
          <p:nvPr/>
        </p:nvSpPr>
        <p:spPr bwMode="auto">
          <a:xfrm>
            <a:off x="3838575" y="3624263"/>
            <a:ext cx="3625850" cy="1016000"/>
          </a:xfrm>
          <a:custGeom>
            <a:avLst/>
            <a:gdLst>
              <a:gd name="T0" fmla="*/ 0 w 333"/>
              <a:gd name="T1" fmla="*/ 2147483647 h 101"/>
              <a:gd name="T2" fmla="*/ 2147483647 w 333"/>
              <a:gd name="T3" fmla="*/ 2147483647 h 101"/>
              <a:gd name="T4" fmla="*/ 2147483647 w 333"/>
              <a:gd name="T5" fmla="*/ 2147483647 h 101"/>
              <a:gd name="T6" fmla="*/ 2147483647 w 333"/>
              <a:gd name="T7" fmla="*/ 0 h 101"/>
              <a:gd name="T8" fmla="*/ 0 60000 65536"/>
              <a:gd name="T9" fmla="*/ 0 60000 65536"/>
              <a:gd name="T10" fmla="*/ 0 60000 65536"/>
              <a:gd name="T11" fmla="*/ 0 60000 65536"/>
              <a:gd name="T12" fmla="*/ 0 w 333"/>
              <a:gd name="T13" fmla="*/ 0 h 101"/>
              <a:gd name="T14" fmla="*/ 333 w 333"/>
              <a:gd name="T15" fmla="*/ 101 h 10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3" h="101">
                <a:moveTo>
                  <a:pt x="0" y="101"/>
                </a:moveTo>
                <a:lnTo>
                  <a:pt x="111" y="63"/>
                </a:lnTo>
                <a:lnTo>
                  <a:pt x="222" y="7"/>
                </a:lnTo>
                <a:lnTo>
                  <a:pt x="333" y="0"/>
                </a:lnTo>
              </a:path>
            </a:pathLst>
          </a:cu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>
              <a:latin typeface="Gill Sans MT" panose="020B0502020104020203" pitchFamily="34" charset="0"/>
            </a:endParaRPr>
          </a:p>
        </p:txBody>
      </p:sp>
      <p:sp>
        <p:nvSpPr>
          <p:cNvPr id="66591" name="Freeform 39">
            <a:extLst>
              <a:ext uri="{FF2B5EF4-FFF2-40B4-BE49-F238E27FC236}">
                <a16:creationId xmlns:a16="http://schemas.microsoft.com/office/drawing/2014/main" id="{F344B1B7-6AF1-D5AD-6572-B4BB2A2DC330}"/>
              </a:ext>
            </a:extLst>
          </p:cNvPr>
          <p:cNvSpPr>
            <a:spLocks/>
          </p:cNvSpPr>
          <p:nvPr/>
        </p:nvSpPr>
        <p:spPr bwMode="auto">
          <a:xfrm>
            <a:off x="3806825" y="3675064"/>
            <a:ext cx="65088" cy="58737"/>
          </a:xfrm>
          <a:custGeom>
            <a:avLst/>
            <a:gdLst>
              <a:gd name="T0" fmla="*/ 2147483647 w 46"/>
              <a:gd name="T1" fmla="*/ 0 h 46"/>
              <a:gd name="T2" fmla="*/ 2147483647 w 46"/>
              <a:gd name="T3" fmla="*/ 2147483647 h 46"/>
              <a:gd name="T4" fmla="*/ 2147483647 w 46"/>
              <a:gd name="T5" fmla="*/ 2147483647 h 46"/>
              <a:gd name="T6" fmla="*/ 0 w 46"/>
              <a:gd name="T7" fmla="*/ 2147483647 h 46"/>
              <a:gd name="T8" fmla="*/ 2147483647 w 46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46"/>
              <a:gd name="T17" fmla="*/ 46 w 46"/>
              <a:gd name="T18" fmla="*/ 46 h 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46">
                <a:moveTo>
                  <a:pt x="23" y="0"/>
                </a:moveTo>
                <a:lnTo>
                  <a:pt x="46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rgbClr val="BFD732"/>
          </a:solidFill>
          <a:ln w="38100">
            <a:solidFill>
              <a:srgbClr val="BFD73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>
              <a:latin typeface="Gill Sans MT" panose="020B0502020104020203" pitchFamily="34" charset="0"/>
            </a:endParaRPr>
          </a:p>
        </p:txBody>
      </p:sp>
      <p:sp>
        <p:nvSpPr>
          <p:cNvPr id="66592" name="Freeform 40">
            <a:extLst>
              <a:ext uri="{FF2B5EF4-FFF2-40B4-BE49-F238E27FC236}">
                <a16:creationId xmlns:a16="http://schemas.microsoft.com/office/drawing/2014/main" id="{6BADC169-A07E-50CC-BF4A-C721C21B0844}"/>
              </a:ext>
            </a:extLst>
          </p:cNvPr>
          <p:cNvSpPr>
            <a:spLocks/>
          </p:cNvSpPr>
          <p:nvPr/>
        </p:nvSpPr>
        <p:spPr bwMode="auto">
          <a:xfrm>
            <a:off x="5014914" y="3051176"/>
            <a:ext cx="65087" cy="60325"/>
          </a:xfrm>
          <a:custGeom>
            <a:avLst/>
            <a:gdLst>
              <a:gd name="T0" fmla="*/ 2147483647 w 46"/>
              <a:gd name="T1" fmla="*/ 0 h 46"/>
              <a:gd name="T2" fmla="*/ 2147483647 w 46"/>
              <a:gd name="T3" fmla="*/ 2147483647 h 46"/>
              <a:gd name="T4" fmla="*/ 2147483647 w 46"/>
              <a:gd name="T5" fmla="*/ 2147483647 h 46"/>
              <a:gd name="T6" fmla="*/ 0 w 46"/>
              <a:gd name="T7" fmla="*/ 2147483647 h 46"/>
              <a:gd name="T8" fmla="*/ 2147483647 w 46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46"/>
              <a:gd name="T17" fmla="*/ 46 w 46"/>
              <a:gd name="T18" fmla="*/ 46 h 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46">
                <a:moveTo>
                  <a:pt x="23" y="0"/>
                </a:moveTo>
                <a:lnTo>
                  <a:pt x="46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rgbClr val="BFD732"/>
          </a:solidFill>
          <a:ln w="38100">
            <a:solidFill>
              <a:srgbClr val="BFD73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>
              <a:latin typeface="Gill Sans MT" panose="020B0502020104020203" pitchFamily="34" charset="0"/>
            </a:endParaRPr>
          </a:p>
        </p:txBody>
      </p:sp>
      <p:sp>
        <p:nvSpPr>
          <p:cNvPr id="66593" name="Freeform 41">
            <a:extLst>
              <a:ext uri="{FF2B5EF4-FFF2-40B4-BE49-F238E27FC236}">
                <a16:creationId xmlns:a16="http://schemas.microsoft.com/office/drawing/2014/main" id="{132EB4AB-6F17-C292-75E2-D10D31224366}"/>
              </a:ext>
            </a:extLst>
          </p:cNvPr>
          <p:cNvSpPr>
            <a:spLocks/>
          </p:cNvSpPr>
          <p:nvPr/>
        </p:nvSpPr>
        <p:spPr bwMode="auto">
          <a:xfrm>
            <a:off x="6223000" y="2870201"/>
            <a:ext cx="65088" cy="60325"/>
          </a:xfrm>
          <a:custGeom>
            <a:avLst/>
            <a:gdLst>
              <a:gd name="T0" fmla="*/ 2147483647 w 46"/>
              <a:gd name="T1" fmla="*/ 0 h 46"/>
              <a:gd name="T2" fmla="*/ 2147483647 w 46"/>
              <a:gd name="T3" fmla="*/ 2147483647 h 46"/>
              <a:gd name="T4" fmla="*/ 2147483647 w 46"/>
              <a:gd name="T5" fmla="*/ 2147483647 h 46"/>
              <a:gd name="T6" fmla="*/ 0 w 46"/>
              <a:gd name="T7" fmla="*/ 2147483647 h 46"/>
              <a:gd name="T8" fmla="*/ 2147483647 w 46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46"/>
              <a:gd name="T17" fmla="*/ 46 w 46"/>
              <a:gd name="T18" fmla="*/ 46 h 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46">
                <a:moveTo>
                  <a:pt x="23" y="0"/>
                </a:moveTo>
                <a:lnTo>
                  <a:pt x="46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rgbClr val="BFD732"/>
          </a:solidFill>
          <a:ln w="38100">
            <a:solidFill>
              <a:srgbClr val="BFD73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>
              <a:latin typeface="Gill Sans MT" panose="020B0502020104020203" pitchFamily="34" charset="0"/>
            </a:endParaRPr>
          </a:p>
        </p:txBody>
      </p:sp>
      <p:sp>
        <p:nvSpPr>
          <p:cNvPr id="66594" name="Freeform 42">
            <a:extLst>
              <a:ext uri="{FF2B5EF4-FFF2-40B4-BE49-F238E27FC236}">
                <a16:creationId xmlns:a16="http://schemas.microsoft.com/office/drawing/2014/main" id="{ECB92F52-E6FE-C715-CBC3-1E53CD156A84}"/>
              </a:ext>
            </a:extLst>
          </p:cNvPr>
          <p:cNvSpPr>
            <a:spLocks/>
          </p:cNvSpPr>
          <p:nvPr/>
        </p:nvSpPr>
        <p:spPr bwMode="auto">
          <a:xfrm>
            <a:off x="7432675" y="2790825"/>
            <a:ext cx="65088" cy="58738"/>
          </a:xfrm>
          <a:custGeom>
            <a:avLst/>
            <a:gdLst>
              <a:gd name="T0" fmla="*/ 2147483647 w 46"/>
              <a:gd name="T1" fmla="*/ 0 h 46"/>
              <a:gd name="T2" fmla="*/ 2147483647 w 46"/>
              <a:gd name="T3" fmla="*/ 2147483647 h 46"/>
              <a:gd name="T4" fmla="*/ 2147483647 w 46"/>
              <a:gd name="T5" fmla="*/ 2147483647 h 46"/>
              <a:gd name="T6" fmla="*/ 0 w 46"/>
              <a:gd name="T7" fmla="*/ 2147483647 h 46"/>
              <a:gd name="T8" fmla="*/ 2147483647 w 46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46"/>
              <a:gd name="T17" fmla="*/ 46 w 46"/>
              <a:gd name="T18" fmla="*/ 46 h 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46">
                <a:moveTo>
                  <a:pt x="23" y="0"/>
                </a:moveTo>
                <a:lnTo>
                  <a:pt x="46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rgbClr val="BFD732"/>
          </a:solidFill>
          <a:ln w="38100">
            <a:solidFill>
              <a:srgbClr val="BFD73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>
              <a:latin typeface="Gill Sans MT" panose="020B0502020104020203" pitchFamily="34" charset="0"/>
            </a:endParaRPr>
          </a:p>
        </p:txBody>
      </p:sp>
      <p:sp>
        <p:nvSpPr>
          <p:cNvPr id="66595" name="Rectangle 43">
            <a:extLst>
              <a:ext uri="{FF2B5EF4-FFF2-40B4-BE49-F238E27FC236}">
                <a16:creationId xmlns:a16="http://schemas.microsoft.com/office/drawing/2014/main" id="{858779A1-6D02-E43A-A47D-3B7CD46DF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6826" y="4610101"/>
            <a:ext cx="53975" cy="49213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sz="1000">
              <a:solidFill>
                <a:srgbClr val="003366"/>
              </a:solidFill>
            </a:endParaRPr>
          </a:p>
        </p:txBody>
      </p:sp>
      <p:sp>
        <p:nvSpPr>
          <p:cNvPr id="66596" name="Rectangle 44">
            <a:extLst>
              <a:ext uri="{FF2B5EF4-FFF2-40B4-BE49-F238E27FC236}">
                <a16:creationId xmlns:a16="http://schemas.microsoft.com/office/drawing/2014/main" id="{06A07182-098D-B734-ECE1-1A71D706B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4913" y="4227513"/>
            <a:ext cx="55562" cy="49212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sz="1000">
              <a:solidFill>
                <a:srgbClr val="003366"/>
              </a:solidFill>
            </a:endParaRPr>
          </a:p>
        </p:txBody>
      </p:sp>
      <p:sp>
        <p:nvSpPr>
          <p:cNvPr id="66597" name="Rectangle 45">
            <a:extLst>
              <a:ext uri="{FF2B5EF4-FFF2-40B4-BE49-F238E27FC236}">
                <a16:creationId xmlns:a16="http://schemas.microsoft.com/office/drawing/2014/main" id="{09428F92-39B7-D410-1012-1DEEC01CD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1" y="3663950"/>
            <a:ext cx="55563" cy="508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sz="1000">
              <a:solidFill>
                <a:srgbClr val="003366"/>
              </a:solidFill>
            </a:endParaRPr>
          </a:p>
        </p:txBody>
      </p:sp>
      <p:sp>
        <p:nvSpPr>
          <p:cNvPr id="66598" name="Rectangle 46">
            <a:extLst>
              <a:ext uri="{FF2B5EF4-FFF2-40B4-BE49-F238E27FC236}">
                <a16:creationId xmlns:a16="http://schemas.microsoft.com/office/drawing/2014/main" id="{32C04EEA-9D99-60DD-E76A-CB1C339CF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2676" y="3592514"/>
            <a:ext cx="53975" cy="52387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sz="1000">
              <a:solidFill>
                <a:srgbClr val="003366"/>
              </a:solidFill>
            </a:endParaRPr>
          </a:p>
        </p:txBody>
      </p:sp>
      <p:sp>
        <p:nvSpPr>
          <p:cNvPr id="66599" name="Rectangle 47">
            <a:extLst>
              <a:ext uri="{FF2B5EF4-FFF2-40B4-BE49-F238E27FC236}">
                <a16:creationId xmlns:a16="http://schemas.microsoft.com/office/drawing/2014/main" id="{C4D92EBD-1139-94B8-F859-17DBC9D97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3600" y="2508250"/>
            <a:ext cx="508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 b="1">
                <a:solidFill>
                  <a:srgbClr val="003366"/>
                </a:solidFill>
              </a:rPr>
              <a:t>%</a:t>
            </a:r>
            <a:r>
              <a:rPr lang="en-US" altLang="tr-TR" sz="1400" b="1">
                <a:solidFill>
                  <a:srgbClr val="003366"/>
                </a:solidFill>
              </a:rPr>
              <a:t>90.9</a:t>
            </a:r>
            <a:endParaRPr lang="en-US" altLang="tr-TR" sz="1400">
              <a:solidFill>
                <a:srgbClr val="003366"/>
              </a:solidFill>
            </a:endParaRPr>
          </a:p>
        </p:txBody>
      </p:sp>
      <p:sp>
        <p:nvSpPr>
          <p:cNvPr id="66600" name="Rectangle 48">
            <a:extLst>
              <a:ext uri="{FF2B5EF4-FFF2-40B4-BE49-F238E27FC236}">
                <a16:creationId xmlns:a16="http://schemas.microsoft.com/office/drawing/2014/main" id="{FD2F317C-F34F-2347-9770-83E7FA287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5513" y="2589213"/>
            <a:ext cx="508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 b="1">
                <a:solidFill>
                  <a:srgbClr val="003366"/>
                </a:solidFill>
              </a:rPr>
              <a:t>%</a:t>
            </a:r>
            <a:r>
              <a:rPr lang="en-US" altLang="tr-TR" sz="1400" b="1">
                <a:solidFill>
                  <a:srgbClr val="003366"/>
                </a:solidFill>
              </a:rPr>
              <a:t>87.9</a:t>
            </a:r>
            <a:endParaRPr lang="en-US" altLang="tr-TR" sz="1400">
              <a:solidFill>
                <a:srgbClr val="003366"/>
              </a:solidFill>
            </a:endParaRPr>
          </a:p>
        </p:txBody>
      </p:sp>
      <p:sp>
        <p:nvSpPr>
          <p:cNvPr id="66601" name="Rectangle 49">
            <a:extLst>
              <a:ext uri="{FF2B5EF4-FFF2-40B4-BE49-F238E27FC236}">
                <a16:creationId xmlns:a16="http://schemas.microsoft.com/office/drawing/2014/main" id="{14B1EEB0-92ED-C093-5A44-3884BC0C34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7425" y="2768600"/>
            <a:ext cx="508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 b="1">
                <a:solidFill>
                  <a:srgbClr val="003366"/>
                </a:solidFill>
              </a:rPr>
              <a:t>%</a:t>
            </a:r>
            <a:r>
              <a:rPr lang="en-US" altLang="tr-TR" sz="1400" b="1">
                <a:solidFill>
                  <a:srgbClr val="003366"/>
                </a:solidFill>
              </a:rPr>
              <a:t>81.0</a:t>
            </a:r>
            <a:endParaRPr lang="en-US" altLang="tr-TR" sz="1400">
              <a:solidFill>
                <a:srgbClr val="003366"/>
              </a:solidFill>
            </a:endParaRPr>
          </a:p>
        </p:txBody>
      </p:sp>
      <p:sp>
        <p:nvSpPr>
          <p:cNvPr id="66602" name="Rectangle 50">
            <a:extLst>
              <a:ext uri="{FF2B5EF4-FFF2-40B4-BE49-F238E27FC236}">
                <a16:creationId xmlns:a16="http://schemas.microsoft.com/office/drawing/2014/main" id="{8B972E9D-15B1-1C5B-C357-BF6465106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238500"/>
            <a:ext cx="508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 b="1">
                <a:solidFill>
                  <a:srgbClr val="003366"/>
                </a:solidFill>
              </a:rPr>
              <a:t>%</a:t>
            </a:r>
            <a:r>
              <a:rPr lang="en-US" altLang="tr-TR" sz="1400" b="1">
                <a:solidFill>
                  <a:srgbClr val="003366"/>
                </a:solidFill>
              </a:rPr>
              <a:t>56.5</a:t>
            </a:r>
            <a:endParaRPr lang="en-US" altLang="tr-TR" sz="1400">
              <a:solidFill>
                <a:srgbClr val="003366"/>
              </a:solidFill>
            </a:endParaRPr>
          </a:p>
        </p:txBody>
      </p:sp>
      <p:sp>
        <p:nvSpPr>
          <p:cNvPr id="66603" name="Rectangle 51">
            <a:extLst>
              <a:ext uri="{FF2B5EF4-FFF2-40B4-BE49-F238E27FC236}">
                <a16:creationId xmlns:a16="http://schemas.microsoft.com/office/drawing/2014/main" id="{3624A8EC-58E9-AD74-C180-9353C53F6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3125" y="3795713"/>
            <a:ext cx="508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 b="1">
                <a:solidFill>
                  <a:srgbClr val="003366"/>
                </a:solidFill>
              </a:rPr>
              <a:t>%</a:t>
            </a:r>
            <a:r>
              <a:rPr lang="en-US" altLang="tr-TR" sz="1400" b="1">
                <a:solidFill>
                  <a:srgbClr val="003366"/>
                </a:solidFill>
              </a:rPr>
              <a:t>59.8</a:t>
            </a:r>
            <a:endParaRPr lang="en-US" altLang="tr-TR" sz="1400">
              <a:solidFill>
                <a:srgbClr val="003366"/>
              </a:solidFill>
            </a:endParaRPr>
          </a:p>
        </p:txBody>
      </p:sp>
      <p:sp>
        <p:nvSpPr>
          <p:cNvPr id="66604" name="Rectangle 52">
            <a:extLst>
              <a:ext uri="{FF2B5EF4-FFF2-40B4-BE49-F238E27FC236}">
                <a16:creationId xmlns:a16="http://schemas.microsoft.com/office/drawing/2014/main" id="{C3FDCF4A-7CB5-B79F-5D9C-D66EA0BCB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5038" y="3867150"/>
            <a:ext cx="508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 b="1">
                <a:solidFill>
                  <a:srgbClr val="003366"/>
                </a:solidFill>
              </a:rPr>
              <a:t>%</a:t>
            </a:r>
            <a:r>
              <a:rPr lang="en-US" altLang="tr-TR" sz="1400" b="1">
                <a:solidFill>
                  <a:srgbClr val="003366"/>
                </a:solidFill>
              </a:rPr>
              <a:t>56.9</a:t>
            </a:r>
            <a:endParaRPr lang="en-US" altLang="tr-TR" sz="1400">
              <a:solidFill>
                <a:srgbClr val="003366"/>
              </a:solidFill>
            </a:endParaRPr>
          </a:p>
        </p:txBody>
      </p:sp>
      <p:sp>
        <p:nvSpPr>
          <p:cNvPr id="66605" name="Rectangle 53">
            <a:extLst>
              <a:ext uri="{FF2B5EF4-FFF2-40B4-BE49-F238E27FC236}">
                <a16:creationId xmlns:a16="http://schemas.microsoft.com/office/drawing/2014/main" id="{7572F3AF-2747-3E07-FF7C-D49E5DC19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4414" y="4351338"/>
            <a:ext cx="5492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 b="1">
                <a:solidFill>
                  <a:srgbClr val="003366"/>
                </a:solidFill>
              </a:rPr>
              <a:t>%</a:t>
            </a:r>
            <a:r>
              <a:rPr lang="en-US" altLang="tr-TR" sz="1400" b="1">
                <a:solidFill>
                  <a:srgbClr val="003366"/>
                </a:solidFill>
              </a:rPr>
              <a:t>35.3</a:t>
            </a:r>
            <a:endParaRPr lang="en-US" altLang="tr-TR" sz="1400">
              <a:solidFill>
                <a:srgbClr val="003366"/>
              </a:solidFill>
            </a:endParaRPr>
          </a:p>
        </p:txBody>
      </p:sp>
      <p:sp>
        <p:nvSpPr>
          <p:cNvPr id="66606" name="Rectangle 54">
            <a:extLst>
              <a:ext uri="{FF2B5EF4-FFF2-40B4-BE49-F238E27FC236}">
                <a16:creationId xmlns:a16="http://schemas.microsoft.com/office/drawing/2014/main" id="{A720D0D7-F034-AF3E-30D5-2C51E0EEE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125" y="4725988"/>
            <a:ext cx="5476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 b="1">
                <a:solidFill>
                  <a:srgbClr val="003366"/>
                </a:solidFill>
              </a:rPr>
              <a:t>%</a:t>
            </a:r>
            <a:r>
              <a:rPr lang="en-US" altLang="tr-TR" sz="1400" b="1">
                <a:solidFill>
                  <a:srgbClr val="003366"/>
                </a:solidFill>
              </a:rPr>
              <a:t>20.4</a:t>
            </a:r>
            <a:endParaRPr lang="en-US" altLang="tr-TR" sz="1400">
              <a:solidFill>
                <a:srgbClr val="003366"/>
              </a:solidFill>
            </a:endParaRPr>
          </a:p>
        </p:txBody>
      </p:sp>
      <p:sp>
        <p:nvSpPr>
          <p:cNvPr id="66607" name="Rectangle 55">
            <a:extLst>
              <a:ext uri="{FF2B5EF4-FFF2-40B4-BE49-F238E27FC236}">
                <a16:creationId xmlns:a16="http://schemas.microsoft.com/office/drawing/2014/main" id="{47E9DF49-65BE-5FD9-E53D-77DE5634EF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5451" y="5051425"/>
            <a:ext cx="857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0</a:t>
            </a:r>
            <a:endParaRPr lang="en-US" altLang="tr-TR" sz="1200">
              <a:solidFill>
                <a:srgbClr val="003366"/>
              </a:solidFill>
            </a:endParaRPr>
          </a:p>
        </p:txBody>
      </p:sp>
      <p:sp>
        <p:nvSpPr>
          <p:cNvPr id="66608" name="Rectangle 56">
            <a:extLst>
              <a:ext uri="{FF2B5EF4-FFF2-40B4-BE49-F238E27FC236}">
                <a16:creationId xmlns:a16="http://schemas.microsoft.com/office/drawing/2014/main" id="{E715C0E2-360C-67E3-FE39-D11AF3688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7976" y="4789488"/>
            <a:ext cx="169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10</a:t>
            </a:r>
            <a:endParaRPr lang="en-US" altLang="tr-TR" sz="1200">
              <a:solidFill>
                <a:srgbClr val="003366"/>
              </a:solidFill>
            </a:endParaRPr>
          </a:p>
        </p:txBody>
      </p:sp>
      <p:sp>
        <p:nvSpPr>
          <p:cNvPr id="66609" name="Rectangle 57">
            <a:extLst>
              <a:ext uri="{FF2B5EF4-FFF2-40B4-BE49-F238E27FC236}">
                <a16:creationId xmlns:a16="http://schemas.microsoft.com/office/drawing/2014/main" id="{F3B52E57-4CD9-E318-DCF2-A980EE969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7976" y="4538663"/>
            <a:ext cx="169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20</a:t>
            </a:r>
            <a:endParaRPr lang="en-US" altLang="tr-TR" sz="1200">
              <a:solidFill>
                <a:srgbClr val="003366"/>
              </a:solidFill>
            </a:endParaRPr>
          </a:p>
        </p:txBody>
      </p:sp>
      <p:sp>
        <p:nvSpPr>
          <p:cNvPr id="66610" name="Rectangle 58">
            <a:extLst>
              <a:ext uri="{FF2B5EF4-FFF2-40B4-BE49-F238E27FC236}">
                <a16:creationId xmlns:a16="http://schemas.microsoft.com/office/drawing/2014/main" id="{9DDBF956-57CD-612D-D7E9-7D69A6C6F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7976" y="4276725"/>
            <a:ext cx="169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30</a:t>
            </a:r>
            <a:endParaRPr lang="en-US" altLang="tr-TR" sz="1200">
              <a:solidFill>
                <a:srgbClr val="003366"/>
              </a:solidFill>
            </a:endParaRPr>
          </a:p>
        </p:txBody>
      </p:sp>
      <p:sp>
        <p:nvSpPr>
          <p:cNvPr id="66611" name="Rectangle 59">
            <a:extLst>
              <a:ext uri="{FF2B5EF4-FFF2-40B4-BE49-F238E27FC236}">
                <a16:creationId xmlns:a16="http://schemas.microsoft.com/office/drawing/2014/main" id="{D5A8CB2F-3E78-C597-F4E6-19DBE557C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7976" y="4025900"/>
            <a:ext cx="169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40</a:t>
            </a:r>
            <a:endParaRPr lang="en-US" altLang="tr-TR" sz="1200">
              <a:solidFill>
                <a:srgbClr val="003366"/>
              </a:solidFill>
            </a:endParaRPr>
          </a:p>
        </p:txBody>
      </p:sp>
      <p:sp>
        <p:nvSpPr>
          <p:cNvPr id="66612" name="Rectangle 60">
            <a:extLst>
              <a:ext uri="{FF2B5EF4-FFF2-40B4-BE49-F238E27FC236}">
                <a16:creationId xmlns:a16="http://schemas.microsoft.com/office/drawing/2014/main" id="{D81E1866-94B3-3668-0EB4-9BB2ED0EB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7976" y="3763963"/>
            <a:ext cx="169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50</a:t>
            </a:r>
            <a:endParaRPr lang="en-US" altLang="tr-TR" sz="1200">
              <a:solidFill>
                <a:srgbClr val="003366"/>
              </a:solidFill>
            </a:endParaRPr>
          </a:p>
        </p:txBody>
      </p:sp>
      <p:sp>
        <p:nvSpPr>
          <p:cNvPr id="66613" name="Rectangle 61">
            <a:extLst>
              <a:ext uri="{FF2B5EF4-FFF2-40B4-BE49-F238E27FC236}">
                <a16:creationId xmlns:a16="http://schemas.microsoft.com/office/drawing/2014/main" id="{D03F7DF1-4B4A-232C-32C9-C328FA99A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7976" y="3503613"/>
            <a:ext cx="169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60</a:t>
            </a:r>
            <a:endParaRPr lang="en-US" altLang="tr-TR" sz="1200">
              <a:solidFill>
                <a:srgbClr val="003366"/>
              </a:solidFill>
            </a:endParaRPr>
          </a:p>
        </p:txBody>
      </p:sp>
      <p:sp>
        <p:nvSpPr>
          <p:cNvPr id="66614" name="Rectangle 62">
            <a:extLst>
              <a:ext uri="{FF2B5EF4-FFF2-40B4-BE49-F238E27FC236}">
                <a16:creationId xmlns:a16="http://schemas.microsoft.com/office/drawing/2014/main" id="{426AC518-F647-20AC-9191-DA1F8AEA9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7976" y="3251200"/>
            <a:ext cx="169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70</a:t>
            </a:r>
            <a:endParaRPr lang="en-US" altLang="tr-TR" sz="1200">
              <a:solidFill>
                <a:srgbClr val="003366"/>
              </a:solidFill>
            </a:endParaRPr>
          </a:p>
        </p:txBody>
      </p:sp>
      <p:sp>
        <p:nvSpPr>
          <p:cNvPr id="66615" name="Rectangle 63">
            <a:extLst>
              <a:ext uri="{FF2B5EF4-FFF2-40B4-BE49-F238E27FC236}">
                <a16:creationId xmlns:a16="http://schemas.microsoft.com/office/drawing/2014/main" id="{500B956A-64F5-504F-AB17-A84882E2F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7976" y="2990850"/>
            <a:ext cx="169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80</a:t>
            </a:r>
            <a:endParaRPr lang="en-US" altLang="tr-TR" sz="1200">
              <a:solidFill>
                <a:srgbClr val="003366"/>
              </a:solidFill>
            </a:endParaRPr>
          </a:p>
        </p:txBody>
      </p:sp>
      <p:sp>
        <p:nvSpPr>
          <p:cNvPr id="66616" name="Rectangle 64">
            <a:extLst>
              <a:ext uri="{FF2B5EF4-FFF2-40B4-BE49-F238E27FC236}">
                <a16:creationId xmlns:a16="http://schemas.microsoft.com/office/drawing/2014/main" id="{EDFB5915-D5E0-2208-E1F0-C70788740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7976" y="2738438"/>
            <a:ext cx="169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90</a:t>
            </a:r>
            <a:endParaRPr lang="en-US" altLang="tr-TR" sz="1200">
              <a:solidFill>
                <a:srgbClr val="003366"/>
              </a:solidFill>
            </a:endParaRPr>
          </a:p>
        </p:txBody>
      </p:sp>
      <p:sp>
        <p:nvSpPr>
          <p:cNvPr id="66617" name="Rectangle 65">
            <a:extLst>
              <a:ext uri="{FF2B5EF4-FFF2-40B4-BE49-F238E27FC236}">
                <a16:creationId xmlns:a16="http://schemas.microsoft.com/office/drawing/2014/main" id="{016E85EF-B4A1-A92B-484C-B3B50A547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8914" y="2478088"/>
            <a:ext cx="2555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100</a:t>
            </a:r>
            <a:endParaRPr lang="en-US" altLang="tr-TR" sz="1200">
              <a:solidFill>
                <a:srgbClr val="003366"/>
              </a:solidFill>
            </a:endParaRPr>
          </a:p>
        </p:txBody>
      </p:sp>
      <p:sp>
        <p:nvSpPr>
          <p:cNvPr id="66618" name="Rectangle 66">
            <a:extLst>
              <a:ext uri="{FF2B5EF4-FFF2-40B4-BE49-F238E27FC236}">
                <a16:creationId xmlns:a16="http://schemas.microsoft.com/office/drawing/2014/main" id="{1A6D10AD-1B6A-4590-13EA-7F09001C7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839" y="5272088"/>
            <a:ext cx="857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1</a:t>
            </a:r>
            <a:endParaRPr lang="en-US" altLang="tr-TR" sz="1200">
              <a:solidFill>
                <a:srgbClr val="003366"/>
              </a:solidFill>
            </a:endParaRPr>
          </a:p>
        </p:txBody>
      </p:sp>
      <p:sp>
        <p:nvSpPr>
          <p:cNvPr id="66619" name="Rectangle 67">
            <a:extLst>
              <a:ext uri="{FF2B5EF4-FFF2-40B4-BE49-F238E27FC236}">
                <a16:creationId xmlns:a16="http://schemas.microsoft.com/office/drawing/2014/main" id="{0BB69A39-3FD1-FE28-1954-8E3E49AF1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7926" y="5272088"/>
            <a:ext cx="857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2</a:t>
            </a:r>
            <a:endParaRPr lang="en-US" altLang="tr-TR" sz="1200">
              <a:solidFill>
                <a:srgbClr val="003366"/>
              </a:solidFill>
            </a:endParaRPr>
          </a:p>
        </p:txBody>
      </p:sp>
      <p:sp>
        <p:nvSpPr>
          <p:cNvPr id="66620" name="Rectangle 68">
            <a:extLst>
              <a:ext uri="{FF2B5EF4-FFF2-40B4-BE49-F238E27FC236}">
                <a16:creationId xmlns:a16="http://schemas.microsoft.com/office/drawing/2014/main" id="{EDCFB270-2D1B-8494-53FA-2E6E267A6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6014" y="5272088"/>
            <a:ext cx="857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3</a:t>
            </a:r>
            <a:endParaRPr lang="en-US" altLang="tr-TR" sz="1200">
              <a:solidFill>
                <a:srgbClr val="003366"/>
              </a:solidFill>
            </a:endParaRPr>
          </a:p>
        </p:txBody>
      </p:sp>
      <p:sp>
        <p:nvSpPr>
          <p:cNvPr id="66621" name="Rectangle 69">
            <a:extLst>
              <a:ext uri="{FF2B5EF4-FFF2-40B4-BE49-F238E27FC236}">
                <a16:creationId xmlns:a16="http://schemas.microsoft.com/office/drawing/2014/main" id="{9B7508FB-A1C1-6E6C-92B8-5C559CE74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4101" y="5272088"/>
            <a:ext cx="857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4</a:t>
            </a:r>
            <a:endParaRPr lang="en-US" altLang="tr-TR" sz="1200">
              <a:solidFill>
                <a:srgbClr val="003366"/>
              </a:solidFill>
            </a:endParaRPr>
          </a:p>
        </p:txBody>
      </p:sp>
      <p:sp>
        <p:nvSpPr>
          <p:cNvPr id="66622" name="Rectangle 71">
            <a:extLst>
              <a:ext uri="{FF2B5EF4-FFF2-40B4-BE49-F238E27FC236}">
                <a16:creationId xmlns:a16="http://schemas.microsoft.com/office/drawing/2014/main" id="{53E0584A-A58E-54D6-5088-C898C4D8C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5700" y="5524500"/>
            <a:ext cx="8270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>
                <a:solidFill>
                  <a:srgbClr val="003366"/>
                </a:solidFill>
              </a:rPr>
              <a:t>A</a:t>
            </a:r>
            <a:r>
              <a:rPr lang="tr-TR" altLang="tr-TR" sz="1200">
                <a:solidFill>
                  <a:srgbClr val="003366"/>
                </a:solidFill>
              </a:rPr>
              <a:t>ferez günü</a:t>
            </a:r>
            <a:endParaRPr lang="en-US" altLang="tr-TR" sz="1200">
              <a:solidFill>
                <a:srgbClr val="003366"/>
              </a:solidFill>
            </a:endParaRPr>
          </a:p>
        </p:txBody>
      </p:sp>
      <p:sp>
        <p:nvSpPr>
          <p:cNvPr id="66623" name="Text Box 5">
            <a:extLst>
              <a:ext uri="{FF2B5EF4-FFF2-40B4-BE49-F238E27FC236}">
                <a16:creationId xmlns:a16="http://schemas.microsoft.com/office/drawing/2014/main" id="{DE8A5488-24CA-2F8C-64B1-6B4208F19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576" y="2794001"/>
            <a:ext cx="1592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tr-TR" altLang="tr-TR" sz="1200" b="1" dirty="0">
                <a:solidFill>
                  <a:srgbClr val="003366"/>
                </a:solidFill>
              </a:rPr>
              <a:t>Plerixafor + G-CSF</a:t>
            </a:r>
            <a:r>
              <a:rPr lang="en-US" altLang="tr-TR" sz="1200" b="1" dirty="0">
                <a:solidFill>
                  <a:srgbClr val="003366"/>
                </a:solidFill>
              </a:rPr>
              <a:t> </a:t>
            </a:r>
          </a:p>
        </p:txBody>
      </p:sp>
      <p:sp>
        <p:nvSpPr>
          <p:cNvPr id="66624" name="Text Box 6">
            <a:extLst>
              <a:ext uri="{FF2B5EF4-FFF2-40B4-BE49-F238E27FC236}">
                <a16:creationId xmlns:a16="http://schemas.microsoft.com/office/drawing/2014/main" id="{A605F67A-B92C-B173-A6B2-00475949A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575" y="3251201"/>
            <a:ext cx="14303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tr-TR" sz="1200" b="1">
                <a:solidFill>
                  <a:srgbClr val="003366"/>
                </a:solidFill>
              </a:rPr>
              <a:t>Pla</a:t>
            </a:r>
            <a:r>
              <a:rPr lang="tr-TR" altLang="tr-TR" sz="1200" b="1">
                <a:solidFill>
                  <a:srgbClr val="003366"/>
                </a:solidFill>
              </a:rPr>
              <a:t>s</a:t>
            </a:r>
            <a:r>
              <a:rPr lang="en-US" altLang="tr-TR" sz="1200" b="1">
                <a:solidFill>
                  <a:srgbClr val="003366"/>
                </a:solidFill>
              </a:rPr>
              <a:t>ebo</a:t>
            </a:r>
            <a:r>
              <a:rPr lang="tr-TR" altLang="tr-TR" sz="1200" b="1">
                <a:solidFill>
                  <a:srgbClr val="003366"/>
                </a:solidFill>
              </a:rPr>
              <a:t> + G-CSF</a:t>
            </a:r>
            <a:endParaRPr lang="en-US" altLang="tr-TR" sz="1200" b="1">
              <a:solidFill>
                <a:srgbClr val="003366"/>
              </a:solidFill>
            </a:endParaRPr>
          </a:p>
        </p:txBody>
      </p:sp>
      <p:sp>
        <p:nvSpPr>
          <p:cNvPr id="66625" name="Line 82">
            <a:extLst>
              <a:ext uri="{FF2B5EF4-FFF2-40B4-BE49-F238E27FC236}">
                <a16:creationId xmlns:a16="http://schemas.microsoft.com/office/drawing/2014/main" id="{333C093E-5784-061A-F24F-F37FA50858A3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7851" y="2928938"/>
            <a:ext cx="339725" cy="0"/>
          </a:xfrm>
          <a:prstGeom prst="line">
            <a:avLst/>
          </a:prstGeom>
          <a:noFill/>
          <a:ln w="31750">
            <a:solidFill>
              <a:srgbClr val="BFD73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626" name="Freeform 83">
            <a:extLst>
              <a:ext uri="{FF2B5EF4-FFF2-40B4-BE49-F238E27FC236}">
                <a16:creationId xmlns:a16="http://schemas.microsoft.com/office/drawing/2014/main" id="{48C521F5-03F9-1082-27BC-C4B20E85D390}"/>
              </a:ext>
            </a:extLst>
          </p:cNvPr>
          <p:cNvSpPr>
            <a:spLocks/>
          </p:cNvSpPr>
          <p:nvPr/>
        </p:nvSpPr>
        <p:spPr bwMode="auto">
          <a:xfrm>
            <a:off x="8358188" y="2892426"/>
            <a:ext cx="68262" cy="66675"/>
          </a:xfrm>
          <a:custGeom>
            <a:avLst/>
            <a:gdLst>
              <a:gd name="T0" fmla="*/ 2147483647 w 48"/>
              <a:gd name="T1" fmla="*/ 0 h 51"/>
              <a:gd name="T2" fmla="*/ 2147483647 w 48"/>
              <a:gd name="T3" fmla="*/ 2147483647 h 51"/>
              <a:gd name="T4" fmla="*/ 2147483647 w 48"/>
              <a:gd name="T5" fmla="*/ 2147483647 h 51"/>
              <a:gd name="T6" fmla="*/ 0 w 48"/>
              <a:gd name="T7" fmla="*/ 2147483647 h 51"/>
              <a:gd name="T8" fmla="*/ 2147483647 w 48"/>
              <a:gd name="T9" fmla="*/ 0 h 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"/>
              <a:gd name="T16" fmla="*/ 0 h 51"/>
              <a:gd name="T17" fmla="*/ 48 w 48"/>
              <a:gd name="T18" fmla="*/ 51 h 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" h="51">
                <a:moveTo>
                  <a:pt x="24" y="0"/>
                </a:moveTo>
                <a:lnTo>
                  <a:pt x="48" y="26"/>
                </a:lnTo>
                <a:lnTo>
                  <a:pt x="24" y="51"/>
                </a:lnTo>
                <a:lnTo>
                  <a:pt x="0" y="26"/>
                </a:lnTo>
                <a:lnTo>
                  <a:pt x="24" y="0"/>
                </a:lnTo>
                <a:close/>
              </a:path>
            </a:pathLst>
          </a:custGeom>
          <a:solidFill>
            <a:srgbClr val="BFD732"/>
          </a:solidFill>
          <a:ln w="38100">
            <a:solidFill>
              <a:srgbClr val="BFD73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>
              <a:latin typeface="Gill Sans MT" panose="020B0502020104020203" pitchFamily="34" charset="0"/>
            </a:endParaRPr>
          </a:p>
        </p:txBody>
      </p:sp>
      <p:sp>
        <p:nvSpPr>
          <p:cNvPr id="66627" name="Line 84">
            <a:extLst>
              <a:ext uri="{FF2B5EF4-FFF2-40B4-BE49-F238E27FC236}">
                <a16:creationId xmlns:a16="http://schemas.microsoft.com/office/drawing/2014/main" id="{094C8554-95A5-098C-0FB7-8A93DA747CC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97851" y="3405188"/>
            <a:ext cx="339725" cy="0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628" name="Rectangle 85">
            <a:extLst>
              <a:ext uri="{FF2B5EF4-FFF2-40B4-BE49-F238E27FC236}">
                <a16:creationId xmlns:a16="http://schemas.microsoft.com/office/drawing/2014/main" id="{D53C60BC-4060-49D3-D152-15A0E63A1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2950" y="3375026"/>
            <a:ext cx="57150" cy="53975"/>
          </a:xfrm>
          <a:prstGeom prst="rect">
            <a:avLst/>
          </a:prstGeom>
          <a:solidFill>
            <a:schemeClr val="accent1"/>
          </a:solidFill>
          <a:ln w="3175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sz="1000">
              <a:solidFill>
                <a:srgbClr val="003366"/>
              </a:solidFill>
            </a:endParaRPr>
          </a:p>
        </p:txBody>
      </p:sp>
      <p:sp>
        <p:nvSpPr>
          <p:cNvPr id="66629" name="Line 71">
            <a:extLst>
              <a:ext uri="{FF2B5EF4-FFF2-40B4-BE49-F238E27FC236}">
                <a16:creationId xmlns:a16="http://schemas.microsoft.com/office/drawing/2014/main" id="{53B34912-ABC8-0E3A-24DF-A437634D09C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9450" y="3716338"/>
            <a:ext cx="428783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630" name="Text Box 4">
            <a:extLst>
              <a:ext uri="{FF2B5EF4-FFF2-40B4-BE49-F238E27FC236}">
                <a16:creationId xmlns:a16="http://schemas.microsoft.com/office/drawing/2014/main" id="{C3CE7B06-45F6-A52C-080E-32686ED08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5664" y="6070600"/>
            <a:ext cx="793908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30000"/>
              </a:spcAft>
            </a:pPr>
            <a:r>
              <a:rPr lang="tr-TR" altLang="tr-TR" sz="800" dirty="0">
                <a:solidFill>
                  <a:srgbClr val="003366"/>
                </a:solidFill>
              </a:rPr>
              <a:t> </a:t>
            </a:r>
            <a:r>
              <a:rPr lang="en-US" altLang="tr-TR" sz="1000" dirty="0">
                <a:solidFill>
                  <a:srgbClr val="003366"/>
                </a:solidFill>
              </a:rPr>
              <a:t>DiPersio JF,</a:t>
            </a:r>
            <a:r>
              <a:rPr lang="tr-TR" altLang="tr-TR" sz="1000" dirty="0">
                <a:solidFill>
                  <a:srgbClr val="003366"/>
                </a:solidFill>
              </a:rPr>
              <a:t> ve ark.</a:t>
            </a:r>
            <a:r>
              <a:rPr lang="en-US" altLang="tr-TR" sz="1000" dirty="0">
                <a:solidFill>
                  <a:srgbClr val="003366"/>
                </a:solidFill>
              </a:rPr>
              <a:t> </a:t>
            </a:r>
            <a:r>
              <a:rPr lang="en-US" altLang="tr-TR" sz="1000" i="1" dirty="0">
                <a:solidFill>
                  <a:srgbClr val="003366"/>
                </a:solidFill>
              </a:rPr>
              <a:t>J Clin Oncol</a:t>
            </a:r>
            <a:r>
              <a:rPr lang="en-US" altLang="tr-TR" sz="1000" dirty="0">
                <a:solidFill>
                  <a:srgbClr val="003366"/>
                </a:solidFill>
              </a:rPr>
              <a:t>. 2009;27:4767-4773</a:t>
            </a:r>
            <a:r>
              <a:rPr lang="en-US" altLang="tr-TR" sz="800" dirty="0">
                <a:solidFill>
                  <a:srgbClr val="003366"/>
                </a:solidFill>
              </a:rPr>
              <a:t>.</a:t>
            </a:r>
          </a:p>
        </p:txBody>
      </p:sp>
      <p:sp>
        <p:nvSpPr>
          <p:cNvPr id="66631" name="Text Box 69">
            <a:extLst>
              <a:ext uri="{FF2B5EF4-FFF2-40B4-BE49-F238E27FC236}">
                <a16:creationId xmlns:a16="http://schemas.microsoft.com/office/drawing/2014/main" id="{A74F231B-3B3C-2ED3-1ADB-4A3DE851E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1" y="1649414"/>
            <a:ext cx="77771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dirty="0">
                <a:solidFill>
                  <a:srgbClr val="003366"/>
                </a:solidFill>
              </a:rPr>
              <a:t>Aferez gününde </a:t>
            </a:r>
            <a:r>
              <a:rPr lang="en-US" altLang="tr-TR" sz="1600" dirty="0">
                <a:solidFill>
                  <a:srgbClr val="003366"/>
                </a:solidFill>
              </a:rPr>
              <a:t>≥ </a:t>
            </a:r>
            <a:r>
              <a:rPr lang="tr-TR" altLang="tr-TR" sz="1600" dirty="0">
                <a:solidFill>
                  <a:srgbClr val="003366"/>
                </a:solidFill>
              </a:rPr>
              <a:t>2</a:t>
            </a:r>
            <a:r>
              <a:rPr lang="en-US" altLang="tr-TR" sz="1600" dirty="0">
                <a:solidFill>
                  <a:srgbClr val="003366"/>
                </a:solidFill>
              </a:rPr>
              <a:t> × 10</a:t>
            </a:r>
            <a:r>
              <a:rPr lang="en-US" altLang="tr-TR" sz="1600" baseline="30000" dirty="0">
                <a:solidFill>
                  <a:srgbClr val="003366"/>
                </a:solidFill>
              </a:rPr>
              <a:t>6</a:t>
            </a:r>
            <a:r>
              <a:rPr lang="en-US" altLang="tr-TR" sz="1600" dirty="0">
                <a:solidFill>
                  <a:srgbClr val="003366"/>
                </a:solidFill>
              </a:rPr>
              <a:t> CD34+ </a:t>
            </a:r>
            <a:r>
              <a:rPr lang="tr-TR" altLang="tr-TR" sz="1600" dirty="0">
                <a:solidFill>
                  <a:srgbClr val="003366"/>
                </a:solidFill>
              </a:rPr>
              <a:t>hücre</a:t>
            </a:r>
            <a:r>
              <a:rPr lang="en-US" altLang="tr-TR" sz="1600" dirty="0">
                <a:solidFill>
                  <a:srgbClr val="003366"/>
                </a:solidFill>
              </a:rPr>
              <a:t>/kg</a:t>
            </a:r>
            <a:r>
              <a:rPr lang="tr-TR" altLang="tr-TR" sz="1600" dirty="0">
                <a:solidFill>
                  <a:srgbClr val="003366"/>
                </a:solidFill>
              </a:rPr>
              <a:t>’a ulaşan NHL hastaları</a:t>
            </a:r>
            <a:endParaRPr lang="en-US" altLang="tr-TR" sz="1600" dirty="0">
              <a:solidFill>
                <a:srgbClr val="003366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58" name="Başlık 1">
            <a:extLst>
              <a:ext uri="{FF2B5EF4-FFF2-40B4-BE49-F238E27FC236}">
                <a16:creationId xmlns:a16="http://schemas.microsoft.com/office/drawing/2014/main" id="{EB3E8709-2A86-72DC-A2E2-B8F551458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altLang="tr-TR" sz="2400" dirty="0"/>
              <a:t>Plerixafor Faz-III çalışma sonuçları: </a:t>
            </a:r>
            <a:br>
              <a:rPr lang="tr-TR" altLang="tr-TR" sz="2400" dirty="0"/>
            </a:br>
            <a:r>
              <a:rPr lang="tr-TR" altLang="tr-TR" sz="2400" dirty="0"/>
              <a:t>MM hastaları için mobilizasyon (6 x 10</a:t>
            </a:r>
            <a:r>
              <a:rPr lang="tr-TR" altLang="tr-TR" sz="2400" baseline="30000" dirty="0"/>
              <a:t>6 </a:t>
            </a:r>
            <a:r>
              <a:rPr lang="tr-TR" altLang="tr-TR" sz="2400" dirty="0"/>
              <a:t>CD34+ hücre/kg)</a:t>
            </a:r>
          </a:p>
        </p:txBody>
      </p:sp>
      <p:sp>
        <p:nvSpPr>
          <p:cNvPr id="68611" name="Slayt Numarası Yer Tutucusu 4">
            <a:extLst>
              <a:ext uri="{FF2B5EF4-FFF2-40B4-BE49-F238E27FC236}">
                <a16:creationId xmlns:a16="http://schemas.microsoft.com/office/drawing/2014/main" id="{0260F917-CB6E-8528-5301-ED73B5CC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>
                <a:solidFill>
                  <a:srgbClr val="003366"/>
                </a:solidFill>
              </a:rPr>
              <a:t>|</a:t>
            </a:r>
            <a:r>
              <a:rPr lang="en-US" altLang="tr-TR" sz="900" baseline="16000">
                <a:solidFill>
                  <a:srgbClr val="003366"/>
                </a:solidFill>
              </a:rPr>
              <a:t>         </a:t>
            </a:r>
            <a:fld id="{70DA688D-C2E9-4E7F-A753-2B205507B2FB}" type="slidenum">
              <a:rPr lang="en-US" altLang="tr-TR">
                <a:solidFill>
                  <a:srgbClr val="003366"/>
                </a:solidFill>
              </a:rPr>
              <a:pPr eaLnBrk="1" hangingPunct="1"/>
              <a:t>21</a:t>
            </a:fld>
            <a:endParaRPr lang="en-US" altLang="tr-TR">
              <a:solidFill>
                <a:srgbClr val="003366"/>
              </a:solidFill>
            </a:endParaRPr>
          </a:p>
        </p:txBody>
      </p:sp>
      <p:sp>
        <p:nvSpPr>
          <p:cNvPr id="68612" name="Slide Number Placeholder 4">
            <a:extLst>
              <a:ext uri="{FF2B5EF4-FFF2-40B4-BE49-F238E27FC236}">
                <a16:creationId xmlns:a16="http://schemas.microsoft.com/office/drawing/2014/main" id="{9470A820-32F9-17EE-7C40-6EFFFA561914}"/>
              </a:ext>
            </a:extLst>
          </p:cNvPr>
          <p:cNvSpPr txBox="1">
            <a:spLocks noGrp="1"/>
          </p:cNvSpPr>
          <p:nvPr/>
        </p:nvSpPr>
        <p:spPr bwMode="auto">
          <a:xfrm>
            <a:off x="7908925" y="614997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endParaRPr lang="tr-TR" altLang="tr-TR" sz="1400">
              <a:solidFill>
                <a:srgbClr val="003366"/>
              </a:solidFill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BC7FFE07-565A-C804-DEDE-31BCA7AC4F75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59532" y="3509170"/>
            <a:ext cx="4525963" cy="498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BCA36A"/>
              </a:buClr>
              <a:buSzPct val="130000"/>
              <a:buFont typeface="Trebuchet MS" pitchFamily="34" charset="0"/>
              <a:buChar char="●"/>
              <a:defRPr sz="3200">
                <a:solidFill>
                  <a:srgbClr val="444492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ACB317"/>
              </a:buClr>
              <a:buFont typeface="Trebuchet MS" pitchFamily="34" charset="0"/>
              <a:buChar char="●"/>
              <a:defRPr sz="1600" b="1">
                <a:solidFill>
                  <a:srgbClr val="AAAAAA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444492"/>
              </a:buClr>
              <a:buChar char="•"/>
              <a:defRPr sz="1600">
                <a:solidFill>
                  <a:srgbClr val="AAAAAA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ED5B43"/>
              </a:buClr>
              <a:buChar char="•"/>
              <a:defRPr sz="1600">
                <a:solidFill>
                  <a:srgbClr val="AAAAAA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D5B43"/>
              </a:buClr>
              <a:buChar char="•"/>
              <a:defRPr sz="1600">
                <a:solidFill>
                  <a:srgbClr val="AAAAAA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D5B43"/>
              </a:buClr>
              <a:buChar char="•"/>
              <a:defRPr sz="1600">
                <a:solidFill>
                  <a:srgbClr val="AAAAAA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D5B43"/>
              </a:buClr>
              <a:buChar char="•"/>
              <a:defRPr sz="1600">
                <a:solidFill>
                  <a:srgbClr val="AAAAAA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D5B43"/>
              </a:buClr>
              <a:buChar char="•"/>
              <a:defRPr sz="1600">
                <a:solidFill>
                  <a:srgbClr val="AAAAAA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D5B43"/>
              </a:buClr>
              <a:buChar char="•"/>
              <a:defRPr sz="1600">
                <a:solidFill>
                  <a:srgbClr val="AAAAAA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buNone/>
              <a:defRPr sz="1200" b="0" i="0" u="none" strike="noStrike" kern="1200" baseline="0">
                <a:solidFill>
                  <a:srgbClr val="444492"/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>
                <a:solidFill>
                  <a:srgbClr val="003366"/>
                </a:solidFill>
                <a:latin typeface="+mn-lt"/>
                <a:cs typeface="+mn-cs"/>
              </a:rPr>
              <a:t>Kaplan-Meier</a:t>
            </a:r>
            <a:r>
              <a:rPr lang="tr-TR" sz="1200" dirty="0">
                <a:solidFill>
                  <a:srgbClr val="003366"/>
                </a:solidFill>
                <a:latin typeface="+mn-lt"/>
                <a:cs typeface="+mn-cs"/>
              </a:rPr>
              <a:t> yöntemine göre </a:t>
            </a:r>
            <a:r>
              <a:rPr lang="en-US" sz="1200" dirty="0">
                <a:solidFill>
                  <a:srgbClr val="003366"/>
                </a:solidFill>
                <a:latin typeface="+mn-lt"/>
                <a:cs typeface="+mn-cs"/>
              </a:rPr>
              <a:t> ≥ </a:t>
            </a:r>
            <a:r>
              <a:rPr lang="tr-TR" sz="1200" dirty="0">
                <a:solidFill>
                  <a:srgbClr val="003366"/>
                </a:solidFill>
                <a:latin typeface="+mn-lt"/>
                <a:cs typeface="+mn-cs"/>
              </a:rPr>
              <a:t>6</a:t>
            </a:r>
            <a:r>
              <a:rPr lang="en-US" sz="1200" dirty="0">
                <a:solidFill>
                  <a:srgbClr val="003366"/>
                </a:solidFill>
                <a:latin typeface="+mn-lt"/>
                <a:cs typeface="+mn-cs"/>
              </a:rPr>
              <a:t> × 106 CD34+ </a:t>
            </a:r>
            <a:endParaRPr lang="tr-TR" sz="1200" dirty="0">
              <a:solidFill>
                <a:srgbClr val="003366"/>
              </a:solidFill>
              <a:latin typeface="+mn-lt"/>
              <a:cs typeface="+mn-cs"/>
            </a:endParaRPr>
          </a:p>
          <a:p>
            <a:pPr algn="ctr">
              <a:buNone/>
              <a:defRPr sz="1200" b="0" i="0" u="none" strike="noStrike" kern="1200" baseline="0">
                <a:solidFill>
                  <a:srgbClr val="444492"/>
                </a:solidFill>
                <a:latin typeface="+mn-lt"/>
                <a:ea typeface="+mn-ea"/>
                <a:cs typeface="+mn-cs"/>
              </a:defRPr>
            </a:pPr>
            <a:r>
              <a:rPr lang="tr-TR" sz="1200" dirty="0">
                <a:solidFill>
                  <a:srgbClr val="003366"/>
                </a:solidFill>
                <a:latin typeface="+mn-lt"/>
                <a:cs typeface="+mn-cs"/>
              </a:rPr>
              <a:t>hücre</a:t>
            </a:r>
            <a:r>
              <a:rPr lang="en-US" sz="1200" dirty="0">
                <a:solidFill>
                  <a:srgbClr val="003366"/>
                </a:solidFill>
                <a:latin typeface="+mn-lt"/>
                <a:cs typeface="+mn-cs"/>
              </a:rPr>
              <a:t>/kg</a:t>
            </a:r>
            <a:r>
              <a:rPr lang="tr-TR" sz="1200" dirty="0">
                <a:solidFill>
                  <a:srgbClr val="003366"/>
                </a:solidFill>
                <a:latin typeface="+mn-lt"/>
                <a:cs typeface="+mn-cs"/>
              </a:rPr>
              <a:t>’a ulaşan tahmini hasta yüzdesi</a:t>
            </a:r>
          </a:p>
        </p:txBody>
      </p:sp>
      <p:sp>
        <p:nvSpPr>
          <p:cNvPr id="68614" name="Line 14">
            <a:extLst>
              <a:ext uri="{FF2B5EF4-FFF2-40B4-BE49-F238E27FC236}">
                <a16:creationId xmlns:a16="http://schemas.microsoft.com/office/drawing/2014/main" id="{7731FE28-D004-41E7-0A1A-7D85985B5F61}"/>
              </a:ext>
            </a:extLst>
          </p:cNvPr>
          <p:cNvSpPr>
            <a:spLocks noChangeShapeType="1"/>
          </p:cNvSpPr>
          <p:nvPr/>
        </p:nvSpPr>
        <p:spPr bwMode="auto">
          <a:xfrm>
            <a:off x="3068638" y="2459039"/>
            <a:ext cx="0" cy="25796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15" name="Line 15">
            <a:extLst>
              <a:ext uri="{FF2B5EF4-FFF2-40B4-BE49-F238E27FC236}">
                <a16:creationId xmlns:a16="http://schemas.microsoft.com/office/drawing/2014/main" id="{1960165A-4FAD-66AB-493D-07B934C6C6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6726" y="5038725"/>
            <a:ext cx="6191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16" name="Line 16">
            <a:extLst>
              <a:ext uri="{FF2B5EF4-FFF2-40B4-BE49-F238E27FC236}">
                <a16:creationId xmlns:a16="http://schemas.microsoft.com/office/drawing/2014/main" id="{D7024F40-E801-5238-2DAB-A1D3AA5A1B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6726" y="4781550"/>
            <a:ext cx="6191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17" name="Line 17">
            <a:extLst>
              <a:ext uri="{FF2B5EF4-FFF2-40B4-BE49-F238E27FC236}">
                <a16:creationId xmlns:a16="http://schemas.microsoft.com/office/drawing/2014/main" id="{0D07012C-4C51-BD64-7A58-F0F66ECEF585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6726" y="4522788"/>
            <a:ext cx="6191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18" name="Line 18">
            <a:extLst>
              <a:ext uri="{FF2B5EF4-FFF2-40B4-BE49-F238E27FC236}">
                <a16:creationId xmlns:a16="http://schemas.microsoft.com/office/drawing/2014/main" id="{8C50CA35-DF94-4615-5964-BCC34EC81AF6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6726" y="4264025"/>
            <a:ext cx="6191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19" name="Line 19">
            <a:extLst>
              <a:ext uri="{FF2B5EF4-FFF2-40B4-BE49-F238E27FC236}">
                <a16:creationId xmlns:a16="http://schemas.microsoft.com/office/drawing/2014/main" id="{6197DF78-6338-C860-5E2A-5F87065015A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6726" y="4006850"/>
            <a:ext cx="6191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20" name="Line 20">
            <a:extLst>
              <a:ext uri="{FF2B5EF4-FFF2-40B4-BE49-F238E27FC236}">
                <a16:creationId xmlns:a16="http://schemas.microsoft.com/office/drawing/2014/main" id="{4C3A39B6-5548-E0EC-5178-CC6E54CF5CB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6726" y="3748088"/>
            <a:ext cx="6191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21" name="Line 21">
            <a:extLst>
              <a:ext uri="{FF2B5EF4-FFF2-40B4-BE49-F238E27FC236}">
                <a16:creationId xmlns:a16="http://schemas.microsoft.com/office/drawing/2014/main" id="{8911595D-BA8E-608F-F68C-DE1C81E0C26A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6726" y="3490913"/>
            <a:ext cx="6191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22" name="Line 22">
            <a:extLst>
              <a:ext uri="{FF2B5EF4-FFF2-40B4-BE49-F238E27FC236}">
                <a16:creationId xmlns:a16="http://schemas.microsoft.com/office/drawing/2014/main" id="{275C1C9D-87BB-CB31-28D4-2C5D2F3E8DB2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6726" y="3233738"/>
            <a:ext cx="6191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23" name="Line 23">
            <a:extLst>
              <a:ext uri="{FF2B5EF4-FFF2-40B4-BE49-F238E27FC236}">
                <a16:creationId xmlns:a16="http://schemas.microsoft.com/office/drawing/2014/main" id="{F4658306-4805-6E30-5714-1A5209C8F44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6726" y="2974975"/>
            <a:ext cx="6191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24" name="Line 24">
            <a:extLst>
              <a:ext uri="{FF2B5EF4-FFF2-40B4-BE49-F238E27FC236}">
                <a16:creationId xmlns:a16="http://schemas.microsoft.com/office/drawing/2014/main" id="{2E356780-6ED7-776E-DC75-05D838D40E1C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6726" y="2717800"/>
            <a:ext cx="6191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25" name="Line 25">
            <a:extLst>
              <a:ext uri="{FF2B5EF4-FFF2-40B4-BE49-F238E27FC236}">
                <a16:creationId xmlns:a16="http://schemas.microsoft.com/office/drawing/2014/main" id="{BC158632-A3A9-D1B3-2D52-DC3A80FAB01C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6726" y="2459038"/>
            <a:ext cx="61913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26" name="Line 26">
            <a:extLst>
              <a:ext uri="{FF2B5EF4-FFF2-40B4-BE49-F238E27FC236}">
                <a16:creationId xmlns:a16="http://schemas.microsoft.com/office/drawing/2014/main" id="{7BBCDDFB-57BB-7221-4400-EFF6AB740A6B}"/>
              </a:ext>
            </a:extLst>
          </p:cNvPr>
          <p:cNvSpPr>
            <a:spLocks noChangeShapeType="1"/>
          </p:cNvSpPr>
          <p:nvPr/>
        </p:nvSpPr>
        <p:spPr bwMode="auto">
          <a:xfrm>
            <a:off x="3068638" y="5038725"/>
            <a:ext cx="487680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27" name="Line 27">
            <a:extLst>
              <a:ext uri="{FF2B5EF4-FFF2-40B4-BE49-F238E27FC236}">
                <a16:creationId xmlns:a16="http://schemas.microsoft.com/office/drawing/2014/main" id="{259DBAD3-80FD-3DAE-E299-26B96179DE9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68638" y="5038725"/>
            <a:ext cx="0" cy="381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28" name="Line 28">
            <a:extLst>
              <a:ext uri="{FF2B5EF4-FFF2-40B4-BE49-F238E27FC236}">
                <a16:creationId xmlns:a16="http://schemas.microsoft.com/office/drawing/2014/main" id="{7B80FF36-51A1-A7B0-B373-DE3AD1EF25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75063" y="5038725"/>
            <a:ext cx="0" cy="381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29" name="Line 29">
            <a:extLst>
              <a:ext uri="{FF2B5EF4-FFF2-40B4-BE49-F238E27FC236}">
                <a16:creationId xmlns:a16="http://schemas.microsoft.com/office/drawing/2014/main" id="{1B814C8E-99D9-04E8-F7F0-122F9B1872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91013" y="5038725"/>
            <a:ext cx="0" cy="381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30" name="Line 30">
            <a:extLst>
              <a:ext uri="{FF2B5EF4-FFF2-40B4-BE49-F238E27FC236}">
                <a16:creationId xmlns:a16="http://schemas.microsoft.com/office/drawing/2014/main" id="{58678B46-8821-46E6-DF74-28C851060F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95850" y="5038725"/>
            <a:ext cx="0" cy="381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31" name="Line 31">
            <a:extLst>
              <a:ext uri="{FF2B5EF4-FFF2-40B4-BE49-F238E27FC236}">
                <a16:creationId xmlns:a16="http://schemas.microsoft.com/office/drawing/2014/main" id="{34B19C7A-6A00-0F4D-8261-3E0543C77B9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11800" y="5038725"/>
            <a:ext cx="0" cy="381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32" name="Line 32">
            <a:extLst>
              <a:ext uri="{FF2B5EF4-FFF2-40B4-BE49-F238E27FC236}">
                <a16:creationId xmlns:a16="http://schemas.microsoft.com/office/drawing/2014/main" id="{3627E356-AD63-B585-0C43-96118EABD7E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19813" y="5038725"/>
            <a:ext cx="0" cy="381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33" name="Line 33">
            <a:extLst>
              <a:ext uri="{FF2B5EF4-FFF2-40B4-BE49-F238E27FC236}">
                <a16:creationId xmlns:a16="http://schemas.microsoft.com/office/drawing/2014/main" id="{EADC1DAE-C115-D455-7CBA-F2417921DC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24650" y="5038725"/>
            <a:ext cx="0" cy="381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34" name="Line 34">
            <a:extLst>
              <a:ext uri="{FF2B5EF4-FFF2-40B4-BE49-F238E27FC236}">
                <a16:creationId xmlns:a16="http://schemas.microsoft.com/office/drawing/2014/main" id="{25C1F4E9-5C52-70DE-2322-C86398F9B3A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40600" y="5038725"/>
            <a:ext cx="0" cy="381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35" name="Line 35">
            <a:extLst>
              <a:ext uri="{FF2B5EF4-FFF2-40B4-BE49-F238E27FC236}">
                <a16:creationId xmlns:a16="http://schemas.microsoft.com/office/drawing/2014/main" id="{067835ED-9851-0327-44EE-DD81ED1DB0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45438" y="5038725"/>
            <a:ext cx="0" cy="381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36" name="Freeform 36">
            <a:extLst>
              <a:ext uri="{FF2B5EF4-FFF2-40B4-BE49-F238E27FC236}">
                <a16:creationId xmlns:a16="http://schemas.microsoft.com/office/drawing/2014/main" id="{9A22CB8C-5642-F7F8-2F45-F2DEC60F11C7}"/>
              </a:ext>
            </a:extLst>
          </p:cNvPr>
          <p:cNvSpPr>
            <a:spLocks/>
          </p:cNvSpPr>
          <p:nvPr/>
        </p:nvSpPr>
        <p:spPr bwMode="auto">
          <a:xfrm>
            <a:off x="3675064" y="2803526"/>
            <a:ext cx="3665537" cy="841375"/>
          </a:xfrm>
          <a:custGeom>
            <a:avLst/>
            <a:gdLst>
              <a:gd name="T0" fmla="*/ 0 w 357"/>
              <a:gd name="T1" fmla="*/ 2147483647 h 88"/>
              <a:gd name="T2" fmla="*/ 2147483647 w 357"/>
              <a:gd name="T3" fmla="*/ 2147483647 h 88"/>
              <a:gd name="T4" fmla="*/ 2147483647 w 357"/>
              <a:gd name="T5" fmla="*/ 0 h 88"/>
              <a:gd name="T6" fmla="*/ 2147483647 w 357"/>
              <a:gd name="T7" fmla="*/ 0 h 88"/>
              <a:gd name="T8" fmla="*/ 0 60000 65536"/>
              <a:gd name="T9" fmla="*/ 0 60000 65536"/>
              <a:gd name="T10" fmla="*/ 0 60000 65536"/>
              <a:gd name="T11" fmla="*/ 0 60000 65536"/>
              <a:gd name="T12" fmla="*/ 0 w 357"/>
              <a:gd name="T13" fmla="*/ 0 h 88"/>
              <a:gd name="T14" fmla="*/ 357 w 357"/>
              <a:gd name="T15" fmla="*/ 88 h 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7" h="88">
                <a:moveTo>
                  <a:pt x="0" y="88"/>
                </a:moveTo>
                <a:lnTo>
                  <a:pt x="119" y="24"/>
                </a:lnTo>
                <a:lnTo>
                  <a:pt x="238" y="0"/>
                </a:lnTo>
                <a:lnTo>
                  <a:pt x="357" y="0"/>
                </a:lnTo>
              </a:path>
            </a:pathLst>
          </a:custGeom>
          <a:noFill/>
          <a:ln w="38100">
            <a:solidFill>
              <a:srgbClr val="BFD73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>
              <a:latin typeface="Gill Sans MT" panose="020B0502020104020203" pitchFamily="34" charset="0"/>
            </a:endParaRPr>
          </a:p>
        </p:txBody>
      </p:sp>
      <p:sp>
        <p:nvSpPr>
          <p:cNvPr id="68637" name="Freeform 37">
            <a:extLst>
              <a:ext uri="{FF2B5EF4-FFF2-40B4-BE49-F238E27FC236}">
                <a16:creationId xmlns:a16="http://schemas.microsoft.com/office/drawing/2014/main" id="{93597F2B-F6D6-1F60-A65E-C0F786B4A4F6}"/>
              </a:ext>
            </a:extLst>
          </p:cNvPr>
          <p:cNvSpPr>
            <a:spLocks/>
          </p:cNvSpPr>
          <p:nvPr/>
        </p:nvSpPr>
        <p:spPr bwMode="auto">
          <a:xfrm>
            <a:off x="3675064" y="3597275"/>
            <a:ext cx="3665537" cy="992188"/>
          </a:xfrm>
          <a:custGeom>
            <a:avLst/>
            <a:gdLst>
              <a:gd name="T0" fmla="*/ 0 w 357"/>
              <a:gd name="T1" fmla="*/ 2147483647 h 104"/>
              <a:gd name="T2" fmla="*/ 2147483647 w 357"/>
              <a:gd name="T3" fmla="*/ 2147483647 h 104"/>
              <a:gd name="T4" fmla="*/ 2147483647 w 357"/>
              <a:gd name="T5" fmla="*/ 2147483647 h 104"/>
              <a:gd name="T6" fmla="*/ 2147483647 w 357"/>
              <a:gd name="T7" fmla="*/ 0 h 104"/>
              <a:gd name="T8" fmla="*/ 0 60000 65536"/>
              <a:gd name="T9" fmla="*/ 0 60000 65536"/>
              <a:gd name="T10" fmla="*/ 0 60000 65536"/>
              <a:gd name="T11" fmla="*/ 0 60000 65536"/>
              <a:gd name="T12" fmla="*/ 0 w 357"/>
              <a:gd name="T13" fmla="*/ 0 h 104"/>
              <a:gd name="T14" fmla="*/ 357 w 357"/>
              <a:gd name="T15" fmla="*/ 104 h 1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7" h="104">
                <a:moveTo>
                  <a:pt x="0" y="104"/>
                </a:moveTo>
                <a:lnTo>
                  <a:pt x="119" y="56"/>
                </a:lnTo>
                <a:lnTo>
                  <a:pt x="238" y="19"/>
                </a:lnTo>
                <a:lnTo>
                  <a:pt x="357" y="0"/>
                </a:lnTo>
              </a:path>
            </a:pathLst>
          </a:cu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>
              <a:latin typeface="Gill Sans MT" panose="020B0502020104020203" pitchFamily="34" charset="0"/>
            </a:endParaRPr>
          </a:p>
        </p:txBody>
      </p:sp>
      <p:sp>
        <p:nvSpPr>
          <p:cNvPr id="68638" name="Freeform 38">
            <a:extLst>
              <a:ext uri="{FF2B5EF4-FFF2-40B4-BE49-F238E27FC236}">
                <a16:creationId xmlns:a16="http://schemas.microsoft.com/office/drawing/2014/main" id="{031FD2F6-E823-5C54-87F3-7718B55C2380}"/>
              </a:ext>
            </a:extLst>
          </p:cNvPr>
          <p:cNvSpPr>
            <a:spLocks/>
          </p:cNvSpPr>
          <p:nvPr/>
        </p:nvSpPr>
        <p:spPr bwMode="auto">
          <a:xfrm>
            <a:off x="3643313" y="3614738"/>
            <a:ext cx="61912" cy="57150"/>
          </a:xfrm>
          <a:custGeom>
            <a:avLst/>
            <a:gdLst>
              <a:gd name="T0" fmla="*/ 2147483647 w 45"/>
              <a:gd name="T1" fmla="*/ 0 h 45"/>
              <a:gd name="T2" fmla="*/ 2147483647 w 45"/>
              <a:gd name="T3" fmla="*/ 2147483647 h 45"/>
              <a:gd name="T4" fmla="*/ 2147483647 w 45"/>
              <a:gd name="T5" fmla="*/ 2147483647 h 45"/>
              <a:gd name="T6" fmla="*/ 0 w 45"/>
              <a:gd name="T7" fmla="*/ 2147483647 h 45"/>
              <a:gd name="T8" fmla="*/ 2147483647 w 45"/>
              <a:gd name="T9" fmla="*/ 0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45"/>
              <a:gd name="T17" fmla="*/ 45 w 45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45">
                <a:moveTo>
                  <a:pt x="23" y="0"/>
                </a:moveTo>
                <a:lnTo>
                  <a:pt x="45" y="23"/>
                </a:lnTo>
                <a:lnTo>
                  <a:pt x="23" y="45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rgbClr val="BFD732"/>
          </a:solidFill>
          <a:ln w="38100">
            <a:solidFill>
              <a:srgbClr val="BFD73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>
              <a:latin typeface="Gill Sans MT" panose="020B0502020104020203" pitchFamily="34" charset="0"/>
            </a:endParaRPr>
          </a:p>
        </p:txBody>
      </p:sp>
      <p:sp>
        <p:nvSpPr>
          <p:cNvPr id="68639" name="Freeform 39">
            <a:extLst>
              <a:ext uri="{FF2B5EF4-FFF2-40B4-BE49-F238E27FC236}">
                <a16:creationId xmlns:a16="http://schemas.microsoft.com/office/drawing/2014/main" id="{E63660F3-B190-CFAE-69AB-5ED94E1344C0}"/>
              </a:ext>
            </a:extLst>
          </p:cNvPr>
          <p:cNvSpPr>
            <a:spLocks/>
          </p:cNvSpPr>
          <p:nvPr/>
        </p:nvSpPr>
        <p:spPr bwMode="auto">
          <a:xfrm>
            <a:off x="4865688" y="3003550"/>
            <a:ext cx="61912" cy="57150"/>
          </a:xfrm>
          <a:custGeom>
            <a:avLst/>
            <a:gdLst>
              <a:gd name="T0" fmla="*/ 2147483647 w 46"/>
              <a:gd name="T1" fmla="*/ 0 h 45"/>
              <a:gd name="T2" fmla="*/ 2147483647 w 46"/>
              <a:gd name="T3" fmla="*/ 2147483647 h 45"/>
              <a:gd name="T4" fmla="*/ 2147483647 w 46"/>
              <a:gd name="T5" fmla="*/ 2147483647 h 45"/>
              <a:gd name="T6" fmla="*/ 0 w 46"/>
              <a:gd name="T7" fmla="*/ 2147483647 h 45"/>
              <a:gd name="T8" fmla="*/ 2147483647 w 46"/>
              <a:gd name="T9" fmla="*/ 0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45"/>
              <a:gd name="T17" fmla="*/ 46 w 46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45">
                <a:moveTo>
                  <a:pt x="23" y="0"/>
                </a:moveTo>
                <a:lnTo>
                  <a:pt x="46" y="22"/>
                </a:lnTo>
                <a:lnTo>
                  <a:pt x="23" y="45"/>
                </a:lnTo>
                <a:lnTo>
                  <a:pt x="0" y="22"/>
                </a:lnTo>
                <a:lnTo>
                  <a:pt x="23" y="0"/>
                </a:lnTo>
                <a:close/>
              </a:path>
            </a:pathLst>
          </a:custGeom>
          <a:solidFill>
            <a:srgbClr val="BFD732"/>
          </a:solidFill>
          <a:ln w="38100">
            <a:solidFill>
              <a:srgbClr val="BFD73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>
              <a:latin typeface="Gill Sans MT" panose="020B0502020104020203" pitchFamily="34" charset="0"/>
            </a:endParaRPr>
          </a:p>
        </p:txBody>
      </p:sp>
      <p:sp>
        <p:nvSpPr>
          <p:cNvPr id="68640" name="Freeform 40">
            <a:extLst>
              <a:ext uri="{FF2B5EF4-FFF2-40B4-BE49-F238E27FC236}">
                <a16:creationId xmlns:a16="http://schemas.microsoft.com/office/drawing/2014/main" id="{49A9206D-D717-027A-EAD6-88F9D06A6877}"/>
              </a:ext>
            </a:extLst>
          </p:cNvPr>
          <p:cNvSpPr>
            <a:spLocks/>
          </p:cNvSpPr>
          <p:nvPr/>
        </p:nvSpPr>
        <p:spPr bwMode="auto">
          <a:xfrm>
            <a:off x="6088064" y="2773364"/>
            <a:ext cx="60325" cy="58737"/>
          </a:xfrm>
          <a:custGeom>
            <a:avLst/>
            <a:gdLst>
              <a:gd name="T0" fmla="*/ 2147483647 w 45"/>
              <a:gd name="T1" fmla="*/ 0 h 46"/>
              <a:gd name="T2" fmla="*/ 2147483647 w 45"/>
              <a:gd name="T3" fmla="*/ 2147483647 h 46"/>
              <a:gd name="T4" fmla="*/ 2147483647 w 45"/>
              <a:gd name="T5" fmla="*/ 2147483647 h 46"/>
              <a:gd name="T6" fmla="*/ 0 w 45"/>
              <a:gd name="T7" fmla="*/ 2147483647 h 46"/>
              <a:gd name="T8" fmla="*/ 2147483647 w 45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46"/>
              <a:gd name="T17" fmla="*/ 45 w 45"/>
              <a:gd name="T18" fmla="*/ 46 h 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46">
                <a:moveTo>
                  <a:pt x="23" y="0"/>
                </a:moveTo>
                <a:lnTo>
                  <a:pt x="45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rgbClr val="BFD732"/>
          </a:solidFill>
          <a:ln w="38100">
            <a:solidFill>
              <a:srgbClr val="BFD73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>
              <a:latin typeface="Gill Sans MT" panose="020B0502020104020203" pitchFamily="34" charset="0"/>
            </a:endParaRPr>
          </a:p>
        </p:txBody>
      </p:sp>
      <p:sp>
        <p:nvSpPr>
          <p:cNvPr id="68641" name="Freeform 41">
            <a:extLst>
              <a:ext uri="{FF2B5EF4-FFF2-40B4-BE49-F238E27FC236}">
                <a16:creationId xmlns:a16="http://schemas.microsoft.com/office/drawing/2014/main" id="{3BF56F36-69EE-3566-F26C-EB36B18C3B41}"/>
              </a:ext>
            </a:extLst>
          </p:cNvPr>
          <p:cNvSpPr>
            <a:spLocks/>
          </p:cNvSpPr>
          <p:nvPr/>
        </p:nvSpPr>
        <p:spPr bwMode="auto">
          <a:xfrm>
            <a:off x="7308851" y="2773364"/>
            <a:ext cx="61913" cy="58737"/>
          </a:xfrm>
          <a:custGeom>
            <a:avLst/>
            <a:gdLst>
              <a:gd name="T0" fmla="*/ 2147483647 w 46"/>
              <a:gd name="T1" fmla="*/ 0 h 46"/>
              <a:gd name="T2" fmla="*/ 2147483647 w 46"/>
              <a:gd name="T3" fmla="*/ 2147483647 h 46"/>
              <a:gd name="T4" fmla="*/ 2147483647 w 46"/>
              <a:gd name="T5" fmla="*/ 2147483647 h 46"/>
              <a:gd name="T6" fmla="*/ 0 w 46"/>
              <a:gd name="T7" fmla="*/ 2147483647 h 46"/>
              <a:gd name="T8" fmla="*/ 2147483647 w 46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"/>
              <a:gd name="T16" fmla="*/ 0 h 46"/>
              <a:gd name="T17" fmla="*/ 46 w 46"/>
              <a:gd name="T18" fmla="*/ 46 h 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" h="46">
                <a:moveTo>
                  <a:pt x="23" y="0"/>
                </a:moveTo>
                <a:lnTo>
                  <a:pt x="46" y="23"/>
                </a:lnTo>
                <a:lnTo>
                  <a:pt x="23" y="46"/>
                </a:lnTo>
                <a:lnTo>
                  <a:pt x="0" y="23"/>
                </a:lnTo>
                <a:lnTo>
                  <a:pt x="23" y="0"/>
                </a:lnTo>
                <a:close/>
              </a:path>
            </a:pathLst>
          </a:custGeom>
          <a:solidFill>
            <a:srgbClr val="BFD732"/>
          </a:solidFill>
          <a:ln w="38100">
            <a:solidFill>
              <a:srgbClr val="BFD73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>
              <a:latin typeface="Gill Sans MT" panose="020B0502020104020203" pitchFamily="34" charset="0"/>
            </a:endParaRPr>
          </a:p>
        </p:txBody>
      </p:sp>
      <p:sp>
        <p:nvSpPr>
          <p:cNvPr id="68642" name="Rectangle 42">
            <a:extLst>
              <a:ext uri="{FF2B5EF4-FFF2-40B4-BE49-F238E27FC236}">
                <a16:creationId xmlns:a16="http://schemas.microsoft.com/office/drawing/2014/main" id="{E90D6F44-BC51-2767-36E8-97D9D8ED1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4" y="4560889"/>
            <a:ext cx="52387" cy="4762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sz="1000">
              <a:solidFill>
                <a:srgbClr val="003366"/>
              </a:solidFill>
            </a:endParaRPr>
          </a:p>
        </p:txBody>
      </p:sp>
      <p:sp>
        <p:nvSpPr>
          <p:cNvPr id="68643" name="Rectangle 43">
            <a:extLst>
              <a:ext uri="{FF2B5EF4-FFF2-40B4-BE49-F238E27FC236}">
                <a16:creationId xmlns:a16="http://schemas.microsoft.com/office/drawing/2014/main" id="{F8DCAD9C-A375-9570-16E2-9D9FE1A23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5688" y="4102101"/>
            <a:ext cx="50800" cy="4762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sz="1000">
              <a:solidFill>
                <a:srgbClr val="003366"/>
              </a:solidFill>
            </a:endParaRPr>
          </a:p>
        </p:txBody>
      </p:sp>
      <p:sp>
        <p:nvSpPr>
          <p:cNvPr id="68644" name="Rectangle 44">
            <a:extLst>
              <a:ext uri="{FF2B5EF4-FFF2-40B4-BE49-F238E27FC236}">
                <a16:creationId xmlns:a16="http://schemas.microsoft.com/office/drawing/2014/main" id="{8BCC0572-9F90-B21D-340E-1E1DB1246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8063" y="3748088"/>
            <a:ext cx="50800" cy="49212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sz="1000">
              <a:solidFill>
                <a:srgbClr val="003366"/>
              </a:solidFill>
            </a:endParaRPr>
          </a:p>
        </p:txBody>
      </p:sp>
      <p:sp>
        <p:nvSpPr>
          <p:cNvPr id="68645" name="Rectangle 45">
            <a:extLst>
              <a:ext uri="{FF2B5EF4-FFF2-40B4-BE49-F238E27FC236}">
                <a16:creationId xmlns:a16="http://schemas.microsoft.com/office/drawing/2014/main" id="{E27462C6-8EA3-5852-536D-491354026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8850" y="3567114"/>
            <a:ext cx="52388" cy="4762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sz="1000">
              <a:solidFill>
                <a:srgbClr val="003366"/>
              </a:solidFill>
            </a:endParaRPr>
          </a:p>
        </p:txBody>
      </p:sp>
      <p:sp>
        <p:nvSpPr>
          <p:cNvPr id="68646" name="Rectangle 46">
            <a:extLst>
              <a:ext uri="{FF2B5EF4-FFF2-40B4-BE49-F238E27FC236}">
                <a16:creationId xmlns:a16="http://schemas.microsoft.com/office/drawing/2014/main" id="{7E23D28C-9F5C-1960-441E-AA0A02462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4764" y="4186239"/>
            <a:ext cx="9556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>
                <a:solidFill>
                  <a:srgbClr val="003366"/>
                </a:solidFill>
              </a:rPr>
              <a:t>HR = 2.539 </a:t>
            </a:r>
          </a:p>
          <a:p>
            <a:pPr eaLnBrk="1" hangingPunct="1"/>
            <a:r>
              <a:rPr lang="en-US" altLang="tr-TR" sz="1200">
                <a:solidFill>
                  <a:srgbClr val="003366"/>
                </a:solidFill>
              </a:rPr>
              <a:t>(1.874;3.441) </a:t>
            </a:r>
          </a:p>
          <a:p>
            <a:pPr eaLnBrk="1" hangingPunct="1"/>
            <a:r>
              <a:rPr lang="tr-TR" altLang="tr-TR" sz="1200" i="1">
                <a:solidFill>
                  <a:srgbClr val="003366"/>
                </a:solidFill>
              </a:rPr>
              <a:t>p</a:t>
            </a:r>
            <a:r>
              <a:rPr lang="en-US" altLang="tr-TR" sz="1200">
                <a:solidFill>
                  <a:srgbClr val="003366"/>
                </a:solidFill>
              </a:rPr>
              <a:t> &lt;</a:t>
            </a:r>
            <a:r>
              <a:rPr lang="tr-TR" altLang="tr-TR" sz="1200">
                <a:solidFill>
                  <a:srgbClr val="003366"/>
                </a:solidFill>
              </a:rPr>
              <a:t>0</a:t>
            </a:r>
            <a:r>
              <a:rPr lang="en-US" altLang="tr-TR" sz="1200">
                <a:solidFill>
                  <a:srgbClr val="003366"/>
                </a:solidFill>
              </a:rPr>
              <a:t>.001 </a:t>
            </a:r>
          </a:p>
        </p:txBody>
      </p:sp>
      <p:sp>
        <p:nvSpPr>
          <p:cNvPr id="68647" name="Rectangle 49">
            <a:extLst>
              <a:ext uri="{FF2B5EF4-FFF2-40B4-BE49-F238E27FC236}">
                <a16:creationId xmlns:a16="http://schemas.microsoft.com/office/drawing/2014/main" id="{D1897F84-D3EB-6046-2A72-52E3B736A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5025" y="4291013"/>
            <a:ext cx="508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 b="1">
                <a:solidFill>
                  <a:srgbClr val="003366"/>
                </a:solidFill>
              </a:rPr>
              <a:t>%</a:t>
            </a:r>
            <a:r>
              <a:rPr lang="en-US" altLang="tr-TR" sz="1400" b="1">
                <a:solidFill>
                  <a:srgbClr val="003366"/>
                </a:solidFill>
              </a:rPr>
              <a:t>35.3</a:t>
            </a:r>
          </a:p>
        </p:txBody>
      </p:sp>
      <p:sp>
        <p:nvSpPr>
          <p:cNvPr id="68648" name="Rectangle 50">
            <a:extLst>
              <a:ext uri="{FF2B5EF4-FFF2-40B4-BE49-F238E27FC236}">
                <a16:creationId xmlns:a16="http://schemas.microsoft.com/office/drawing/2014/main" id="{0CA12462-1736-D05A-93FA-0E99A486E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9775" y="3767138"/>
            <a:ext cx="508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 b="1">
                <a:solidFill>
                  <a:srgbClr val="003366"/>
                </a:solidFill>
              </a:rPr>
              <a:t>%</a:t>
            </a:r>
            <a:r>
              <a:rPr lang="en-US" altLang="tr-TR" sz="1400" b="1">
                <a:solidFill>
                  <a:srgbClr val="003366"/>
                </a:solidFill>
              </a:rPr>
              <a:t>55.9</a:t>
            </a:r>
          </a:p>
        </p:txBody>
      </p:sp>
      <p:sp>
        <p:nvSpPr>
          <p:cNvPr id="68649" name="Rectangle 51">
            <a:extLst>
              <a:ext uri="{FF2B5EF4-FFF2-40B4-BE49-F238E27FC236}">
                <a16:creationId xmlns:a16="http://schemas.microsoft.com/office/drawing/2014/main" id="{556B846D-5252-5318-865D-0B7163A53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6125" y="2490788"/>
            <a:ext cx="508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 b="1">
                <a:solidFill>
                  <a:srgbClr val="003366"/>
                </a:solidFill>
              </a:rPr>
              <a:t>%</a:t>
            </a:r>
            <a:r>
              <a:rPr lang="en-US" altLang="tr-TR" sz="1400" b="1">
                <a:solidFill>
                  <a:srgbClr val="003366"/>
                </a:solidFill>
              </a:rPr>
              <a:t>86.8</a:t>
            </a:r>
          </a:p>
        </p:txBody>
      </p:sp>
      <p:sp>
        <p:nvSpPr>
          <p:cNvPr id="68650" name="Rectangle 52">
            <a:extLst>
              <a:ext uri="{FF2B5EF4-FFF2-40B4-BE49-F238E27FC236}">
                <a16:creationId xmlns:a16="http://schemas.microsoft.com/office/drawing/2014/main" id="{9278BBA0-345B-8141-EF3E-22962E8B3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738" y="2490788"/>
            <a:ext cx="508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 b="1">
                <a:solidFill>
                  <a:srgbClr val="003366"/>
                </a:solidFill>
              </a:rPr>
              <a:t>%</a:t>
            </a:r>
            <a:r>
              <a:rPr lang="en-US" altLang="tr-TR" sz="1400" b="1">
                <a:solidFill>
                  <a:srgbClr val="003366"/>
                </a:solidFill>
              </a:rPr>
              <a:t>86.8</a:t>
            </a:r>
          </a:p>
        </p:txBody>
      </p:sp>
      <p:sp>
        <p:nvSpPr>
          <p:cNvPr id="68651" name="Rectangle 53">
            <a:extLst>
              <a:ext uri="{FF2B5EF4-FFF2-40B4-BE49-F238E27FC236}">
                <a16:creationId xmlns:a16="http://schemas.microsoft.com/office/drawing/2014/main" id="{D367BCBF-575B-4119-62E1-B8878FB7E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0" y="2698750"/>
            <a:ext cx="508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 b="1">
                <a:solidFill>
                  <a:srgbClr val="003366"/>
                </a:solidFill>
              </a:rPr>
              <a:t>%</a:t>
            </a:r>
            <a:r>
              <a:rPr lang="en-US" altLang="tr-TR" sz="1400" b="1">
                <a:solidFill>
                  <a:srgbClr val="003366"/>
                </a:solidFill>
              </a:rPr>
              <a:t>77.9</a:t>
            </a:r>
          </a:p>
        </p:txBody>
      </p:sp>
      <p:sp>
        <p:nvSpPr>
          <p:cNvPr id="68652" name="Rectangle 54">
            <a:extLst>
              <a:ext uri="{FF2B5EF4-FFF2-40B4-BE49-F238E27FC236}">
                <a16:creationId xmlns:a16="http://schemas.microsoft.com/office/drawing/2014/main" id="{BB420A68-1ADB-0031-4CFC-B2180B93F1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1700" y="3240088"/>
            <a:ext cx="5857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 b="1">
                <a:solidFill>
                  <a:srgbClr val="003366"/>
                </a:solidFill>
              </a:rPr>
              <a:t>%</a:t>
            </a:r>
            <a:r>
              <a:rPr lang="en-US" altLang="tr-TR" sz="1400" b="1">
                <a:solidFill>
                  <a:srgbClr val="003366"/>
                </a:solidFill>
              </a:rPr>
              <a:t>54.2</a:t>
            </a:r>
          </a:p>
        </p:txBody>
      </p:sp>
      <p:sp>
        <p:nvSpPr>
          <p:cNvPr id="68653" name="Rectangle 55">
            <a:extLst>
              <a:ext uri="{FF2B5EF4-FFF2-40B4-BE49-F238E27FC236}">
                <a16:creationId xmlns:a16="http://schemas.microsoft.com/office/drawing/2014/main" id="{71D27BC8-DE2E-DCAF-7B35-F8A15840E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8513" y="3925888"/>
            <a:ext cx="508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 b="1">
                <a:solidFill>
                  <a:srgbClr val="003366"/>
                </a:solidFill>
              </a:rPr>
              <a:t>%</a:t>
            </a:r>
            <a:r>
              <a:rPr lang="en-US" altLang="tr-TR" sz="1400" b="1">
                <a:solidFill>
                  <a:srgbClr val="003366"/>
                </a:solidFill>
              </a:rPr>
              <a:t>48.9</a:t>
            </a:r>
          </a:p>
        </p:txBody>
      </p:sp>
      <p:sp>
        <p:nvSpPr>
          <p:cNvPr id="68654" name="Rectangle 56">
            <a:extLst>
              <a:ext uri="{FF2B5EF4-FFF2-40B4-BE49-F238E27FC236}">
                <a16:creationId xmlns:a16="http://schemas.microsoft.com/office/drawing/2014/main" id="{679908E6-7CB9-F6E2-A46A-6C7114060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4563" y="4687888"/>
            <a:ext cx="6540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1400" b="1">
                <a:solidFill>
                  <a:srgbClr val="003366"/>
                </a:solidFill>
              </a:rPr>
              <a:t>%</a:t>
            </a:r>
            <a:r>
              <a:rPr lang="en-US" altLang="tr-TR" sz="1400" b="1">
                <a:solidFill>
                  <a:srgbClr val="003366"/>
                </a:solidFill>
              </a:rPr>
              <a:t>17.3</a:t>
            </a:r>
          </a:p>
        </p:txBody>
      </p:sp>
      <p:sp>
        <p:nvSpPr>
          <p:cNvPr id="68655" name="Rectangle 57">
            <a:extLst>
              <a:ext uri="{FF2B5EF4-FFF2-40B4-BE49-F238E27FC236}">
                <a16:creationId xmlns:a16="http://schemas.microsoft.com/office/drawing/2014/main" id="{6B12F6CF-3EF8-C4FD-12C3-EE2122FB1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3051" y="4945063"/>
            <a:ext cx="857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0</a:t>
            </a:r>
          </a:p>
        </p:txBody>
      </p:sp>
      <p:sp>
        <p:nvSpPr>
          <p:cNvPr id="68656" name="Rectangle 58">
            <a:extLst>
              <a:ext uri="{FF2B5EF4-FFF2-40B4-BE49-F238E27FC236}">
                <a16:creationId xmlns:a16="http://schemas.microsoft.com/office/drawing/2014/main" id="{7F45D1F8-B216-43FE-4A2D-C004044A7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9863" y="4686300"/>
            <a:ext cx="169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10</a:t>
            </a:r>
          </a:p>
        </p:txBody>
      </p:sp>
      <p:sp>
        <p:nvSpPr>
          <p:cNvPr id="68657" name="Rectangle 59">
            <a:extLst>
              <a:ext uri="{FF2B5EF4-FFF2-40B4-BE49-F238E27FC236}">
                <a16:creationId xmlns:a16="http://schemas.microsoft.com/office/drawing/2014/main" id="{FD139864-FE7C-E567-7FBA-E5D6C181C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9863" y="4427538"/>
            <a:ext cx="169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20</a:t>
            </a:r>
          </a:p>
        </p:txBody>
      </p:sp>
      <p:sp>
        <p:nvSpPr>
          <p:cNvPr id="68658" name="Rectangle 60">
            <a:extLst>
              <a:ext uri="{FF2B5EF4-FFF2-40B4-BE49-F238E27FC236}">
                <a16:creationId xmlns:a16="http://schemas.microsoft.com/office/drawing/2014/main" id="{ABE2FB25-9EE7-E8F8-AAFE-DF28D8087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9863" y="4168775"/>
            <a:ext cx="169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30</a:t>
            </a:r>
          </a:p>
        </p:txBody>
      </p:sp>
      <p:sp>
        <p:nvSpPr>
          <p:cNvPr id="68659" name="Rectangle 61">
            <a:extLst>
              <a:ext uri="{FF2B5EF4-FFF2-40B4-BE49-F238E27FC236}">
                <a16:creationId xmlns:a16="http://schemas.microsoft.com/office/drawing/2014/main" id="{1B3573BD-5168-D5A3-3F7D-96B5F0CCE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9863" y="3911600"/>
            <a:ext cx="169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40</a:t>
            </a:r>
          </a:p>
        </p:txBody>
      </p:sp>
      <p:sp>
        <p:nvSpPr>
          <p:cNvPr id="68660" name="Rectangle 62">
            <a:extLst>
              <a:ext uri="{FF2B5EF4-FFF2-40B4-BE49-F238E27FC236}">
                <a16:creationId xmlns:a16="http://schemas.microsoft.com/office/drawing/2014/main" id="{93345784-FBF4-85E0-5B82-87A13FD4D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9863" y="3652838"/>
            <a:ext cx="169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50</a:t>
            </a:r>
          </a:p>
        </p:txBody>
      </p:sp>
      <p:sp>
        <p:nvSpPr>
          <p:cNvPr id="68661" name="Rectangle 63">
            <a:extLst>
              <a:ext uri="{FF2B5EF4-FFF2-40B4-BE49-F238E27FC236}">
                <a16:creationId xmlns:a16="http://schemas.microsoft.com/office/drawing/2014/main" id="{AA8C14F4-3FBE-D3A1-57B1-8EC5A74B3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9863" y="3395663"/>
            <a:ext cx="169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60</a:t>
            </a:r>
          </a:p>
        </p:txBody>
      </p:sp>
      <p:sp>
        <p:nvSpPr>
          <p:cNvPr id="68662" name="Rectangle 64">
            <a:extLst>
              <a:ext uri="{FF2B5EF4-FFF2-40B4-BE49-F238E27FC236}">
                <a16:creationId xmlns:a16="http://schemas.microsoft.com/office/drawing/2014/main" id="{CD98883A-A0BA-ACE9-A4A2-BD4F45FF8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9863" y="3136900"/>
            <a:ext cx="169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70</a:t>
            </a:r>
          </a:p>
        </p:txBody>
      </p:sp>
      <p:sp>
        <p:nvSpPr>
          <p:cNvPr id="68663" name="Rectangle 65">
            <a:extLst>
              <a:ext uri="{FF2B5EF4-FFF2-40B4-BE49-F238E27FC236}">
                <a16:creationId xmlns:a16="http://schemas.microsoft.com/office/drawing/2014/main" id="{52997AD0-4E57-CF8E-B997-FB55BF1EA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9863" y="2879725"/>
            <a:ext cx="169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80</a:t>
            </a:r>
          </a:p>
        </p:txBody>
      </p:sp>
      <p:sp>
        <p:nvSpPr>
          <p:cNvPr id="68664" name="Rectangle 66">
            <a:extLst>
              <a:ext uri="{FF2B5EF4-FFF2-40B4-BE49-F238E27FC236}">
                <a16:creationId xmlns:a16="http://schemas.microsoft.com/office/drawing/2014/main" id="{F0B0F2FD-5C31-5159-3594-554EEEC2A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9863" y="2622550"/>
            <a:ext cx="169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90</a:t>
            </a:r>
          </a:p>
        </p:txBody>
      </p:sp>
      <p:sp>
        <p:nvSpPr>
          <p:cNvPr id="68665" name="Rectangle 67">
            <a:extLst>
              <a:ext uri="{FF2B5EF4-FFF2-40B4-BE49-F238E27FC236}">
                <a16:creationId xmlns:a16="http://schemas.microsoft.com/office/drawing/2014/main" id="{23E187F5-7E6F-8248-A1B0-1CEE1CC31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6675" y="2362200"/>
            <a:ext cx="2555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100</a:t>
            </a:r>
          </a:p>
        </p:txBody>
      </p:sp>
      <p:sp>
        <p:nvSpPr>
          <p:cNvPr id="68666" name="Rectangle 68">
            <a:extLst>
              <a:ext uri="{FF2B5EF4-FFF2-40B4-BE49-F238E27FC236}">
                <a16:creationId xmlns:a16="http://schemas.microsoft.com/office/drawing/2014/main" id="{B2A77A4A-D08D-7E2B-3CA9-A43EA00B6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4264" y="5200650"/>
            <a:ext cx="857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1</a:t>
            </a:r>
          </a:p>
        </p:txBody>
      </p:sp>
      <p:sp>
        <p:nvSpPr>
          <p:cNvPr id="68667" name="Rectangle 69">
            <a:extLst>
              <a:ext uri="{FF2B5EF4-FFF2-40B4-BE49-F238E27FC236}">
                <a16:creationId xmlns:a16="http://schemas.microsoft.com/office/drawing/2014/main" id="{E00A4178-2803-F6E9-042A-375E4B0C8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5051" y="5200650"/>
            <a:ext cx="857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2</a:t>
            </a:r>
          </a:p>
        </p:txBody>
      </p:sp>
      <p:sp>
        <p:nvSpPr>
          <p:cNvPr id="68668" name="Rectangle 70">
            <a:extLst>
              <a:ext uri="{FF2B5EF4-FFF2-40B4-BE49-F238E27FC236}">
                <a16:creationId xmlns:a16="http://schemas.microsoft.com/office/drawing/2014/main" id="{E097BA5C-2E9F-1EA0-919D-DD4B2EFDF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7426" y="5200650"/>
            <a:ext cx="857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3</a:t>
            </a:r>
          </a:p>
        </p:txBody>
      </p:sp>
      <p:sp>
        <p:nvSpPr>
          <p:cNvPr id="68669" name="Rectangle 71">
            <a:extLst>
              <a:ext uri="{FF2B5EF4-FFF2-40B4-BE49-F238E27FC236}">
                <a16:creationId xmlns:a16="http://schemas.microsoft.com/office/drawing/2014/main" id="{0070C306-89E2-EF17-3F6C-5008C91EA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8214" y="5200650"/>
            <a:ext cx="857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4</a:t>
            </a:r>
          </a:p>
        </p:txBody>
      </p:sp>
      <p:sp>
        <p:nvSpPr>
          <p:cNvPr id="68670" name="Rectangle 73">
            <a:extLst>
              <a:ext uri="{FF2B5EF4-FFF2-40B4-BE49-F238E27FC236}">
                <a16:creationId xmlns:a16="http://schemas.microsoft.com/office/drawing/2014/main" id="{F9BD89EA-B3FF-B05B-D985-67443D9C0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951" y="5478463"/>
            <a:ext cx="16684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 sz="1200" b="1">
                <a:solidFill>
                  <a:srgbClr val="003366"/>
                </a:solidFill>
              </a:rPr>
              <a:t>A</a:t>
            </a:r>
            <a:r>
              <a:rPr lang="tr-TR" altLang="tr-TR" sz="1200" b="1">
                <a:solidFill>
                  <a:srgbClr val="003366"/>
                </a:solidFill>
              </a:rPr>
              <a:t>ferez günü</a:t>
            </a:r>
            <a:endParaRPr lang="en-US" altLang="tr-TR" sz="1200">
              <a:solidFill>
                <a:srgbClr val="003366"/>
              </a:solidFill>
            </a:endParaRPr>
          </a:p>
        </p:txBody>
      </p:sp>
      <p:sp>
        <p:nvSpPr>
          <p:cNvPr id="68671" name="Text Box 5">
            <a:extLst>
              <a:ext uri="{FF2B5EF4-FFF2-40B4-BE49-F238E27FC236}">
                <a16:creationId xmlns:a16="http://schemas.microsoft.com/office/drawing/2014/main" id="{51F3C78E-6698-3067-F78B-17CCEC0B6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7425" y="2581276"/>
            <a:ext cx="24193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tr-TR" altLang="tr-TR" sz="1200" b="1" dirty="0">
                <a:solidFill>
                  <a:srgbClr val="003366"/>
                </a:solidFill>
              </a:rPr>
              <a:t>Plerixafor</a:t>
            </a:r>
            <a:r>
              <a:rPr lang="en-US" altLang="tr-TR" sz="1200" b="1" dirty="0">
                <a:solidFill>
                  <a:srgbClr val="003366"/>
                </a:solidFill>
              </a:rPr>
              <a:t> </a:t>
            </a:r>
            <a:r>
              <a:rPr lang="tr-TR" altLang="tr-TR" sz="1200" b="1" dirty="0">
                <a:solidFill>
                  <a:srgbClr val="003366"/>
                </a:solidFill>
              </a:rPr>
              <a:t> + G-CSF</a:t>
            </a:r>
            <a:endParaRPr lang="en-US" altLang="tr-TR" sz="1200" b="1" dirty="0">
              <a:solidFill>
                <a:srgbClr val="003366"/>
              </a:solidFill>
            </a:endParaRPr>
          </a:p>
        </p:txBody>
      </p:sp>
      <p:sp>
        <p:nvSpPr>
          <p:cNvPr id="68672" name="Text Box 6">
            <a:extLst>
              <a:ext uri="{FF2B5EF4-FFF2-40B4-BE49-F238E27FC236}">
                <a16:creationId xmlns:a16="http://schemas.microsoft.com/office/drawing/2014/main" id="{712935E6-314A-6526-E842-079715119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7900" y="3124201"/>
            <a:ext cx="2070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tr-TR" sz="1200" b="1">
                <a:solidFill>
                  <a:srgbClr val="003366"/>
                </a:solidFill>
              </a:rPr>
              <a:t>Pla</a:t>
            </a:r>
            <a:r>
              <a:rPr lang="tr-TR" altLang="tr-TR" sz="1200" b="1">
                <a:solidFill>
                  <a:srgbClr val="003366"/>
                </a:solidFill>
              </a:rPr>
              <a:t>s</a:t>
            </a:r>
            <a:r>
              <a:rPr lang="en-US" altLang="tr-TR" sz="1200" b="1">
                <a:solidFill>
                  <a:srgbClr val="003366"/>
                </a:solidFill>
              </a:rPr>
              <a:t>ebo</a:t>
            </a:r>
            <a:r>
              <a:rPr lang="tr-TR" altLang="tr-TR" sz="1200" b="1">
                <a:solidFill>
                  <a:srgbClr val="003366"/>
                </a:solidFill>
              </a:rPr>
              <a:t> + G-CSF</a:t>
            </a:r>
            <a:endParaRPr lang="en-US" altLang="tr-TR" sz="1200" b="1">
              <a:solidFill>
                <a:srgbClr val="003366"/>
              </a:solidFill>
            </a:endParaRPr>
          </a:p>
        </p:txBody>
      </p:sp>
      <p:sp>
        <p:nvSpPr>
          <p:cNvPr id="68673" name="Line 84">
            <a:extLst>
              <a:ext uri="{FF2B5EF4-FFF2-40B4-BE49-F238E27FC236}">
                <a16:creationId xmlns:a16="http://schemas.microsoft.com/office/drawing/2014/main" id="{0B3B0C1B-4470-39A6-FDCC-73BCF9E77C3E}"/>
              </a:ext>
            </a:extLst>
          </p:cNvPr>
          <p:cNvSpPr>
            <a:spLocks noChangeShapeType="1"/>
          </p:cNvSpPr>
          <p:nvPr/>
        </p:nvSpPr>
        <p:spPr bwMode="auto">
          <a:xfrm>
            <a:off x="7966075" y="2822575"/>
            <a:ext cx="325438" cy="0"/>
          </a:xfrm>
          <a:prstGeom prst="line">
            <a:avLst/>
          </a:prstGeom>
          <a:noFill/>
          <a:ln w="31750">
            <a:solidFill>
              <a:srgbClr val="BFD73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74" name="Freeform 85">
            <a:extLst>
              <a:ext uri="{FF2B5EF4-FFF2-40B4-BE49-F238E27FC236}">
                <a16:creationId xmlns:a16="http://schemas.microsoft.com/office/drawing/2014/main" id="{A0BE83A1-D637-42E1-6D50-34B94DFA7601}"/>
              </a:ext>
            </a:extLst>
          </p:cNvPr>
          <p:cNvSpPr>
            <a:spLocks/>
          </p:cNvSpPr>
          <p:nvPr/>
        </p:nvSpPr>
        <p:spPr bwMode="auto">
          <a:xfrm>
            <a:off x="8118475" y="2787650"/>
            <a:ext cx="65088" cy="63500"/>
          </a:xfrm>
          <a:custGeom>
            <a:avLst/>
            <a:gdLst>
              <a:gd name="T0" fmla="*/ 2147483647 w 48"/>
              <a:gd name="T1" fmla="*/ 0 h 51"/>
              <a:gd name="T2" fmla="*/ 2147483647 w 48"/>
              <a:gd name="T3" fmla="*/ 2147483647 h 51"/>
              <a:gd name="T4" fmla="*/ 2147483647 w 48"/>
              <a:gd name="T5" fmla="*/ 2147483647 h 51"/>
              <a:gd name="T6" fmla="*/ 0 w 48"/>
              <a:gd name="T7" fmla="*/ 2147483647 h 51"/>
              <a:gd name="T8" fmla="*/ 2147483647 w 48"/>
              <a:gd name="T9" fmla="*/ 0 h 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"/>
              <a:gd name="T16" fmla="*/ 0 h 51"/>
              <a:gd name="T17" fmla="*/ 48 w 48"/>
              <a:gd name="T18" fmla="*/ 51 h 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" h="51">
                <a:moveTo>
                  <a:pt x="24" y="0"/>
                </a:moveTo>
                <a:lnTo>
                  <a:pt x="48" y="26"/>
                </a:lnTo>
                <a:lnTo>
                  <a:pt x="24" y="51"/>
                </a:lnTo>
                <a:lnTo>
                  <a:pt x="0" y="26"/>
                </a:lnTo>
                <a:lnTo>
                  <a:pt x="24" y="0"/>
                </a:lnTo>
                <a:close/>
              </a:path>
            </a:pathLst>
          </a:custGeom>
          <a:solidFill>
            <a:srgbClr val="BFD732"/>
          </a:solidFill>
          <a:ln w="38100">
            <a:solidFill>
              <a:srgbClr val="BFD732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>
              <a:latin typeface="Gill Sans MT" panose="020B0502020104020203" pitchFamily="34" charset="0"/>
            </a:endParaRPr>
          </a:p>
        </p:txBody>
      </p:sp>
      <p:sp>
        <p:nvSpPr>
          <p:cNvPr id="68675" name="Line 86">
            <a:extLst>
              <a:ext uri="{FF2B5EF4-FFF2-40B4-BE49-F238E27FC236}">
                <a16:creationId xmlns:a16="http://schemas.microsoft.com/office/drawing/2014/main" id="{B26502A3-8BD8-9A5A-3F0F-AED16DD8E8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956550" y="3324225"/>
            <a:ext cx="325438" cy="0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76" name="Rectangle 87">
            <a:extLst>
              <a:ext uri="{FF2B5EF4-FFF2-40B4-BE49-F238E27FC236}">
                <a16:creationId xmlns:a16="http://schemas.microsoft.com/office/drawing/2014/main" id="{5E2481F1-E701-D9CA-2E33-527DBD5A7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5301" y="3294064"/>
            <a:ext cx="53975" cy="53975"/>
          </a:xfrm>
          <a:prstGeom prst="rect">
            <a:avLst/>
          </a:prstGeom>
          <a:solidFill>
            <a:schemeClr val="accent1"/>
          </a:solidFill>
          <a:ln w="3175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sz="1000">
              <a:solidFill>
                <a:srgbClr val="003366"/>
              </a:solidFill>
            </a:endParaRPr>
          </a:p>
        </p:txBody>
      </p:sp>
      <p:sp>
        <p:nvSpPr>
          <p:cNvPr id="68677" name="Line 72">
            <a:extLst>
              <a:ext uri="{FF2B5EF4-FFF2-40B4-BE49-F238E27FC236}">
                <a16:creationId xmlns:a16="http://schemas.microsoft.com/office/drawing/2014/main" id="{F02915E7-D062-3406-6242-1E8D0A5743AA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2925" y="3644900"/>
            <a:ext cx="4287838" cy="0"/>
          </a:xfrm>
          <a:prstGeom prst="line">
            <a:avLst/>
          </a:prstGeom>
          <a:noFill/>
          <a:ln w="12700">
            <a:solidFill>
              <a:srgbClr val="598A0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8678" name="Text Box 69">
            <a:extLst>
              <a:ext uri="{FF2B5EF4-FFF2-40B4-BE49-F238E27FC236}">
                <a16:creationId xmlns:a16="http://schemas.microsoft.com/office/drawing/2014/main" id="{98BBCF13-6685-2C25-11E7-23480FA10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1" y="1547814"/>
            <a:ext cx="77771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>
                <a:solidFill>
                  <a:srgbClr val="003366"/>
                </a:solidFill>
              </a:rPr>
              <a:t>Ortalama aferez gününde </a:t>
            </a:r>
            <a:r>
              <a:rPr lang="en-US" altLang="tr-TR" sz="1600">
                <a:solidFill>
                  <a:srgbClr val="003366"/>
                </a:solidFill>
              </a:rPr>
              <a:t>≥ </a:t>
            </a:r>
            <a:r>
              <a:rPr lang="tr-TR" altLang="tr-TR" sz="1600">
                <a:solidFill>
                  <a:srgbClr val="003366"/>
                </a:solidFill>
              </a:rPr>
              <a:t>6</a:t>
            </a:r>
            <a:r>
              <a:rPr lang="en-US" altLang="tr-TR" sz="1600">
                <a:solidFill>
                  <a:srgbClr val="003366"/>
                </a:solidFill>
              </a:rPr>
              <a:t> × 10</a:t>
            </a:r>
            <a:r>
              <a:rPr lang="en-US" altLang="tr-TR" sz="1600" baseline="30000">
                <a:solidFill>
                  <a:srgbClr val="003366"/>
                </a:solidFill>
              </a:rPr>
              <a:t>6</a:t>
            </a:r>
            <a:r>
              <a:rPr lang="en-US" altLang="tr-TR" sz="1600">
                <a:solidFill>
                  <a:srgbClr val="003366"/>
                </a:solidFill>
              </a:rPr>
              <a:t> CD34+ </a:t>
            </a:r>
            <a:r>
              <a:rPr lang="tr-TR" altLang="tr-TR" sz="1600">
                <a:solidFill>
                  <a:srgbClr val="003366"/>
                </a:solidFill>
              </a:rPr>
              <a:t>hücre</a:t>
            </a:r>
            <a:r>
              <a:rPr lang="en-US" altLang="tr-TR" sz="1600">
                <a:solidFill>
                  <a:srgbClr val="003366"/>
                </a:solidFill>
              </a:rPr>
              <a:t>/kg</a:t>
            </a:r>
            <a:r>
              <a:rPr lang="tr-TR" altLang="tr-TR" sz="1600">
                <a:solidFill>
                  <a:srgbClr val="003366"/>
                </a:solidFill>
              </a:rPr>
              <a:t>’a ulaşan MM hastaları</a:t>
            </a:r>
            <a:endParaRPr lang="en-US" altLang="tr-TR" sz="1600">
              <a:solidFill>
                <a:srgbClr val="003366"/>
              </a:solidFill>
            </a:endParaRPr>
          </a:p>
        </p:txBody>
      </p:sp>
      <p:sp>
        <p:nvSpPr>
          <p:cNvPr id="77" name="Text Box 4">
            <a:extLst>
              <a:ext uri="{FF2B5EF4-FFF2-40B4-BE49-F238E27FC236}">
                <a16:creationId xmlns:a16="http://schemas.microsoft.com/office/drawing/2014/main" id="{BDA40293-4226-173F-D600-EB73465AE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6092825"/>
            <a:ext cx="8458200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0000"/>
              </a:spcAft>
              <a:defRPr/>
            </a:pPr>
            <a:r>
              <a:rPr lang="en-US" sz="1000" dirty="0" err="1">
                <a:solidFill>
                  <a:srgbClr val="003366"/>
                </a:solidFill>
                <a:latin typeface="+mn-lt"/>
              </a:rPr>
              <a:t>DiPersio</a:t>
            </a:r>
            <a:r>
              <a:rPr lang="en-US" sz="1000" dirty="0">
                <a:solidFill>
                  <a:srgbClr val="003366"/>
                </a:solidFill>
                <a:latin typeface="+mn-lt"/>
              </a:rPr>
              <a:t> JF</a:t>
            </a:r>
            <a:r>
              <a:rPr lang="tr-TR" sz="1000" dirty="0">
                <a:solidFill>
                  <a:srgbClr val="003366"/>
                </a:solidFill>
                <a:latin typeface="+mn-lt"/>
              </a:rPr>
              <a:t> v</a:t>
            </a:r>
            <a:r>
              <a:rPr lang="en-US" sz="1000" dirty="0">
                <a:solidFill>
                  <a:srgbClr val="003366"/>
                </a:solidFill>
                <a:latin typeface="+mn-lt"/>
              </a:rPr>
              <a:t>e</a:t>
            </a:r>
            <a:r>
              <a:rPr lang="tr-TR" sz="1000" dirty="0">
                <a:solidFill>
                  <a:srgbClr val="003366"/>
                </a:solidFill>
                <a:latin typeface="+mn-lt"/>
              </a:rPr>
              <a:t> </a:t>
            </a:r>
            <a:r>
              <a:rPr lang="en-US" sz="1000" dirty="0">
                <a:solidFill>
                  <a:srgbClr val="003366"/>
                </a:solidFill>
                <a:latin typeface="+mn-lt"/>
              </a:rPr>
              <a:t>a</a:t>
            </a:r>
            <a:r>
              <a:rPr lang="tr-TR" sz="1000" dirty="0" err="1">
                <a:solidFill>
                  <a:srgbClr val="003366"/>
                </a:solidFill>
                <a:latin typeface="+mn-lt"/>
              </a:rPr>
              <a:t>rk</a:t>
            </a:r>
            <a:r>
              <a:rPr lang="en-US" sz="1000" dirty="0">
                <a:solidFill>
                  <a:srgbClr val="003366"/>
                </a:solidFill>
                <a:latin typeface="+mn-lt"/>
              </a:rPr>
              <a:t>. </a:t>
            </a:r>
            <a:r>
              <a:rPr lang="en-US" sz="1000" i="1" dirty="0">
                <a:solidFill>
                  <a:srgbClr val="003366"/>
                </a:solidFill>
                <a:latin typeface="+mn-lt"/>
              </a:rPr>
              <a:t>Blood. </a:t>
            </a:r>
            <a:r>
              <a:rPr lang="en-US" sz="1000" dirty="0">
                <a:solidFill>
                  <a:srgbClr val="003366"/>
                </a:solidFill>
                <a:latin typeface="+mn-lt"/>
              </a:rPr>
              <a:t>2009;113:5720-5726</a:t>
            </a:r>
            <a:r>
              <a:rPr lang="en-US" sz="800" dirty="0">
                <a:solidFill>
                  <a:srgbClr val="003366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şlık 1">
            <a:extLst>
              <a:ext uri="{FF2B5EF4-FFF2-40B4-BE49-F238E27FC236}">
                <a16:creationId xmlns:a16="http://schemas.microsoft.com/office/drawing/2014/main" id="{93128B92-DC9B-4899-A308-B41B7E5EB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548" y="432583"/>
            <a:ext cx="9601200" cy="1143000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HEPARİN KULLANIMI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CECFBD6-5F31-4AF8-AB6B-F8116752E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7445" y="1856935"/>
            <a:ext cx="10128740" cy="450999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r-TR" sz="2400" b="1" u="sng" dirty="0" err="1"/>
              <a:t>Heparin</a:t>
            </a:r>
            <a:r>
              <a:rPr lang="tr-TR" sz="2400" b="1" u="sng" dirty="0"/>
              <a:t> uygulaması ;  </a:t>
            </a:r>
            <a:endParaRPr lang="tr-TR" sz="2400" dirty="0"/>
          </a:p>
          <a:p>
            <a:pPr lvl="1">
              <a:lnSpc>
                <a:spcPct val="100000"/>
              </a:lnSpc>
              <a:buFont typeface="Wingdings" pitchFamily="2" charset="2"/>
              <a:buChar char="Ø"/>
            </a:pPr>
            <a:r>
              <a:rPr lang="tr-TR" sz="2400" i="0" dirty="0"/>
              <a:t>Eğer pCD34+ hücre sayısı </a:t>
            </a:r>
            <a:r>
              <a:rPr lang="tr-TR" sz="2400" b="1" i="0" u="sng" dirty="0"/>
              <a:t>8 - 15/</a:t>
            </a:r>
            <a:r>
              <a:rPr lang="el-GR" sz="2400" b="1" i="0" u="sng" dirty="0"/>
              <a:t>μ</a:t>
            </a:r>
            <a:r>
              <a:rPr lang="tr-TR" sz="2400" b="1" i="0" u="sng" dirty="0"/>
              <a:t>L </a:t>
            </a:r>
            <a:r>
              <a:rPr lang="tr-TR" sz="2400" i="0" dirty="0"/>
              <a:t>aralığında ve  CD34%’ si </a:t>
            </a:r>
            <a:r>
              <a:rPr lang="tr-TR" sz="2400" b="1" i="0" u="sng" dirty="0"/>
              <a:t>0,1</a:t>
            </a:r>
            <a:r>
              <a:rPr lang="tr-TR" sz="2400" i="0" dirty="0"/>
              <a:t>’in üzerinde ise hasta kilosuna göre ;</a:t>
            </a:r>
          </a:p>
          <a:p>
            <a:pPr lvl="1">
              <a:lnSpc>
                <a:spcPct val="100000"/>
              </a:lnSpc>
              <a:buFont typeface="Wingdings" pitchFamily="2" charset="2"/>
              <a:buChar char="Ø"/>
            </a:pPr>
            <a:endParaRPr lang="tr-TR" sz="1000" dirty="0"/>
          </a:p>
          <a:p>
            <a:pPr marL="2816352" lvl="6" indent="0">
              <a:lnSpc>
                <a:spcPct val="100000"/>
              </a:lnSpc>
              <a:buFont typeface="Wingdings" pitchFamily="2" charset="2"/>
              <a:buChar char="ü"/>
            </a:pPr>
            <a:r>
              <a:rPr lang="tr-TR" sz="2400" dirty="0"/>
              <a:t> 70 kg ve altında   </a:t>
            </a:r>
            <a:r>
              <a:rPr lang="tr-TR" sz="2400" b="1" dirty="0"/>
              <a:t>3000 Ü</a:t>
            </a:r>
            <a:r>
              <a:rPr lang="tr-TR" sz="2400" dirty="0"/>
              <a:t>/gün</a:t>
            </a:r>
          </a:p>
          <a:p>
            <a:pPr marL="2816352" lvl="6" indent="0">
              <a:lnSpc>
                <a:spcPct val="100000"/>
              </a:lnSpc>
              <a:buFont typeface="Wingdings" pitchFamily="2" charset="2"/>
              <a:buChar char="ü"/>
            </a:pPr>
            <a:r>
              <a:rPr lang="tr-TR" sz="2400" dirty="0"/>
              <a:t> 70 kg ve üstünde </a:t>
            </a:r>
            <a:r>
              <a:rPr lang="tr-TR" sz="2400" b="1" dirty="0"/>
              <a:t>3500 Ü</a:t>
            </a:r>
            <a:r>
              <a:rPr lang="tr-TR" sz="2400" dirty="0"/>
              <a:t>/gün</a:t>
            </a:r>
          </a:p>
        </p:txBody>
      </p:sp>
      <p:grpSp>
        <p:nvGrpSpPr>
          <p:cNvPr id="10" name="9 Grup"/>
          <p:cNvGrpSpPr/>
          <p:nvPr/>
        </p:nvGrpSpPr>
        <p:grpSpPr>
          <a:xfrm>
            <a:off x="1477570" y="4862683"/>
            <a:ext cx="10134057" cy="1319410"/>
            <a:chOff x="-167163" y="659705"/>
            <a:chExt cx="10155223" cy="1319410"/>
          </a:xfrm>
        </p:grpSpPr>
        <p:sp>
          <p:nvSpPr>
            <p:cNvPr id="11" name="10 Yuvarlatılmış Dikdörtgen"/>
            <p:cNvSpPr/>
            <p:nvPr/>
          </p:nvSpPr>
          <p:spPr>
            <a:xfrm>
              <a:off x="0" y="659705"/>
              <a:ext cx="9988060" cy="1319410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31000">
                  <a:srgbClr val="FFD5D5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Yuvarlatılmış Dikdörtgen 4"/>
            <p:cNvSpPr/>
            <p:nvPr/>
          </p:nvSpPr>
          <p:spPr>
            <a:xfrm>
              <a:off x="-167163" y="698349"/>
              <a:ext cx="10099805" cy="12421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2100" b="1" kern="1200" dirty="0">
                  <a:solidFill>
                    <a:schemeClr val="tx1"/>
                  </a:solidFill>
                </a:rPr>
                <a:t>G-CSF dozunu aldıktan sonra </a:t>
              </a:r>
              <a:r>
                <a:rPr lang="tr-TR" sz="2100" b="1" kern="1200" dirty="0" err="1">
                  <a:solidFill>
                    <a:schemeClr val="tx1"/>
                  </a:solidFill>
                </a:rPr>
                <a:t>aferez</a:t>
              </a:r>
              <a:r>
                <a:rPr lang="tr-TR" sz="2100" b="1" kern="1200" dirty="0">
                  <a:solidFill>
                    <a:schemeClr val="tx1"/>
                  </a:solidFill>
                </a:rPr>
                <a:t> işleminden yaklaşık 1 saat öncesinde</a:t>
              </a:r>
            </a:p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2100" b="1" kern="1200" dirty="0">
                  <a:solidFill>
                    <a:schemeClr val="tx1"/>
                  </a:solidFill>
                </a:rPr>
                <a:t>  100 – 150 </a:t>
              </a:r>
              <a:r>
                <a:rPr lang="tr-TR" sz="2100" b="1" kern="1200" dirty="0" err="1">
                  <a:solidFill>
                    <a:schemeClr val="tx1"/>
                  </a:solidFill>
                </a:rPr>
                <a:t>cc</a:t>
              </a:r>
              <a:r>
                <a:rPr lang="tr-TR" sz="2100" b="1" kern="1200" dirty="0">
                  <a:solidFill>
                    <a:schemeClr val="tx1"/>
                  </a:solidFill>
                </a:rPr>
                <a:t>  serum fizyolojik içerisinde hastaya 20 – 30 </a:t>
              </a:r>
              <a:r>
                <a:rPr lang="tr-TR" sz="2100" b="1" kern="1200" dirty="0" err="1">
                  <a:solidFill>
                    <a:schemeClr val="tx1"/>
                  </a:solidFill>
                </a:rPr>
                <a:t>dk</a:t>
              </a:r>
              <a:r>
                <a:rPr lang="tr-TR" sz="2100" b="1" kern="1200" dirty="0">
                  <a:solidFill>
                    <a:schemeClr val="tx1"/>
                  </a:solidFill>
                </a:rPr>
                <a:t> da </a:t>
              </a:r>
              <a:r>
                <a:rPr lang="tr-TR" sz="2100" b="1" kern="1200" dirty="0" err="1">
                  <a:solidFill>
                    <a:schemeClr val="tx1"/>
                  </a:solidFill>
                </a:rPr>
                <a:t>intravenöz</a:t>
              </a:r>
              <a:r>
                <a:rPr lang="tr-TR" sz="2100" b="1" kern="1200" dirty="0">
                  <a:solidFill>
                    <a:schemeClr val="tx1"/>
                  </a:solidFill>
                </a:rPr>
                <a:t> yolla verilir.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76828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130DBE-6BEC-481A-B39E-C89D53819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0121" y="1490132"/>
            <a:ext cx="10409390" cy="5223819"/>
          </a:xfrm>
          <a:ln>
            <a:solidFill>
              <a:schemeClr val="tx1"/>
            </a:solidFill>
          </a:ln>
        </p:spPr>
        <p:txBody>
          <a:bodyPr numCol="2"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/>
              <a:t>       </a:t>
            </a:r>
            <a:r>
              <a:rPr lang="tr-TR" sz="2800" u="sng" dirty="0"/>
              <a:t>VAKA - 1 </a:t>
            </a:r>
          </a:p>
          <a:p>
            <a:pPr marL="0" indent="0">
              <a:buNone/>
            </a:pPr>
            <a:endParaRPr lang="tr-TR" sz="2800" dirty="0"/>
          </a:p>
          <a:p>
            <a:pPr marL="0" indent="0">
              <a:buNone/>
            </a:pPr>
            <a:endParaRPr lang="tr-TR" sz="1700" dirty="0"/>
          </a:p>
          <a:p>
            <a:r>
              <a:rPr lang="tr-TR" sz="1700" dirty="0"/>
              <a:t>Hodgkin Lenfoma tanılı </a:t>
            </a:r>
          </a:p>
          <a:p>
            <a:r>
              <a:rPr lang="tr-TR" sz="1700" dirty="0"/>
              <a:t>Yaş 50, kadın hasta</a:t>
            </a:r>
          </a:p>
          <a:p>
            <a:r>
              <a:rPr lang="tr-TR" sz="1700" dirty="0"/>
              <a:t>Mobilizasyon rejim: KT + G-CSF ( B-İCE )</a:t>
            </a:r>
          </a:p>
          <a:p>
            <a:pPr marL="0" indent="0">
              <a:buNone/>
            </a:pPr>
            <a:r>
              <a:rPr lang="tr-TR" sz="1700" dirty="0"/>
              <a:t>       ( </a:t>
            </a:r>
            <a:r>
              <a:rPr lang="tr-TR" sz="1700" dirty="0" err="1"/>
              <a:t>Nüks</a:t>
            </a:r>
            <a:r>
              <a:rPr lang="tr-TR" sz="1700" dirty="0"/>
              <a:t> olan ve 2 kür ) </a:t>
            </a:r>
            <a:endParaRPr lang="tr-TR" sz="1700" dirty="0">
              <a:solidFill>
                <a:srgbClr val="C00000"/>
              </a:solidFill>
            </a:endParaRPr>
          </a:p>
          <a:p>
            <a:r>
              <a:rPr lang="tr-TR" sz="1700" dirty="0"/>
              <a:t>Uygulanan G-CSF: </a:t>
            </a:r>
            <a:r>
              <a:rPr lang="tr-TR" sz="1800" dirty="0">
                <a:solidFill>
                  <a:schemeClr val="tx1"/>
                </a:solidFill>
              </a:rPr>
              <a:t>6,8 </a:t>
            </a:r>
            <a:r>
              <a:rPr lang="el-GR" sz="1800" dirty="0">
                <a:solidFill>
                  <a:schemeClr val="tx1"/>
                </a:solidFill>
              </a:rPr>
              <a:t>μ</a:t>
            </a:r>
            <a:r>
              <a:rPr lang="tr-TR" sz="1800" dirty="0">
                <a:solidFill>
                  <a:schemeClr val="tx1"/>
                </a:solidFill>
              </a:rPr>
              <a:t>g/kg/gün </a:t>
            </a:r>
            <a:r>
              <a:rPr lang="tr-TR" sz="1700" dirty="0"/>
              <a:t>Filgrastim</a:t>
            </a:r>
          </a:p>
          <a:p>
            <a:pPr marL="0" indent="0">
              <a:buNone/>
            </a:pPr>
            <a:r>
              <a:rPr lang="tr-TR" dirty="0"/>
              <a:t>          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sz="2200" dirty="0"/>
          </a:p>
          <a:p>
            <a:endParaRPr lang="tr-TR" sz="2500" dirty="0"/>
          </a:p>
          <a:p>
            <a:pPr marL="0" indent="0">
              <a:buNone/>
            </a:pPr>
            <a:endParaRPr lang="tr-TR" sz="2200" b="1" dirty="0">
              <a:solidFill>
                <a:srgbClr val="FF0000"/>
              </a:solidFill>
            </a:endParaRPr>
          </a:p>
          <a:p>
            <a:endParaRPr lang="tr-TR" sz="1800" b="1" i="1" u="sng" dirty="0"/>
          </a:p>
          <a:p>
            <a:endParaRPr lang="tr-TR" sz="1800" b="1" i="1" u="sng" dirty="0"/>
          </a:p>
          <a:p>
            <a:r>
              <a:rPr lang="tr-TR" sz="1800" b="1" i="1" u="sng" dirty="0"/>
              <a:t>Mobilizasyonun 12. günü</a:t>
            </a:r>
          </a:p>
          <a:p>
            <a:pPr marL="0" indent="0">
              <a:buNone/>
            </a:pPr>
            <a:r>
              <a:rPr lang="tr-TR" sz="1900" dirty="0"/>
              <a:t>       </a:t>
            </a:r>
            <a:r>
              <a:rPr lang="tr-TR" sz="1700" dirty="0">
                <a:solidFill>
                  <a:schemeClr val="tx1"/>
                </a:solidFill>
              </a:rPr>
              <a:t>Wbc: 1,82 x </a:t>
            </a:r>
            <a:r>
              <a:rPr lang="el-GR" sz="1700" dirty="0">
                <a:solidFill>
                  <a:schemeClr val="tx1"/>
                </a:solidFill>
              </a:rPr>
              <a:t>10³</a:t>
            </a:r>
            <a:r>
              <a:rPr lang="tr-TR" sz="1700" dirty="0">
                <a:solidFill>
                  <a:schemeClr val="tx1"/>
                </a:solidFill>
              </a:rPr>
              <a:t>/</a:t>
            </a:r>
            <a:r>
              <a:rPr lang="el-GR" sz="1700" dirty="0">
                <a:solidFill>
                  <a:schemeClr val="tx1"/>
                </a:solidFill>
              </a:rPr>
              <a:t>μ</a:t>
            </a:r>
            <a:r>
              <a:rPr lang="tr-TR" sz="1700" dirty="0">
                <a:solidFill>
                  <a:schemeClr val="tx1"/>
                </a:solidFill>
              </a:rPr>
              <a:t>L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Hbg : 8,0 gr/dl 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Plt : 18 x </a:t>
            </a:r>
            <a:r>
              <a:rPr lang="el-GR" sz="1700" dirty="0">
                <a:solidFill>
                  <a:schemeClr val="tx1"/>
                </a:solidFill>
              </a:rPr>
              <a:t>10³</a:t>
            </a:r>
            <a:r>
              <a:rPr lang="tr-TR" sz="1700" dirty="0">
                <a:solidFill>
                  <a:schemeClr val="tx1"/>
                </a:solidFill>
              </a:rPr>
              <a:t>/</a:t>
            </a:r>
            <a:r>
              <a:rPr lang="el-GR" sz="1700" dirty="0">
                <a:solidFill>
                  <a:schemeClr val="tx1"/>
                </a:solidFill>
              </a:rPr>
              <a:t>μ</a:t>
            </a:r>
            <a:r>
              <a:rPr lang="tr-TR" sz="1700" dirty="0">
                <a:solidFill>
                  <a:schemeClr val="tx1"/>
                </a:solidFill>
              </a:rPr>
              <a:t>L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pCD34+ </a:t>
            </a:r>
            <a:r>
              <a:rPr lang="tr-TR" sz="1700" dirty="0" err="1">
                <a:solidFill>
                  <a:schemeClr val="tx1"/>
                </a:solidFill>
              </a:rPr>
              <a:t>saysı</a:t>
            </a:r>
            <a:r>
              <a:rPr lang="tr-TR" sz="1700" dirty="0">
                <a:solidFill>
                  <a:schemeClr val="tx1"/>
                </a:solidFill>
              </a:rPr>
              <a:t>: </a:t>
            </a:r>
            <a:r>
              <a:rPr lang="tr-TR" sz="1700" b="1" dirty="0">
                <a:solidFill>
                  <a:schemeClr val="tx1"/>
                </a:solidFill>
              </a:rPr>
              <a:t>1 cell/</a:t>
            </a:r>
            <a:r>
              <a:rPr lang="el-GR" sz="1700" b="1" dirty="0">
                <a:solidFill>
                  <a:schemeClr val="tx1"/>
                </a:solidFill>
              </a:rPr>
              <a:t>μ</a:t>
            </a:r>
            <a:r>
              <a:rPr lang="tr-TR" sz="1700" b="1" dirty="0">
                <a:solidFill>
                  <a:schemeClr val="tx1"/>
                </a:solidFill>
              </a:rPr>
              <a:t>l   </a:t>
            </a:r>
          </a:p>
          <a:p>
            <a:pPr marL="0" indent="0">
              <a:buNone/>
            </a:pPr>
            <a:r>
              <a:rPr lang="tr-TR" sz="1700" b="1" dirty="0">
                <a:solidFill>
                  <a:schemeClr val="tx1"/>
                </a:solidFill>
              </a:rPr>
              <a:t>        </a:t>
            </a:r>
            <a:r>
              <a:rPr lang="tr-TR" sz="1700" dirty="0">
                <a:solidFill>
                  <a:schemeClr val="tx1"/>
                </a:solidFill>
              </a:rPr>
              <a:t>pCD34+ % : </a:t>
            </a:r>
            <a:r>
              <a:rPr lang="tr-TR" sz="1700" b="1" dirty="0">
                <a:solidFill>
                  <a:schemeClr val="tx1"/>
                </a:solidFill>
              </a:rPr>
              <a:t>0,06</a:t>
            </a:r>
          </a:p>
          <a:p>
            <a:endParaRPr lang="tr-TR" sz="1800" i="1" u="sng" dirty="0">
              <a:solidFill>
                <a:schemeClr val="tx1"/>
              </a:solidFill>
            </a:endParaRPr>
          </a:p>
          <a:p>
            <a:r>
              <a:rPr lang="tr-TR" sz="1800" b="1" i="1" u="sng" dirty="0">
                <a:solidFill>
                  <a:schemeClr val="tx1"/>
                </a:solidFill>
              </a:rPr>
              <a:t>Mobilizasyonun 13. günü </a:t>
            </a:r>
          </a:p>
          <a:p>
            <a:pPr marL="0" indent="0">
              <a:buNone/>
            </a:pPr>
            <a:r>
              <a:rPr lang="tr-TR" dirty="0">
                <a:solidFill>
                  <a:schemeClr val="tx1"/>
                </a:solidFill>
              </a:rPr>
              <a:t>       </a:t>
            </a:r>
            <a:r>
              <a:rPr lang="tr-TR" sz="1700" dirty="0">
                <a:solidFill>
                  <a:schemeClr val="tx1"/>
                </a:solidFill>
              </a:rPr>
              <a:t>Wbc: 3,28 x </a:t>
            </a:r>
            <a:r>
              <a:rPr lang="el-GR" sz="1700" dirty="0">
                <a:solidFill>
                  <a:schemeClr val="tx1"/>
                </a:solidFill>
              </a:rPr>
              <a:t>10³</a:t>
            </a:r>
            <a:r>
              <a:rPr lang="tr-TR" sz="1700" dirty="0">
                <a:solidFill>
                  <a:schemeClr val="tx1"/>
                </a:solidFill>
              </a:rPr>
              <a:t>/</a:t>
            </a:r>
            <a:r>
              <a:rPr lang="el-GR" sz="1700" dirty="0">
                <a:solidFill>
                  <a:schemeClr val="tx1"/>
                </a:solidFill>
              </a:rPr>
              <a:t>μ</a:t>
            </a:r>
            <a:r>
              <a:rPr lang="tr-TR" sz="1700" dirty="0">
                <a:solidFill>
                  <a:schemeClr val="tx1"/>
                </a:solidFill>
              </a:rPr>
              <a:t>L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Hbg : 8,7 gr/dl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Plt : 27 x </a:t>
            </a:r>
            <a:r>
              <a:rPr lang="el-GR" sz="1700" dirty="0">
                <a:solidFill>
                  <a:schemeClr val="tx1"/>
                </a:solidFill>
              </a:rPr>
              <a:t>10³</a:t>
            </a:r>
            <a:r>
              <a:rPr lang="tr-TR" sz="1700" dirty="0">
                <a:solidFill>
                  <a:schemeClr val="tx1"/>
                </a:solidFill>
              </a:rPr>
              <a:t>/</a:t>
            </a:r>
            <a:r>
              <a:rPr lang="el-GR" sz="1700" dirty="0">
                <a:solidFill>
                  <a:schemeClr val="tx1"/>
                </a:solidFill>
              </a:rPr>
              <a:t>μ</a:t>
            </a:r>
            <a:r>
              <a:rPr lang="tr-TR" sz="1700" dirty="0">
                <a:solidFill>
                  <a:schemeClr val="tx1"/>
                </a:solidFill>
              </a:rPr>
              <a:t>L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pCD34+ sayısı: </a:t>
            </a:r>
            <a:r>
              <a:rPr lang="tr-TR" sz="1700" b="1" dirty="0">
                <a:solidFill>
                  <a:schemeClr val="tx1"/>
                </a:solidFill>
              </a:rPr>
              <a:t>1 cell/</a:t>
            </a:r>
            <a:r>
              <a:rPr lang="el-GR" sz="1700" b="1" dirty="0">
                <a:solidFill>
                  <a:schemeClr val="tx1"/>
                </a:solidFill>
              </a:rPr>
              <a:t>μ</a:t>
            </a:r>
            <a:r>
              <a:rPr lang="tr-TR" sz="1700" b="1" dirty="0">
                <a:solidFill>
                  <a:schemeClr val="tx1"/>
                </a:solidFill>
              </a:rPr>
              <a:t>l         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pCD34+ % : </a:t>
            </a:r>
            <a:r>
              <a:rPr lang="tr-TR" sz="1700" b="1" dirty="0">
                <a:solidFill>
                  <a:schemeClr val="tx1"/>
                </a:solidFill>
              </a:rPr>
              <a:t>0,02 </a:t>
            </a:r>
          </a:p>
          <a:p>
            <a:pPr marL="3730752" lvl="8" indent="0">
              <a:buNone/>
            </a:pPr>
            <a:r>
              <a:rPr lang="tr-TR" dirty="0"/>
              <a:t> </a:t>
            </a:r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68110D96-FDBC-4E4D-AD83-4BED6CC98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547" y="264018"/>
            <a:ext cx="9601200" cy="875850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KLİNİK DENEYİM</a:t>
            </a:r>
            <a:endParaRPr lang="tr-TR" dirty="0"/>
          </a:p>
        </p:txBody>
      </p:sp>
      <p:sp>
        <p:nvSpPr>
          <p:cNvPr id="7" name="Ok: Sağ 6">
            <a:extLst>
              <a:ext uri="{FF2B5EF4-FFF2-40B4-BE49-F238E27FC236}">
                <a16:creationId xmlns:a16="http://schemas.microsoft.com/office/drawing/2014/main" id="{FF03C18A-194C-43BF-930B-FD5736ACF83D}"/>
              </a:ext>
            </a:extLst>
          </p:cNvPr>
          <p:cNvSpPr/>
          <p:nvPr/>
        </p:nvSpPr>
        <p:spPr>
          <a:xfrm>
            <a:off x="5695939" y="3646309"/>
            <a:ext cx="361244" cy="33019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Ok: Yukarı 16">
            <a:extLst>
              <a:ext uri="{FF2B5EF4-FFF2-40B4-BE49-F238E27FC236}">
                <a16:creationId xmlns:a16="http://schemas.microsoft.com/office/drawing/2014/main" id="{50C2D403-EBFF-4D4E-87E5-203895BEB922}"/>
              </a:ext>
            </a:extLst>
          </p:cNvPr>
          <p:cNvSpPr/>
          <p:nvPr/>
        </p:nvSpPr>
        <p:spPr>
          <a:xfrm flipH="1">
            <a:off x="8430316" y="2150997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3" name="Ok: Yukarı 32">
            <a:extLst>
              <a:ext uri="{FF2B5EF4-FFF2-40B4-BE49-F238E27FC236}">
                <a16:creationId xmlns:a16="http://schemas.microsoft.com/office/drawing/2014/main" id="{A218968D-4147-4F1D-BDC9-9950D8FE2768}"/>
              </a:ext>
            </a:extLst>
          </p:cNvPr>
          <p:cNvSpPr/>
          <p:nvPr/>
        </p:nvSpPr>
        <p:spPr>
          <a:xfrm flipH="1">
            <a:off x="8411040" y="4538824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k: Yukarı 7">
            <a:extLst>
              <a:ext uri="{FF2B5EF4-FFF2-40B4-BE49-F238E27FC236}">
                <a16:creationId xmlns:a16="http://schemas.microsoft.com/office/drawing/2014/main" id="{C145AB0E-D491-4184-B0D5-134B839A5626}"/>
              </a:ext>
            </a:extLst>
          </p:cNvPr>
          <p:cNvSpPr/>
          <p:nvPr/>
        </p:nvSpPr>
        <p:spPr>
          <a:xfrm rot="10800000" flipH="1">
            <a:off x="8294851" y="5918857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k: Yukarı 7">
            <a:extLst>
              <a:ext uri="{FF2B5EF4-FFF2-40B4-BE49-F238E27FC236}">
                <a16:creationId xmlns:a16="http://schemas.microsoft.com/office/drawing/2014/main" id="{C145AB0E-D491-4184-B0D5-134B839A5626}"/>
              </a:ext>
            </a:extLst>
          </p:cNvPr>
          <p:cNvSpPr/>
          <p:nvPr/>
        </p:nvSpPr>
        <p:spPr>
          <a:xfrm rot="10800000" flipH="1">
            <a:off x="8897209" y="3142545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k: Yukarı 7">
            <a:extLst>
              <a:ext uri="{FF2B5EF4-FFF2-40B4-BE49-F238E27FC236}">
                <a16:creationId xmlns:a16="http://schemas.microsoft.com/office/drawing/2014/main" id="{C145AB0E-D491-4184-B0D5-134B839A5626}"/>
              </a:ext>
            </a:extLst>
          </p:cNvPr>
          <p:cNvSpPr/>
          <p:nvPr/>
        </p:nvSpPr>
        <p:spPr>
          <a:xfrm rot="10800000" flipH="1">
            <a:off x="8275575" y="3533420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k: Yukarı 7">
            <a:extLst>
              <a:ext uri="{FF2B5EF4-FFF2-40B4-BE49-F238E27FC236}">
                <a16:creationId xmlns:a16="http://schemas.microsoft.com/office/drawing/2014/main" id="{C145AB0E-D491-4184-B0D5-134B839A5626}"/>
              </a:ext>
            </a:extLst>
          </p:cNvPr>
          <p:cNvSpPr/>
          <p:nvPr/>
        </p:nvSpPr>
        <p:spPr>
          <a:xfrm rot="10800000" flipH="1">
            <a:off x="8914839" y="5561486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1">
            <a:extLst>
              <a:ext uri="{FF2B5EF4-FFF2-40B4-BE49-F238E27FC236}">
                <a16:creationId xmlns:a16="http://schemas.microsoft.com/office/drawing/2014/main" id="{9256A8D2-5392-4CAF-9296-B50C297D5EB4}"/>
              </a:ext>
            </a:extLst>
          </p:cNvPr>
          <p:cNvSpPr/>
          <p:nvPr/>
        </p:nvSpPr>
        <p:spPr>
          <a:xfrm>
            <a:off x="1219590" y="6199645"/>
            <a:ext cx="93139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sz="2000" b="1" dirty="0">
                <a:solidFill>
                  <a:srgbClr val="FF0000"/>
                </a:solidFill>
              </a:rPr>
              <a:t>Mobilizasyon başarısızlığı kabul edildi.</a:t>
            </a:r>
          </a:p>
        </p:txBody>
      </p:sp>
    </p:spTree>
    <p:extLst>
      <p:ext uri="{BB962C8B-B14F-4D97-AF65-F5344CB8AC3E}">
        <p14:creationId xmlns:p14="http://schemas.microsoft.com/office/powerpoint/2010/main" val="35082459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130DBE-6BEC-481A-B39E-C89D53819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566" y="1465545"/>
            <a:ext cx="10307790" cy="5135671"/>
          </a:xfrm>
          <a:ln>
            <a:solidFill>
              <a:schemeClr val="tx1"/>
            </a:solidFill>
          </a:ln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tr-TR" sz="1600" dirty="0"/>
              <a:t>         </a:t>
            </a:r>
            <a:r>
              <a:rPr lang="tr-TR" sz="2600" u="sng" dirty="0"/>
              <a:t>VAKA - 1 </a:t>
            </a:r>
          </a:p>
          <a:p>
            <a:pPr marL="0" indent="0">
              <a:buNone/>
            </a:pPr>
            <a:endParaRPr lang="tr-TR" sz="2800" u="sng" dirty="0"/>
          </a:p>
          <a:p>
            <a:pPr marL="0" indent="0">
              <a:buNone/>
            </a:pPr>
            <a:endParaRPr lang="tr-TR" sz="500" dirty="0"/>
          </a:p>
          <a:p>
            <a:r>
              <a:rPr lang="tr-TR" sz="1600" dirty="0" err="1"/>
              <a:t>Remobilizasyon</a:t>
            </a:r>
            <a:r>
              <a:rPr lang="tr-TR" sz="1600" dirty="0"/>
              <a:t> rejim: </a:t>
            </a:r>
            <a:r>
              <a:rPr lang="tr-TR" sz="1600" b="1" dirty="0"/>
              <a:t>G-CSF + Plerixafor</a:t>
            </a:r>
          </a:p>
          <a:p>
            <a:pPr marL="0" indent="0">
              <a:buNone/>
            </a:pPr>
            <a:r>
              <a:rPr lang="tr-TR" sz="1600" dirty="0"/>
              <a:t>       İstirahat Süresi : 15  gün</a:t>
            </a:r>
            <a:endParaRPr lang="tr-TR" sz="1600" b="1" dirty="0"/>
          </a:p>
          <a:p>
            <a:r>
              <a:rPr lang="tr-TR" sz="1600" dirty="0"/>
              <a:t>Uygulanan G-CSF: </a:t>
            </a:r>
            <a:r>
              <a:rPr lang="tr-TR" sz="1600" dirty="0">
                <a:solidFill>
                  <a:schemeClr val="tx1"/>
                </a:solidFill>
              </a:rPr>
              <a:t>6,8 </a:t>
            </a:r>
            <a:r>
              <a:rPr lang="el-GR" sz="1600" dirty="0">
                <a:solidFill>
                  <a:schemeClr val="tx1"/>
                </a:solidFill>
              </a:rPr>
              <a:t>μ</a:t>
            </a:r>
            <a:r>
              <a:rPr lang="tr-TR" sz="1600" dirty="0">
                <a:solidFill>
                  <a:schemeClr val="tx1"/>
                </a:solidFill>
              </a:rPr>
              <a:t>g/kg/gün </a:t>
            </a:r>
            <a:r>
              <a:rPr lang="tr-TR" sz="1600" dirty="0"/>
              <a:t>Filgrastim   </a:t>
            </a:r>
          </a:p>
          <a:p>
            <a:r>
              <a:rPr lang="tr-TR" sz="1600" dirty="0"/>
              <a:t>Uygulanan Plerixafor dozu : 0.24 mg/kg/gün</a:t>
            </a:r>
          </a:p>
          <a:p>
            <a:pPr marL="0" indent="0">
              <a:buNone/>
            </a:pPr>
            <a:endParaRPr lang="tr-TR" sz="1700" dirty="0"/>
          </a:p>
          <a:p>
            <a:pPr marL="0" indent="0">
              <a:buNone/>
            </a:pPr>
            <a:r>
              <a:rPr lang="tr-TR" sz="1700" dirty="0"/>
              <a:t>                                                      </a:t>
            </a:r>
          </a:p>
          <a:p>
            <a:pPr marL="0" indent="0">
              <a:buNone/>
            </a:pPr>
            <a:r>
              <a:rPr lang="tr-TR" sz="1700" dirty="0"/>
              <a:t>                </a:t>
            </a:r>
          </a:p>
          <a:p>
            <a:pPr marL="0" indent="0">
              <a:buNone/>
            </a:pPr>
            <a:r>
              <a:rPr lang="tr-TR" sz="1700" dirty="0"/>
              <a:t>                                                                  </a:t>
            </a:r>
            <a:r>
              <a:rPr lang="tr-TR" sz="1700" b="1" dirty="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b="1" dirty="0">
                <a:solidFill>
                  <a:srgbClr val="FF0000"/>
                </a:solidFill>
              </a:rPr>
              <a:t>Hasta aferez işlemine alındı.</a:t>
            </a:r>
            <a:endParaRPr lang="tr-TR" sz="1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tr-TR" sz="1700" b="1" dirty="0"/>
          </a:p>
          <a:p>
            <a:pPr marL="0" indent="0" algn="ctr">
              <a:buNone/>
            </a:pPr>
            <a:endParaRPr lang="tr-TR" sz="1700" b="1" dirty="0"/>
          </a:p>
          <a:p>
            <a:pPr algn="ctr">
              <a:buFont typeface="Wingdings" panose="05000000000000000000" pitchFamily="2" charset="2"/>
              <a:buChar char="§"/>
            </a:pPr>
            <a:r>
              <a:rPr lang="tr-TR" sz="1700" b="1" i="1" u="sng" dirty="0"/>
              <a:t>G-CSF  5. gün hasta değerleri; </a:t>
            </a:r>
          </a:p>
          <a:p>
            <a:pPr marL="0" indent="0">
              <a:buNone/>
            </a:pPr>
            <a:r>
              <a:rPr lang="tr-TR" sz="1700" dirty="0"/>
              <a:t>                                Wbc: </a:t>
            </a:r>
            <a:r>
              <a:rPr lang="tr-TR" sz="1700" dirty="0">
                <a:solidFill>
                  <a:schemeClr val="tx1"/>
                </a:solidFill>
              </a:rPr>
              <a:t>26,13 x </a:t>
            </a:r>
            <a:r>
              <a:rPr lang="el-GR" sz="1700" dirty="0">
                <a:solidFill>
                  <a:schemeClr val="tx1"/>
                </a:solidFill>
              </a:rPr>
              <a:t>10³</a:t>
            </a:r>
            <a:r>
              <a:rPr lang="tr-TR" sz="1700" dirty="0">
                <a:solidFill>
                  <a:schemeClr val="tx1"/>
                </a:solidFill>
              </a:rPr>
              <a:t>/</a:t>
            </a:r>
            <a:r>
              <a:rPr lang="el-GR" sz="1700" dirty="0">
                <a:solidFill>
                  <a:schemeClr val="tx1"/>
                </a:solidFill>
              </a:rPr>
              <a:t>μ</a:t>
            </a:r>
            <a:r>
              <a:rPr lang="tr-TR" sz="1700" dirty="0">
                <a:solidFill>
                  <a:schemeClr val="tx1"/>
                </a:solidFill>
              </a:rPr>
              <a:t>L</a:t>
            </a:r>
            <a:endParaRPr lang="tr-TR" sz="1700" dirty="0"/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                        </a:t>
            </a:r>
            <a:r>
              <a:rPr lang="tr-TR" sz="1700" dirty="0" err="1">
                <a:solidFill>
                  <a:schemeClr val="tx1"/>
                </a:solidFill>
              </a:rPr>
              <a:t>Hbg</a:t>
            </a:r>
            <a:r>
              <a:rPr lang="tr-TR" sz="1700" dirty="0">
                <a:solidFill>
                  <a:schemeClr val="tx1"/>
                </a:solidFill>
              </a:rPr>
              <a:t> : 11,2 gr/dl 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                        Htc : % 31,2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                        Plt : 191 x </a:t>
            </a:r>
            <a:r>
              <a:rPr lang="el-GR" sz="1700" dirty="0">
                <a:solidFill>
                  <a:schemeClr val="tx1"/>
                </a:solidFill>
              </a:rPr>
              <a:t>10³</a:t>
            </a:r>
            <a:r>
              <a:rPr lang="tr-TR" sz="1700" dirty="0">
                <a:solidFill>
                  <a:schemeClr val="tx1"/>
                </a:solidFill>
              </a:rPr>
              <a:t>/</a:t>
            </a:r>
            <a:r>
              <a:rPr lang="el-GR" sz="1700" dirty="0">
                <a:solidFill>
                  <a:schemeClr val="tx1"/>
                </a:solidFill>
              </a:rPr>
              <a:t>μ</a:t>
            </a:r>
            <a:r>
              <a:rPr lang="tr-TR" sz="1700" dirty="0">
                <a:solidFill>
                  <a:schemeClr val="tx1"/>
                </a:solidFill>
              </a:rPr>
              <a:t>L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                        pCD34+ </a:t>
            </a:r>
            <a:r>
              <a:rPr lang="tr-TR" sz="1700" dirty="0" err="1">
                <a:solidFill>
                  <a:schemeClr val="tx1"/>
                </a:solidFill>
              </a:rPr>
              <a:t>saysı</a:t>
            </a:r>
            <a:r>
              <a:rPr lang="tr-TR" sz="1700" dirty="0">
                <a:solidFill>
                  <a:schemeClr val="tx1"/>
                </a:solidFill>
              </a:rPr>
              <a:t>: </a:t>
            </a:r>
            <a:r>
              <a:rPr lang="tr-TR" sz="1700" b="1" dirty="0">
                <a:solidFill>
                  <a:schemeClr val="tx1"/>
                </a:solidFill>
              </a:rPr>
              <a:t>72 cell/</a:t>
            </a:r>
            <a:r>
              <a:rPr lang="el-GR" sz="1700" b="1" dirty="0">
                <a:solidFill>
                  <a:schemeClr val="tx1"/>
                </a:solidFill>
              </a:rPr>
              <a:t>μ</a:t>
            </a:r>
            <a:r>
              <a:rPr lang="tr-TR" sz="1700" b="1" dirty="0">
                <a:solidFill>
                  <a:schemeClr val="tx1"/>
                </a:solidFill>
              </a:rPr>
              <a:t>l   </a:t>
            </a:r>
          </a:p>
          <a:p>
            <a:pPr marL="0" indent="0">
              <a:buNone/>
            </a:pPr>
            <a:r>
              <a:rPr lang="tr-TR" sz="1700" b="1" dirty="0">
                <a:solidFill>
                  <a:schemeClr val="tx1"/>
                </a:solidFill>
              </a:rPr>
              <a:t>                                </a:t>
            </a:r>
            <a:r>
              <a:rPr lang="tr-TR" sz="1700" dirty="0">
                <a:solidFill>
                  <a:schemeClr val="tx1"/>
                </a:solidFill>
              </a:rPr>
              <a:t>pCD34+ % : </a:t>
            </a:r>
            <a:r>
              <a:rPr lang="tr-TR" sz="1700" b="1" dirty="0">
                <a:solidFill>
                  <a:schemeClr val="tx1"/>
                </a:solidFill>
              </a:rPr>
              <a:t>0,28</a:t>
            </a:r>
          </a:p>
          <a:p>
            <a:pPr marL="0" indent="0">
              <a:buNone/>
            </a:pPr>
            <a:endParaRPr lang="tr-TR" sz="17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tr-TR" sz="1700" dirty="0">
              <a:solidFill>
                <a:schemeClr val="tx1"/>
              </a:solidFill>
            </a:endParaRPr>
          </a:p>
          <a:p>
            <a:pPr marL="3730752" lvl="8" indent="0">
              <a:buNone/>
            </a:pPr>
            <a:r>
              <a:rPr lang="tr-TR" dirty="0"/>
              <a:t> </a:t>
            </a:r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68110D96-FDBC-4E4D-AD83-4BED6CC98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547" y="264018"/>
            <a:ext cx="9601200" cy="875850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KLİNİK DENEYİM</a:t>
            </a:r>
            <a:endParaRPr lang="tr-TR" dirty="0"/>
          </a:p>
        </p:txBody>
      </p:sp>
      <p:sp>
        <p:nvSpPr>
          <p:cNvPr id="7" name="Ok: Yukarı 6">
            <a:extLst>
              <a:ext uri="{FF2B5EF4-FFF2-40B4-BE49-F238E27FC236}">
                <a16:creationId xmlns:a16="http://schemas.microsoft.com/office/drawing/2014/main" id="{807F1852-ED2D-4B22-828D-C3AFBBDFB7FA}"/>
              </a:ext>
            </a:extLst>
          </p:cNvPr>
          <p:cNvSpPr/>
          <p:nvPr/>
        </p:nvSpPr>
        <p:spPr>
          <a:xfrm flipH="1">
            <a:off x="10454515" y="4211390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k: Yukarı 8">
            <a:extLst>
              <a:ext uri="{FF2B5EF4-FFF2-40B4-BE49-F238E27FC236}">
                <a16:creationId xmlns:a16="http://schemas.microsoft.com/office/drawing/2014/main" id="{7E3F6402-B784-4BAB-82ED-887FAE2C9B66}"/>
              </a:ext>
            </a:extLst>
          </p:cNvPr>
          <p:cNvSpPr/>
          <p:nvPr/>
        </p:nvSpPr>
        <p:spPr>
          <a:xfrm flipH="1">
            <a:off x="9704571" y="4627518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k: Sağ 6">
            <a:extLst>
              <a:ext uri="{FF2B5EF4-FFF2-40B4-BE49-F238E27FC236}">
                <a16:creationId xmlns:a16="http://schemas.microsoft.com/office/drawing/2014/main" id="{FF03C18A-194C-43BF-930B-FD5736ACF83D}"/>
              </a:ext>
            </a:extLst>
          </p:cNvPr>
          <p:cNvSpPr/>
          <p:nvPr/>
        </p:nvSpPr>
        <p:spPr>
          <a:xfrm>
            <a:off x="6155846" y="3609966"/>
            <a:ext cx="361244" cy="33019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4084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54DC8222-67F8-439A-8F39-6A1F4B63B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546" y="513643"/>
            <a:ext cx="9601200" cy="1021645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KLİNİK DENEYİM</a:t>
            </a:r>
            <a:endParaRPr lang="tr-TR" dirty="0"/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7E19F6D1-73A4-44BC-85DF-67014AD8D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680" y="1851378"/>
            <a:ext cx="10444931" cy="4762364"/>
          </a:xfrm>
          <a:ln>
            <a:solidFill>
              <a:schemeClr val="tx1"/>
            </a:solidFill>
          </a:ln>
        </p:spPr>
        <p:txBody>
          <a:bodyPr numCol="1"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/>
              <a:t>       </a:t>
            </a:r>
            <a:r>
              <a:rPr lang="tr-TR" sz="2800" u="sng" dirty="0"/>
              <a:t>VAKA - 1 </a:t>
            </a:r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>
              <a:buFont typeface="Wingdings" panose="05000000000000000000" pitchFamily="2" charset="2"/>
              <a:buChar char="v"/>
            </a:pPr>
            <a:r>
              <a:rPr lang="tr-TR" sz="2200" b="1" dirty="0">
                <a:solidFill>
                  <a:srgbClr val="FF0000"/>
                </a:solidFill>
              </a:rPr>
              <a:t>Yeterli sayıda kök hücre toplandı.</a:t>
            </a:r>
          </a:p>
          <a:p>
            <a:pPr marL="0" indent="0">
              <a:buNone/>
            </a:pPr>
            <a:endParaRPr lang="tr-TR" sz="2300" b="1" dirty="0"/>
          </a:p>
        </p:txBody>
      </p:sp>
      <p:graphicFrame>
        <p:nvGraphicFramePr>
          <p:cNvPr id="2" name="Tablo 2">
            <a:extLst>
              <a:ext uri="{FF2B5EF4-FFF2-40B4-BE49-F238E27FC236}">
                <a16:creationId xmlns:a16="http://schemas.microsoft.com/office/drawing/2014/main" id="{FDF3D9F3-82A7-4E0F-ACB0-FF8E1C4CBD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679389"/>
              </p:ext>
            </p:extLst>
          </p:nvPr>
        </p:nvGraphicFramePr>
        <p:xfrm>
          <a:off x="1973579" y="2394164"/>
          <a:ext cx="8235133" cy="1514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830">
                  <a:extLst>
                    <a:ext uri="{9D8B030D-6E8A-4147-A177-3AD203B41FA5}">
                      <a16:colId xmlns:a16="http://schemas.microsoft.com/office/drawing/2014/main" val="1235749214"/>
                    </a:ext>
                  </a:extLst>
                </a:gridCol>
                <a:gridCol w="1927331">
                  <a:extLst>
                    <a:ext uri="{9D8B030D-6E8A-4147-A177-3AD203B41FA5}">
                      <a16:colId xmlns:a16="http://schemas.microsoft.com/office/drawing/2014/main" val="2316595490"/>
                    </a:ext>
                  </a:extLst>
                </a:gridCol>
                <a:gridCol w="1912733">
                  <a:extLst>
                    <a:ext uri="{9D8B030D-6E8A-4147-A177-3AD203B41FA5}">
                      <a16:colId xmlns:a16="http://schemas.microsoft.com/office/drawing/2014/main" val="3847276343"/>
                    </a:ext>
                  </a:extLst>
                </a:gridCol>
                <a:gridCol w="2623239">
                  <a:extLst>
                    <a:ext uri="{9D8B030D-6E8A-4147-A177-3AD203B41FA5}">
                      <a16:colId xmlns:a16="http://schemas.microsoft.com/office/drawing/2014/main" val="3266088661"/>
                    </a:ext>
                  </a:extLst>
                </a:gridCol>
              </a:tblGrid>
              <a:tr h="49804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900" dirty="0">
                          <a:solidFill>
                            <a:schemeClr val="tx1"/>
                          </a:solidFill>
                        </a:rPr>
                        <a:t>Aferez sonunda elde edilen işlem değerleri </a:t>
                      </a:r>
                    </a:p>
                  </a:txBody>
                  <a:tcPr anchor="ctr">
                    <a:solidFill>
                      <a:srgbClr val="F6A21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sz="15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5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5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8898924"/>
                  </a:ext>
                </a:extLst>
              </a:tr>
              <a:tr h="459734"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solidFill>
                            <a:schemeClr val="tx1"/>
                          </a:solidFill>
                        </a:rPr>
                        <a:t>İşlem Sayısı</a:t>
                      </a: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solidFill>
                            <a:schemeClr val="tx1"/>
                          </a:solidFill>
                        </a:rPr>
                        <a:t>Ürün Hacmi</a:t>
                      </a: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solidFill>
                            <a:schemeClr val="tx1"/>
                          </a:solidFill>
                        </a:rPr>
                        <a:t>İşlem Süresi</a:t>
                      </a: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solidFill>
                            <a:schemeClr val="tx1"/>
                          </a:solidFill>
                        </a:rPr>
                        <a:t>İşlenen TKH</a:t>
                      </a: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701668"/>
                  </a:ext>
                </a:extLst>
              </a:tr>
              <a:tr h="556950"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1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380 ml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350 dk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2.7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551853"/>
                  </a:ext>
                </a:extLst>
              </a:tr>
            </a:tbl>
          </a:graphicData>
        </a:graphic>
      </p:graphicFrame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BB7146FE-5989-4E91-A0BD-C3DC6553D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421243"/>
              </p:ext>
            </p:extLst>
          </p:nvPr>
        </p:nvGraphicFramePr>
        <p:xfrm>
          <a:off x="1973578" y="4097866"/>
          <a:ext cx="8235133" cy="1526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189">
                  <a:extLst>
                    <a:ext uri="{9D8B030D-6E8A-4147-A177-3AD203B41FA5}">
                      <a16:colId xmlns:a16="http://schemas.microsoft.com/office/drawing/2014/main" val="1179235721"/>
                    </a:ext>
                  </a:extLst>
                </a:gridCol>
                <a:gridCol w="1865060">
                  <a:extLst>
                    <a:ext uri="{9D8B030D-6E8A-4147-A177-3AD203B41FA5}">
                      <a16:colId xmlns:a16="http://schemas.microsoft.com/office/drawing/2014/main" val="1025409743"/>
                    </a:ext>
                  </a:extLst>
                </a:gridCol>
                <a:gridCol w="2538991">
                  <a:extLst>
                    <a:ext uri="{9D8B030D-6E8A-4147-A177-3AD203B41FA5}">
                      <a16:colId xmlns:a16="http://schemas.microsoft.com/office/drawing/2014/main" val="563043241"/>
                    </a:ext>
                  </a:extLst>
                </a:gridCol>
              </a:tblGrid>
              <a:tr h="47446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900" dirty="0">
                          <a:solidFill>
                            <a:schemeClr val="tx1"/>
                          </a:solidFill>
                        </a:rPr>
                        <a:t>Ürün değerleri </a:t>
                      </a:r>
                    </a:p>
                  </a:txBody>
                  <a:tcPr anchor="ctr">
                    <a:solidFill>
                      <a:srgbClr val="F6A2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6A21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6A21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6A2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854828"/>
                  </a:ext>
                </a:extLst>
              </a:tr>
              <a:tr h="4733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 Hacim</a:t>
                      </a:r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Wbc</a:t>
                      </a:r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</a:rPr>
                        <a:t>pCD34+ % </a:t>
                      </a:r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dirty="0">
                          <a:solidFill>
                            <a:schemeClr val="tx1"/>
                          </a:solidFill>
                        </a:rPr>
                        <a:t>Toplanan CD34+</a:t>
                      </a:r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800793"/>
                  </a:ext>
                </a:extLst>
              </a:tr>
              <a:tr h="5784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</a:rPr>
                        <a:t>360</a:t>
                      </a:r>
                      <a:r>
                        <a:rPr lang="tr-TR" sz="16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sz="1600" b="0" baseline="0" dirty="0">
                          <a:solidFill>
                            <a:schemeClr val="tx1"/>
                          </a:solidFill>
                        </a:rPr>
                        <a:t>ml</a:t>
                      </a:r>
                      <a:endParaRPr lang="tr-T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/>
                        <a:t>161,23</a:t>
                      </a:r>
                      <a:r>
                        <a:rPr lang="tr-TR" sz="1600" b="0" dirty="0"/>
                        <a:t> </a:t>
                      </a:r>
                      <a:r>
                        <a:rPr lang="tr-TR" sz="1600" b="0" dirty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tr-TR" sz="16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l-GR" sz="1600" dirty="0">
                          <a:solidFill>
                            <a:schemeClr val="tx1"/>
                          </a:solidFill>
                        </a:rPr>
                        <a:t>10³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l-GR" sz="1600" dirty="0">
                          <a:solidFill>
                            <a:schemeClr val="tx1"/>
                          </a:solidFill>
                        </a:rPr>
                        <a:t>μ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0,89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chemeClr val="tx1"/>
                          </a:solidFill>
                        </a:rPr>
                        <a:t>5,94</a:t>
                      </a:r>
                      <a:r>
                        <a:rPr lang="tr-TR" dirty="0"/>
                        <a:t> </a:t>
                      </a:r>
                      <a:r>
                        <a:rPr lang="tr-TR" sz="1600" b="0" dirty="0"/>
                        <a:t>x </a:t>
                      </a:r>
                      <a:r>
                        <a:rPr lang="tr-TR" sz="1600" b="0" i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tr-TR" sz="1600" b="0" i="1" baseline="30000" dirty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tr-TR" sz="1600" b="0" i="1" dirty="0">
                          <a:solidFill>
                            <a:schemeClr val="tx1"/>
                          </a:solidFill>
                        </a:rPr>
                        <a:t>hücre/kg </a:t>
                      </a:r>
                      <a:endParaRPr lang="tr-TR" sz="1600" b="0" dirty="0"/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675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15505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130DBE-6BEC-481A-B39E-C89D53819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0121" y="1490132"/>
            <a:ext cx="10618051" cy="4973297"/>
          </a:xfrm>
          <a:ln>
            <a:solidFill>
              <a:schemeClr val="tx1"/>
            </a:solidFill>
          </a:ln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tr-TR" dirty="0"/>
              <a:t>       </a:t>
            </a:r>
            <a:r>
              <a:rPr lang="tr-TR" sz="2600" u="sng" dirty="0"/>
              <a:t>VAKA - 2 </a:t>
            </a:r>
          </a:p>
          <a:p>
            <a:pPr marL="0" indent="0">
              <a:buNone/>
            </a:pPr>
            <a:endParaRPr lang="tr-TR" sz="500" dirty="0"/>
          </a:p>
          <a:p>
            <a:pPr marL="0" indent="0">
              <a:buNone/>
            </a:pPr>
            <a:endParaRPr lang="tr-TR" sz="500" dirty="0"/>
          </a:p>
          <a:p>
            <a:pPr marL="0" indent="0">
              <a:buNone/>
            </a:pPr>
            <a:endParaRPr lang="tr-TR" sz="500" dirty="0"/>
          </a:p>
          <a:p>
            <a:r>
              <a:rPr lang="tr-TR" sz="1600" dirty="0"/>
              <a:t>Multiple Myeloma tanılı </a:t>
            </a:r>
          </a:p>
          <a:p>
            <a:r>
              <a:rPr lang="tr-TR" sz="1600" dirty="0"/>
              <a:t>Yaş 61, erkek hasta </a:t>
            </a:r>
          </a:p>
          <a:p>
            <a:r>
              <a:rPr lang="tr-TR" sz="1600" dirty="0"/>
              <a:t>Mobilizasyon rejim: KT + G-CSF (Endoksan)</a:t>
            </a:r>
          </a:p>
          <a:p>
            <a:pPr marL="0" indent="0">
              <a:buNone/>
            </a:pPr>
            <a:r>
              <a:rPr lang="tr-TR" sz="1600" dirty="0"/>
              <a:t>        </a:t>
            </a:r>
            <a:r>
              <a:rPr lang="tr-TR" sz="1600" dirty="0">
                <a:solidFill>
                  <a:schemeClr val="tx1"/>
                </a:solidFill>
              </a:rPr>
              <a:t>( 4 kür VCD ) </a:t>
            </a:r>
          </a:p>
          <a:p>
            <a:r>
              <a:rPr lang="tr-TR" sz="1600" dirty="0"/>
              <a:t>Uygulanan G-CSF: </a:t>
            </a:r>
            <a:r>
              <a:rPr lang="tr-TR" sz="1600" dirty="0">
                <a:solidFill>
                  <a:schemeClr val="tx1"/>
                </a:solidFill>
              </a:rPr>
              <a:t>10 </a:t>
            </a:r>
            <a:r>
              <a:rPr lang="el-GR" sz="1600" dirty="0">
                <a:solidFill>
                  <a:schemeClr val="tx1"/>
                </a:solidFill>
              </a:rPr>
              <a:t>μ</a:t>
            </a:r>
            <a:r>
              <a:rPr lang="tr-TR" sz="1600" dirty="0">
                <a:solidFill>
                  <a:schemeClr val="tx1"/>
                </a:solidFill>
              </a:rPr>
              <a:t>g/kg/gün </a:t>
            </a:r>
            <a:r>
              <a:rPr lang="tr-TR" sz="1600" dirty="0"/>
              <a:t>Lenograstim</a:t>
            </a:r>
          </a:p>
          <a:p>
            <a:pPr marL="0" indent="0">
              <a:buNone/>
            </a:pPr>
            <a:r>
              <a:rPr lang="tr-TR" dirty="0"/>
              <a:t>           </a:t>
            </a:r>
          </a:p>
          <a:p>
            <a:pPr marL="530352" lvl="1" indent="0">
              <a:buNone/>
            </a:pPr>
            <a:endParaRPr lang="tr-TR" dirty="0"/>
          </a:p>
          <a:p>
            <a:pPr marL="530352" lvl="1" indent="0">
              <a:buNone/>
            </a:pPr>
            <a:endParaRPr lang="tr-TR" sz="1200" dirty="0">
              <a:solidFill>
                <a:schemeClr val="tx1"/>
              </a:solidFill>
            </a:endParaRPr>
          </a:p>
          <a:p>
            <a:pPr marL="530352" lvl="1" indent="0">
              <a:buNone/>
            </a:pPr>
            <a:endParaRPr lang="tr-TR" sz="1200" dirty="0">
              <a:solidFill>
                <a:schemeClr val="tx1"/>
              </a:solidFill>
            </a:endParaRPr>
          </a:p>
          <a:p>
            <a:pPr marL="530352" lvl="1" indent="0">
              <a:buNone/>
            </a:pPr>
            <a:endParaRPr lang="tr-TR" sz="1200" dirty="0">
              <a:solidFill>
                <a:schemeClr val="tx1"/>
              </a:solidFill>
            </a:endParaRPr>
          </a:p>
          <a:p>
            <a:pPr marL="530352" lvl="1" indent="0">
              <a:buNone/>
            </a:pPr>
            <a:endParaRPr lang="tr-TR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tr-TR" sz="1200" dirty="0"/>
          </a:p>
          <a:p>
            <a:pPr marL="0" indent="0">
              <a:buNone/>
            </a:pPr>
            <a:endParaRPr lang="tr-TR" sz="500" dirty="0"/>
          </a:p>
          <a:p>
            <a:pPr marL="0" indent="0">
              <a:buNone/>
            </a:pPr>
            <a:endParaRPr lang="tr-TR" sz="500" dirty="0"/>
          </a:p>
          <a:p>
            <a:pPr marL="0" indent="0">
              <a:buNone/>
            </a:pPr>
            <a:endParaRPr lang="tr-TR" sz="100" dirty="0"/>
          </a:p>
          <a:p>
            <a:r>
              <a:rPr lang="tr-TR" sz="1700" i="1" dirty="0"/>
              <a:t>          </a:t>
            </a:r>
            <a:r>
              <a:rPr lang="tr-TR" sz="1600" b="1" i="1" u="sng" dirty="0"/>
              <a:t>Mobilizasyonun  12. günü</a:t>
            </a:r>
          </a:p>
          <a:p>
            <a:pPr marL="0" indent="0">
              <a:buNone/>
            </a:pPr>
            <a:r>
              <a:rPr lang="tr-TR" sz="1900" dirty="0"/>
              <a:t>                  </a:t>
            </a:r>
            <a:r>
              <a:rPr lang="tr-TR" sz="1600" dirty="0">
                <a:solidFill>
                  <a:schemeClr val="tx1"/>
                </a:solidFill>
              </a:rPr>
              <a:t>Wbc: 1,33 x </a:t>
            </a:r>
            <a:r>
              <a:rPr lang="el-GR" sz="1600" dirty="0">
                <a:solidFill>
                  <a:schemeClr val="tx1"/>
                </a:solidFill>
              </a:rPr>
              <a:t>10³</a:t>
            </a:r>
            <a:r>
              <a:rPr lang="tr-TR" sz="1600" dirty="0">
                <a:solidFill>
                  <a:schemeClr val="tx1"/>
                </a:solidFill>
              </a:rPr>
              <a:t>/</a:t>
            </a:r>
            <a:r>
              <a:rPr lang="el-GR" sz="1600" dirty="0">
                <a:solidFill>
                  <a:schemeClr val="tx1"/>
                </a:solidFill>
              </a:rPr>
              <a:t>μ</a:t>
            </a:r>
            <a:r>
              <a:rPr lang="tr-TR" sz="1600" dirty="0">
                <a:solidFill>
                  <a:schemeClr val="tx1"/>
                </a:solidFill>
              </a:rPr>
              <a:t>L</a:t>
            </a:r>
          </a:p>
          <a:p>
            <a:pPr marL="0" indent="0">
              <a:buNone/>
            </a:pPr>
            <a:r>
              <a:rPr lang="tr-TR" sz="1600" dirty="0">
                <a:solidFill>
                  <a:schemeClr val="tx1"/>
                </a:solidFill>
              </a:rPr>
              <a:t>                      Hbg : 10,40 gr/dl   </a:t>
            </a:r>
          </a:p>
          <a:p>
            <a:pPr marL="0" indent="0">
              <a:buNone/>
            </a:pPr>
            <a:r>
              <a:rPr lang="tr-TR" sz="1600" dirty="0">
                <a:solidFill>
                  <a:schemeClr val="tx1"/>
                </a:solidFill>
              </a:rPr>
              <a:t>                      Plt : 72 x </a:t>
            </a:r>
            <a:r>
              <a:rPr lang="el-GR" sz="1600" dirty="0">
                <a:solidFill>
                  <a:schemeClr val="tx1"/>
                </a:solidFill>
              </a:rPr>
              <a:t>10³</a:t>
            </a:r>
            <a:r>
              <a:rPr lang="tr-TR" sz="1600" dirty="0">
                <a:solidFill>
                  <a:schemeClr val="tx1"/>
                </a:solidFill>
              </a:rPr>
              <a:t>/</a:t>
            </a:r>
            <a:r>
              <a:rPr lang="el-GR" sz="1600" dirty="0">
                <a:solidFill>
                  <a:schemeClr val="tx1"/>
                </a:solidFill>
              </a:rPr>
              <a:t>μ</a:t>
            </a:r>
            <a:r>
              <a:rPr lang="tr-TR" sz="1600" dirty="0">
                <a:solidFill>
                  <a:schemeClr val="tx1"/>
                </a:solidFill>
              </a:rPr>
              <a:t>L </a:t>
            </a:r>
          </a:p>
          <a:p>
            <a:pPr marL="0" indent="0">
              <a:buNone/>
            </a:pPr>
            <a:r>
              <a:rPr lang="tr-TR" sz="1600" dirty="0">
                <a:solidFill>
                  <a:schemeClr val="tx1"/>
                </a:solidFill>
              </a:rPr>
              <a:t>                      pCD34+ sayısı: </a:t>
            </a:r>
            <a:r>
              <a:rPr lang="tr-TR" sz="1600" b="1" dirty="0">
                <a:solidFill>
                  <a:schemeClr val="tx1"/>
                </a:solidFill>
              </a:rPr>
              <a:t>4 cell/</a:t>
            </a:r>
            <a:r>
              <a:rPr lang="el-GR" sz="1600" b="1" dirty="0">
                <a:solidFill>
                  <a:schemeClr val="tx1"/>
                </a:solidFill>
              </a:rPr>
              <a:t>μ</a:t>
            </a:r>
            <a:r>
              <a:rPr lang="tr-TR" sz="1600" b="1" dirty="0">
                <a:solidFill>
                  <a:schemeClr val="tx1"/>
                </a:solidFill>
              </a:rPr>
              <a:t>l    </a:t>
            </a:r>
          </a:p>
          <a:p>
            <a:pPr marL="0" indent="0">
              <a:buNone/>
            </a:pPr>
            <a:r>
              <a:rPr lang="tr-TR" sz="1600" b="1" dirty="0">
                <a:solidFill>
                  <a:schemeClr val="tx1"/>
                </a:solidFill>
              </a:rPr>
              <a:t>                      </a:t>
            </a:r>
            <a:r>
              <a:rPr lang="tr-TR" sz="1600" dirty="0">
                <a:solidFill>
                  <a:schemeClr val="tx1"/>
                </a:solidFill>
              </a:rPr>
              <a:t>pCD34+ % : </a:t>
            </a:r>
            <a:r>
              <a:rPr lang="tr-TR" sz="1600" b="1" dirty="0">
                <a:solidFill>
                  <a:schemeClr val="tx1"/>
                </a:solidFill>
              </a:rPr>
              <a:t>0,26</a:t>
            </a:r>
            <a:r>
              <a:rPr lang="tr-TR" sz="1600" dirty="0">
                <a:solidFill>
                  <a:schemeClr val="tx1"/>
                </a:solidFill>
              </a:rPr>
              <a:t> </a:t>
            </a:r>
          </a:p>
          <a:p>
            <a:pPr marL="3730752" lvl="8" indent="0">
              <a:buNone/>
            </a:pPr>
            <a:r>
              <a:rPr lang="tr-TR" dirty="0"/>
              <a:t> </a:t>
            </a:r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68110D96-FDBC-4E4D-AD83-4BED6CC98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547" y="264018"/>
            <a:ext cx="9601200" cy="875850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KLİNİK DENEYİM</a:t>
            </a:r>
            <a:endParaRPr lang="tr-TR" dirty="0"/>
          </a:p>
        </p:txBody>
      </p:sp>
      <p:sp>
        <p:nvSpPr>
          <p:cNvPr id="17" name="Ok: Yukarı 16">
            <a:extLst>
              <a:ext uri="{FF2B5EF4-FFF2-40B4-BE49-F238E27FC236}">
                <a16:creationId xmlns:a16="http://schemas.microsoft.com/office/drawing/2014/main" id="{50C2D403-EBFF-4D4E-87E5-203895BEB922}"/>
              </a:ext>
            </a:extLst>
          </p:cNvPr>
          <p:cNvSpPr/>
          <p:nvPr/>
        </p:nvSpPr>
        <p:spPr>
          <a:xfrm flipH="1">
            <a:off x="9213193" y="2839250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9256A8D2-5392-4CAF-9296-B50C297D5EB4}"/>
              </a:ext>
            </a:extLst>
          </p:cNvPr>
          <p:cNvSpPr/>
          <p:nvPr/>
        </p:nvSpPr>
        <p:spPr>
          <a:xfrm>
            <a:off x="1218592" y="5605228"/>
            <a:ext cx="93139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sz="2000" b="1" dirty="0">
                <a:solidFill>
                  <a:srgbClr val="FF0000"/>
                </a:solidFill>
              </a:rPr>
              <a:t>Mobilizasyon başarısızlığı ve kurtarma tedavisi olarak mobilizasyona </a:t>
            </a:r>
            <a:r>
              <a:rPr lang="tr-TR" sz="2000" b="1" dirty="0"/>
              <a:t>pleriksafor </a:t>
            </a:r>
            <a:r>
              <a:rPr lang="tr-TR" sz="2000" b="1" dirty="0">
                <a:solidFill>
                  <a:srgbClr val="FF0000"/>
                </a:solidFill>
              </a:rPr>
              <a:t>eklenmesi kararlaştırıldı.</a:t>
            </a:r>
          </a:p>
        </p:txBody>
      </p:sp>
      <p:sp>
        <p:nvSpPr>
          <p:cNvPr id="8" name="Ok: Yukarı 16">
            <a:extLst>
              <a:ext uri="{FF2B5EF4-FFF2-40B4-BE49-F238E27FC236}">
                <a16:creationId xmlns:a16="http://schemas.microsoft.com/office/drawing/2014/main" id="{50C2D403-EBFF-4D4E-87E5-203895BEB922}"/>
              </a:ext>
            </a:extLst>
          </p:cNvPr>
          <p:cNvSpPr/>
          <p:nvPr/>
        </p:nvSpPr>
        <p:spPr>
          <a:xfrm flipH="1">
            <a:off x="9160020" y="4353679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k: Yukarı 7">
            <a:extLst>
              <a:ext uri="{FF2B5EF4-FFF2-40B4-BE49-F238E27FC236}">
                <a16:creationId xmlns:a16="http://schemas.microsoft.com/office/drawing/2014/main" id="{C145AB0E-D491-4184-B0D5-134B839A5626}"/>
              </a:ext>
            </a:extLst>
          </p:cNvPr>
          <p:cNvSpPr/>
          <p:nvPr/>
        </p:nvSpPr>
        <p:spPr>
          <a:xfrm rot="10800000" flipH="1">
            <a:off x="9756526" y="4050349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k: Sağ 6">
            <a:extLst>
              <a:ext uri="{FF2B5EF4-FFF2-40B4-BE49-F238E27FC236}">
                <a16:creationId xmlns:a16="http://schemas.microsoft.com/office/drawing/2014/main" id="{FF03C18A-194C-43BF-930B-FD5736ACF83D}"/>
              </a:ext>
            </a:extLst>
          </p:cNvPr>
          <p:cNvSpPr/>
          <p:nvPr/>
        </p:nvSpPr>
        <p:spPr>
          <a:xfrm>
            <a:off x="5851367" y="3459650"/>
            <a:ext cx="361244" cy="33019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00170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130DBE-6BEC-481A-B39E-C89D53819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566" y="1427967"/>
            <a:ext cx="10307790" cy="4871867"/>
          </a:xfrm>
          <a:ln>
            <a:solidFill>
              <a:schemeClr val="tx1"/>
            </a:solidFill>
          </a:ln>
        </p:spPr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tr-TR" sz="1600" dirty="0"/>
              <a:t>         </a:t>
            </a:r>
            <a:r>
              <a:rPr lang="tr-TR" sz="2600" u="sng" dirty="0"/>
              <a:t>VAKA - 2 </a:t>
            </a:r>
          </a:p>
          <a:p>
            <a:pPr marL="0" indent="0">
              <a:buNone/>
            </a:pPr>
            <a:endParaRPr lang="tr-TR" sz="2800" u="sng" dirty="0"/>
          </a:p>
          <a:p>
            <a:pPr marL="0" indent="0">
              <a:buNone/>
            </a:pPr>
            <a:endParaRPr lang="tr-TR" sz="500" dirty="0"/>
          </a:p>
          <a:p>
            <a:pPr marL="0" indent="0">
              <a:buNone/>
            </a:pPr>
            <a:endParaRPr lang="tr-TR" sz="500" dirty="0"/>
          </a:p>
          <a:p>
            <a:r>
              <a:rPr lang="tr-TR" sz="1600" dirty="0"/>
              <a:t>Kurtarma rejim: </a:t>
            </a:r>
            <a:r>
              <a:rPr lang="tr-TR" sz="1600" b="1" dirty="0"/>
              <a:t>KT + G-CSF + Pleriksafor</a:t>
            </a:r>
          </a:p>
          <a:p>
            <a:r>
              <a:rPr lang="tr-TR" sz="1600" dirty="0"/>
              <a:t>Uygulanan G-CSF: </a:t>
            </a:r>
            <a:r>
              <a:rPr lang="tr-TR" sz="1600" dirty="0">
                <a:solidFill>
                  <a:schemeClr val="tx1"/>
                </a:solidFill>
              </a:rPr>
              <a:t>10 </a:t>
            </a:r>
            <a:r>
              <a:rPr lang="el-GR" sz="1600" dirty="0">
                <a:solidFill>
                  <a:schemeClr val="tx1"/>
                </a:solidFill>
              </a:rPr>
              <a:t>μ</a:t>
            </a:r>
            <a:r>
              <a:rPr lang="tr-TR" sz="1600" dirty="0">
                <a:solidFill>
                  <a:schemeClr val="tx1"/>
                </a:solidFill>
              </a:rPr>
              <a:t>g/kg/gün </a:t>
            </a:r>
            <a:r>
              <a:rPr lang="tr-TR" sz="1600" dirty="0"/>
              <a:t>Lenograstim</a:t>
            </a:r>
          </a:p>
          <a:p>
            <a:r>
              <a:rPr lang="tr-TR" sz="1600" dirty="0"/>
              <a:t>Uygulanan Plerixafor dozu : 0.24 mg/ kg/gün</a:t>
            </a:r>
          </a:p>
          <a:p>
            <a:pPr marL="0" indent="0">
              <a:buNone/>
            </a:pPr>
            <a:endParaRPr lang="tr-TR" sz="1700" dirty="0"/>
          </a:p>
          <a:p>
            <a:pPr marL="0" indent="0">
              <a:buNone/>
            </a:pPr>
            <a:r>
              <a:rPr lang="tr-TR" sz="1700" dirty="0"/>
              <a:t>                                                      </a:t>
            </a:r>
          </a:p>
          <a:p>
            <a:pPr marL="0" indent="0">
              <a:buNone/>
            </a:pPr>
            <a:r>
              <a:rPr lang="tr-TR" sz="1700" dirty="0"/>
              <a:t>                                       </a:t>
            </a:r>
          </a:p>
          <a:p>
            <a:pPr marL="0" indent="0">
              <a:buNone/>
            </a:pPr>
            <a:r>
              <a:rPr lang="tr-TR" sz="1700" dirty="0"/>
              <a:t>               </a:t>
            </a:r>
          </a:p>
          <a:p>
            <a:pPr marL="0" indent="0">
              <a:buNone/>
            </a:pPr>
            <a:r>
              <a:rPr lang="tr-TR" sz="1700" dirty="0"/>
              <a:t>                            </a:t>
            </a:r>
            <a:r>
              <a:rPr lang="tr-TR" sz="1700" b="1" dirty="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b="1" dirty="0">
                <a:solidFill>
                  <a:srgbClr val="FF0000"/>
                </a:solidFill>
              </a:rPr>
              <a:t>Hasta aferez işlemine alındı.</a:t>
            </a:r>
            <a:endParaRPr lang="tr-TR" sz="16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tr-TR" sz="1700" b="1" dirty="0"/>
          </a:p>
          <a:p>
            <a:pPr marL="0" indent="0" algn="ctr">
              <a:buNone/>
            </a:pPr>
            <a:endParaRPr lang="tr-TR" sz="500" b="1" dirty="0"/>
          </a:p>
          <a:p>
            <a:pPr marL="0" indent="0" algn="ctr">
              <a:buNone/>
            </a:pPr>
            <a:endParaRPr lang="tr-TR" sz="200" b="1" i="1" u="sng" dirty="0"/>
          </a:p>
          <a:p>
            <a:pPr algn="ctr"/>
            <a:r>
              <a:rPr lang="tr-TR" sz="1700" b="1" i="1" u="sng" dirty="0"/>
              <a:t>Mobilizasyonun 13. günü</a:t>
            </a:r>
          </a:p>
          <a:p>
            <a:pPr marL="0" indent="0">
              <a:buNone/>
            </a:pPr>
            <a:r>
              <a:rPr lang="tr-TR" sz="1700" dirty="0"/>
              <a:t>                               Wbc: </a:t>
            </a:r>
            <a:r>
              <a:rPr lang="tr-TR" sz="1700" dirty="0">
                <a:solidFill>
                  <a:schemeClr val="tx1"/>
                </a:solidFill>
              </a:rPr>
              <a:t>7,90 x </a:t>
            </a:r>
            <a:r>
              <a:rPr lang="el-GR" sz="1700" dirty="0">
                <a:solidFill>
                  <a:schemeClr val="tx1"/>
                </a:solidFill>
              </a:rPr>
              <a:t>10³</a:t>
            </a:r>
            <a:r>
              <a:rPr lang="tr-TR" sz="1700" dirty="0">
                <a:solidFill>
                  <a:schemeClr val="tx1"/>
                </a:solidFill>
              </a:rPr>
              <a:t>/</a:t>
            </a:r>
            <a:r>
              <a:rPr lang="el-GR" sz="1700" dirty="0">
                <a:solidFill>
                  <a:schemeClr val="tx1"/>
                </a:solidFill>
              </a:rPr>
              <a:t>μ</a:t>
            </a:r>
            <a:r>
              <a:rPr lang="tr-TR" sz="1700" dirty="0">
                <a:solidFill>
                  <a:schemeClr val="tx1"/>
                </a:solidFill>
              </a:rPr>
              <a:t>L</a:t>
            </a:r>
            <a:endParaRPr lang="tr-TR" sz="1700" dirty="0"/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                       Hbg : 10,7 gr/dl 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                       Htc : % 30,5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                       Plt : 115 x </a:t>
            </a:r>
            <a:r>
              <a:rPr lang="el-GR" sz="1700" dirty="0">
                <a:solidFill>
                  <a:schemeClr val="tx1"/>
                </a:solidFill>
              </a:rPr>
              <a:t>10³</a:t>
            </a:r>
            <a:r>
              <a:rPr lang="tr-TR" sz="1700" dirty="0">
                <a:solidFill>
                  <a:schemeClr val="tx1"/>
                </a:solidFill>
              </a:rPr>
              <a:t>/</a:t>
            </a:r>
            <a:r>
              <a:rPr lang="el-GR" sz="1700" dirty="0">
                <a:solidFill>
                  <a:schemeClr val="tx1"/>
                </a:solidFill>
              </a:rPr>
              <a:t>μ</a:t>
            </a:r>
            <a:r>
              <a:rPr lang="tr-TR" sz="1700" dirty="0">
                <a:solidFill>
                  <a:schemeClr val="tx1"/>
                </a:solidFill>
              </a:rPr>
              <a:t>L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                       pCD34+ saysı: </a:t>
            </a:r>
            <a:r>
              <a:rPr lang="tr-TR" sz="1700" b="1" dirty="0">
                <a:solidFill>
                  <a:schemeClr val="tx1"/>
                </a:solidFill>
              </a:rPr>
              <a:t>113 cell/</a:t>
            </a:r>
            <a:r>
              <a:rPr lang="el-GR" sz="1700" b="1" dirty="0">
                <a:solidFill>
                  <a:schemeClr val="tx1"/>
                </a:solidFill>
              </a:rPr>
              <a:t>μ</a:t>
            </a:r>
            <a:r>
              <a:rPr lang="tr-TR" sz="1700" b="1" dirty="0">
                <a:solidFill>
                  <a:schemeClr val="tx1"/>
                </a:solidFill>
              </a:rPr>
              <a:t>l   </a:t>
            </a:r>
          </a:p>
          <a:p>
            <a:pPr marL="0" indent="0">
              <a:buNone/>
            </a:pPr>
            <a:r>
              <a:rPr lang="tr-TR" sz="1700" b="1" dirty="0">
                <a:solidFill>
                  <a:schemeClr val="tx1"/>
                </a:solidFill>
              </a:rPr>
              <a:t>                               </a:t>
            </a:r>
            <a:r>
              <a:rPr lang="tr-TR" sz="1700" dirty="0">
                <a:solidFill>
                  <a:schemeClr val="tx1"/>
                </a:solidFill>
              </a:rPr>
              <a:t>pCD34+ % : </a:t>
            </a:r>
            <a:r>
              <a:rPr lang="tr-TR" sz="1700" b="1" dirty="0">
                <a:solidFill>
                  <a:schemeClr val="tx1"/>
                </a:solidFill>
              </a:rPr>
              <a:t>1,23</a:t>
            </a:r>
          </a:p>
          <a:p>
            <a:pPr marL="0" indent="0">
              <a:buNone/>
            </a:pPr>
            <a:endParaRPr lang="tr-TR" sz="17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tr-TR" sz="1700" dirty="0">
              <a:solidFill>
                <a:schemeClr val="tx1"/>
              </a:solidFill>
            </a:endParaRPr>
          </a:p>
          <a:p>
            <a:pPr marL="3730752" lvl="8" indent="0">
              <a:buNone/>
            </a:pPr>
            <a:r>
              <a:rPr lang="tr-TR" dirty="0"/>
              <a:t> </a:t>
            </a:r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68110D96-FDBC-4E4D-AD83-4BED6CC98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547" y="264018"/>
            <a:ext cx="9601200" cy="875850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KLİNİK DENEYİM</a:t>
            </a:r>
            <a:endParaRPr lang="tr-TR" dirty="0"/>
          </a:p>
        </p:txBody>
      </p:sp>
      <p:sp>
        <p:nvSpPr>
          <p:cNvPr id="7" name="Ok: Yukarı 6">
            <a:extLst>
              <a:ext uri="{FF2B5EF4-FFF2-40B4-BE49-F238E27FC236}">
                <a16:creationId xmlns:a16="http://schemas.microsoft.com/office/drawing/2014/main" id="{807F1852-ED2D-4B22-828D-C3AFBBDFB7FA}"/>
              </a:ext>
            </a:extLst>
          </p:cNvPr>
          <p:cNvSpPr/>
          <p:nvPr/>
        </p:nvSpPr>
        <p:spPr>
          <a:xfrm flipH="1">
            <a:off x="10454515" y="4011282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k: Yukarı 8">
            <a:extLst>
              <a:ext uri="{FF2B5EF4-FFF2-40B4-BE49-F238E27FC236}">
                <a16:creationId xmlns:a16="http://schemas.microsoft.com/office/drawing/2014/main" id="{7E3F6402-B784-4BAB-82ED-887FAE2C9B66}"/>
              </a:ext>
            </a:extLst>
          </p:cNvPr>
          <p:cNvSpPr/>
          <p:nvPr/>
        </p:nvSpPr>
        <p:spPr>
          <a:xfrm flipH="1">
            <a:off x="9703570" y="4413801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k: Sağ 6">
            <a:extLst>
              <a:ext uri="{FF2B5EF4-FFF2-40B4-BE49-F238E27FC236}">
                <a16:creationId xmlns:a16="http://schemas.microsoft.com/office/drawing/2014/main" id="{FF03C18A-194C-43BF-930B-FD5736ACF83D}"/>
              </a:ext>
            </a:extLst>
          </p:cNvPr>
          <p:cNvSpPr/>
          <p:nvPr/>
        </p:nvSpPr>
        <p:spPr>
          <a:xfrm>
            <a:off x="6318685" y="3342397"/>
            <a:ext cx="361244" cy="33019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52146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54DC8222-67F8-439A-8F39-6A1F4B63B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546" y="513643"/>
            <a:ext cx="9601200" cy="1021645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KLİNİK DENEYİM</a:t>
            </a:r>
            <a:endParaRPr lang="tr-TR" dirty="0"/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7E19F6D1-73A4-44BC-85DF-67014AD8D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680" y="1851378"/>
            <a:ext cx="10444931" cy="4605865"/>
          </a:xfrm>
          <a:ln>
            <a:solidFill>
              <a:schemeClr val="tx1"/>
            </a:solidFill>
          </a:ln>
        </p:spPr>
        <p:txBody>
          <a:bodyPr numCol="1"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/>
              <a:t>       </a:t>
            </a:r>
            <a:r>
              <a:rPr lang="tr-TR" sz="2800" u="sng" dirty="0"/>
              <a:t>VAKA - 2</a:t>
            </a:r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>
              <a:buFont typeface="Wingdings" panose="05000000000000000000" pitchFamily="2" charset="2"/>
              <a:buChar char="v"/>
            </a:pPr>
            <a:r>
              <a:rPr lang="tr-TR" sz="2200" b="1" dirty="0">
                <a:solidFill>
                  <a:srgbClr val="FF0000"/>
                </a:solidFill>
              </a:rPr>
              <a:t>Yeterli </a:t>
            </a:r>
            <a:r>
              <a:rPr lang="tr-TR" sz="2200" b="1">
                <a:solidFill>
                  <a:srgbClr val="FF0000"/>
                </a:solidFill>
              </a:rPr>
              <a:t>sayıda iki </a:t>
            </a:r>
            <a:r>
              <a:rPr lang="tr-TR" sz="2200" b="1" dirty="0">
                <a:solidFill>
                  <a:srgbClr val="FF0000"/>
                </a:solidFill>
              </a:rPr>
              <a:t>nakillik kök hücre toplandı.</a:t>
            </a:r>
          </a:p>
          <a:p>
            <a:pPr marL="0" indent="0">
              <a:buNone/>
            </a:pPr>
            <a:endParaRPr lang="tr-TR" sz="2300" b="1" dirty="0"/>
          </a:p>
        </p:txBody>
      </p:sp>
      <p:graphicFrame>
        <p:nvGraphicFramePr>
          <p:cNvPr id="2" name="Tablo 2">
            <a:extLst>
              <a:ext uri="{FF2B5EF4-FFF2-40B4-BE49-F238E27FC236}">
                <a16:creationId xmlns:a16="http://schemas.microsoft.com/office/drawing/2014/main" id="{FDF3D9F3-82A7-4E0F-ACB0-FF8E1C4CBD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471226"/>
              </p:ext>
            </p:extLst>
          </p:nvPr>
        </p:nvGraphicFramePr>
        <p:xfrm>
          <a:off x="1973579" y="2394164"/>
          <a:ext cx="8244839" cy="1514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3918">
                  <a:extLst>
                    <a:ext uri="{9D8B030D-6E8A-4147-A177-3AD203B41FA5}">
                      <a16:colId xmlns:a16="http://schemas.microsoft.com/office/drawing/2014/main" val="1235749214"/>
                    </a:ext>
                  </a:extLst>
                </a:gridCol>
                <a:gridCol w="1929603">
                  <a:extLst>
                    <a:ext uri="{9D8B030D-6E8A-4147-A177-3AD203B41FA5}">
                      <a16:colId xmlns:a16="http://schemas.microsoft.com/office/drawing/2014/main" val="2316595490"/>
                    </a:ext>
                  </a:extLst>
                </a:gridCol>
                <a:gridCol w="1914987">
                  <a:extLst>
                    <a:ext uri="{9D8B030D-6E8A-4147-A177-3AD203B41FA5}">
                      <a16:colId xmlns:a16="http://schemas.microsoft.com/office/drawing/2014/main" val="3847276343"/>
                    </a:ext>
                  </a:extLst>
                </a:gridCol>
                <a:gridCol w="2626331">
                  <a:extLst>
                    <a:ext uri="{9D8B030D-6E8A-4147-A177-3AD203B41FA5}">
                      <a16:colId xmlns:a16="http://schemas.microsoft.com/office/drawing/2014/main" val="3266088661"/>
                    </a:ext>
                  </a:extLst>
                </a:gridCol>
              </a:tblGrid>
              <a:tr h="49804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900" dirty="0">
                          <a:solidFill>
                            <a:schemeClr val="tx1"/>
                          </a:solidFill>
                        </a:rPr>
                        <a:t>Aferez sonunda elde edilen işlem değerleri ;</a:t>
                      </a:r>
                    </a:p>
                  </a:txBody>
                  <a:tcPr anchor="ctr">
                    <a:solidFill>
                      <a:srgbClr val="F6A21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sz="15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5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5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8898924"/>
                  </a:ext>
                </a:extLst>
              </a:tr>
              <a:tr h="459734"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solidFill>
                            <a:schemeClr val="tx1"/>
                          </a:solidFill>
                        </a:rPr>
                        <a:t>İşlem Sayısı</a:t>
                      </a: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solidFill>
                            <a:schemeClr val="tx1"/>
                          </a:solidFill>
                        </a:rPr>
                        <a:t>Ürün Hacmi</a:t>
                      </a: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solidFill>
                            <a:schemeClr val="tx1"/>
                          </a:solidFill>
                        </a:rPr>
                        <a:t>İşlem Süresi</a:t>
                      </a: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solidFill>
                            <a:schemeClr val="tx1"/>
                          </a:solidFill>
                        </a:rPr>
                        <a:t>İşlenen TKH</a:t>
                      </a: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701668"/>
                  </a:ext>
                </a:extLst>
              </a:tr>
              <a:tr h="556950"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1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440 ml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373 dk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chemeClr val="tx1"/>
                          </a:solidFill>
                        </a:rPr>
                        <a:t>3,2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551853"/>
                  </a:ext>
                </a:extLst>
              </a:tr>
            </a:tbl>
          </a:graphicData>
        </a:graphic>
      </p:graphicFrame>
      <p:graphicFrame>
        <p:nvGraphicFramePr>
          <p:cNvPr id="6" name="Tablo 2">
            <a:extLst>
              <a:ext uri="{FF2B5EF4-FFF2-40B4-BE49-F238E27FC236}">
                <a16:creationId xmlns:a16="http://schemas.microsoft.com/office/drawing/2014/main" id="{BB7146FE-5989-4E91-A0BD-C3DC6553D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26179"/>
              </p:ext>
            </p:extLst>
          </p:nvPr>
        </p:nvGraphicFramePr>
        <p:xfrm>
          <a:off x="1973579" y="4210600"/>
          <a:ext cx="8235133" cy="1526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189">
                  <a:extLst>
                    <a:ext uri="{9D8B030D-6E8A-4147-A177-3AD203B41FA5}">
                      <a16:colId xmlns:a16="http://schemas.microsoft.com/office/drawing/2014/main" val="1179235721"/>
                    </a:ext>
                  </a:extLst>
                </a:gridCol>
                <a:gridCol w="1865060">
                  <a:extLst>
                    <a:ext uri="{9D8B030D-6E8A-4147-A177-3AD203B41FA5}">
                      <a16:colId xmlns:a16="http://schemas.microsoft.com/office/drawing/2014/main" val="1025409743"/>
                    </a:ext>
                  </a:extLst>
                </a:gridCol>
                <a:gridCol w="2538991">
                  <a:extLst>
                    <a:ext uri="{9D8B030D-6E8A-4147-A177-3AD203B41FA5}">
                      <a16:colId xmlns:a16="http://schemas.microsoft.com/office/drawing/2014/main" val="563043241"/>
                    </a:ext>
                  </a:extLst>
                </a:gridCol>
              </a:tblGrid>
              <a:tr h="47446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900" dirty="0">
                          <a:solidFill>
                            <a:schemeClr val="tx1"/>
                          </a:solidFill>
                        </a:rPr>
                        <a:t>Ürün değerleri </a:t>
                      </a:r>
                    </a:p>
                  </a:txBody>
                  <a:tcPr anchor="ctr">
                    <a:solidFill>
                      <a:srgbClr val="F6A2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6A21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6A21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6A2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854828"/>
                  </a:ext>
                </a:extLst>
              </a:tr>
              <a:tr h="4733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 Hacim</a:t>
                      </a:r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Wbc</a:t>
                      </a:r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</a:rPr>
                        <a:t>pCD34+ % </a:t>
                      </a:r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dirty="0">
                          <a:solidFill>
                            <a:schemeClr val="tx1"/>
                          </a:solidFill>
                        </a:rPr>
                        <a:t>Toplanan CD34+</a:t>
                      </a:r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800793"/>
                  </a:ext>
                </a:extLst>
              </a:tr>
              <a:tr h="5784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baseline="0" dirty="0">
                          <a:solidFill>
                            <a:schemeClr val="tx1"/>
                          </a:solidFill>
                        </a:rPr>
                        <a:t>420  </a:t>
                      </a:r>
                      <a:r>
                        <a:rPr lang="tr-TR" sz="1600" b="0" baseline="0" dirty="0">
                          <a:solidFill>
                            <a:schemeClr val="tx1"/>
                          </a:solidFill>
                        </a:rPr>
                        <a:t>ml</a:t>
                      </a:r>
                      <a:endParaRPr lang="tr-T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/>
                        <a:t>127,94</a:t>
                      </a:r>
                      <a:r>
                        <a:rPr lang="tr-TR" sz="1600" b="1" baseline="0" dirty="0"/>
                        <a:t> </a:t>
                      </a:r>
                      <a:r>
                        <a:rPr lang="tr-TR" sz="1600" b="0" dirty="0"/>
                        <a:t>x </a:t>
                      </a:r>
                      <a:r>
                        <a:rPr lang="el-GR" sz="1600" dirty="0">
                          <a:solidFill>
                            <a:schemeClr val="tx1"/>
                          </a:solidFill>
                        </a:rPr>
                        <a:t>10³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l-GR" sz="1600" dirty="0">
                          <a:solidFill>
                            <a:schemeClr val="tx1"/>
                          </a:solidFill>
                        </a:rPr>
                        <a:t>μ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1,84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chemeClr val="tx1"/>
                          </a:solidFill>
                        </a:rPr>
                        <a:t>13,54</a:t>
                      </a:r>
                      <a:r>
                        <a:rPr lang="tr-TR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dirty="0"/>
                        <a:t> </a:t>
                      </a:r>
                      <a:r>
                        <a:rPr lang="tr-TR" sz="1600" b="0" dirty="0"/>
                        <a:t>x </a:t>
                      </a:r>
                      <a:r>
                        <a:rPr lang="tr-TR" sz="1600" b="0" i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tr-TR" sz="1600" b="0" i="1" baseline="30000" dirty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tr-TR" sz="1600" b="0" i="1" dirty="0">
                          <a:solidFill>
                            <a:schemeClr val="tx1"/>
                          </a:solidFill>
                        </a:rPr>
                        <a:t>hücre/kg </a:t>
                      </a:r>
                      <a:endParaRPr lang="tr-TR" sz="1600" b="0" dirty="0"/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675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42687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130DBE-6BEC-481A-B39E-C89D53819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0121" y="1490132"/>
            <a:ext cx="10618051" cy="4973297"/>
          </a:xfrm>
          <a:ln>
            <a:solidFill>
              <a:schemeClr val="tx1"/>
            </a:solidFill>
          </a:ln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tr-TR" dirty="0"/>
              <a:t>       </a:t>
            </a:r>
            <a:r>
              <a:rPr lang="tr-TR" sz="2600" u="sng" dirty="0"/>
              <a:t>VAKA - 3 </a:t>
            </a:r>
          </a:p>
          <a:p>
            <a:pPr marL="0" indent="0">
              <a:buNone/>
            </a:pPr>
            <a:endParaRPr lang="tr-TR" sz="500" dirty="0"/>
          </a:p>
          <a:p>
            <a:pPr marL="0" indent="0">
              <a:buNone/>
            </a:pPr>
            <a:endParaRPr lang="tr-TR" sz="500" dirty="0"/>
          </a:p>
          <a:p>
            <a:pPr marL="0" indent="0">
              <a:buNone/>
            </a:pPr>
            <a:endParaRPr lang="tr-TR" sz="500" dirty="0"/>
          </a:p>
          <a:p>
            <a:pPr marL="0" indent="0">
              <a:buNone/>
            </a:pPr>
            <a:endParaRPr lang="tr-TR" sz="500" dirty="0"/>
          </a:p>
          <a:p>
            <a:r>
              <a:rPr lang="tr-TR" sz="1600" dirty="0" err="1"/>
              <a:t>Diffüz</a:t>
            </a:r>
            <a:r>
              <a:rPr lang="tr-TR" sz="1600" dirty="0"/>
              <a:t> Büyük B Hücreli Non Hodgkin Lenfoma tanılı </a:t>
            </a:r>
          </a:p>
          <a:p>
            <a:r>
              <a:rPr lang="tr-TR" sz="1600" dirty="0"/>
              <a:t>Yaş 41, kadın hasta </a:t>
            </a:r>
          </a:p>
          <a:p>
            <a:r>
              <a:rPr lang="tr-TR" sz="1600" dirty="0"/>
              <a:t>Mobilizasyon rejim: KT + G-CSF (D-HAP)</a:t>
            </a:r>
          </a:p>
          <a:p>
            <a:r>
              <a:rPr lang="tr-TR" sz="1600" dirty="0"/>
              <a:t>Uygulanan G-CSF: </a:t>
            </a:r>
            <a:r>
              <a:rPr lang="tr-TR" sz="1600" dirty="0">
                <a:solidFill>
                  <a:schemeClr val="tx1"/>
                </a:solidFill>
              </a:rPr>
              <a:t>9,6 </a:t>
            </a:r>
            <a:r>
              <a:rPr lang="el-GR" sz="1600" dirty="0">
                <a:solidFill>
                  <a:schemeClr val="tx1"/>
                </a:solidFill>
              </a:rPr>
              <a:t>μ</a:t>
            </a:r>
            <a:r>
              <a:rPr lang="tr-TR" sz="1600" dirty="0">
                <a:solidFill>
                  <a:schemeClr val="tx1"/>
                </a:solidFill>
              </a:rPr>
              <a:t>g/kg/gün </a:t>
            </a:r>
            <a:r>
              <a:rPr lang="tr-TR" sz="1600" dirty="0"/>
              <a:t>Lenograstim</a:t>
            </a:r>
          </a:p>
          <a:p>
            <a:pPr marL="0" indent="0">
              <a:buNone/>
            </a:pPr>
            <a:r>
              <a:rPr lang="tr-TR" dirty="0"/>
              <a:t>           </a:t>
            </a:r>
          </a:p>
          <a:p>
            <a:pPr marL="530352" lvl="1" indent="0">
              <a:buNone/>
            </a:pPr>
            <a:endParaRPr lang="tr-TR" dirty="0"/>
          </a:p>
          <a:p>
            <a:pPr marL="530352" lvl="1" indent="0">
              <a:buNone/>
            </a:pPr>
            <a:endParaRPr lang="tr-TR" sz="1200" dirty="0">
              <a:solidFill>
                <a:schemeClr val="tx1"/>
              </a:solidFill>
            </a:endParaRPr>
          </a:p>
          <a:p>
            <a:pPr marL="530352" lvl="1" indent="0">
              <a:buNone/>
            </a:pPr>
            <a:endParaRPr lang="tr-TR" sz="1200" dirty="0">
              <a:solidFill>
                <a:schemeClr val="tx1"/>
              </a:solidFill>
            </a:endParaRPr>
          </a:p>
          <a:p>
            <a:pPr marL="530352" lvl="1" indent="0">
              <a:buNone/>
            </a:pPr>
            <a:endParaRPr lang="tr-TR" sz="1200" dirty="0">
              <a:solidFill>
                <a:schemeClr val="tx1"/>
              </a:solidFill>
            </a:endParaRPr>
          </a:p>
          <a:p>
            <a:pPr marL="530352" lvl="1" indent="0">
              <a:buNone/>
            </a:pPr>
            <a:endParaRPr lang="tr-TR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tr-TR" sz="1200" dirty="0"/>
          </a:p>
          <a:p>
            <a:pPr marL="0" indent="0">
              <a:buNone/>
            </a:pPr>
            <a:endParaRPr lang="tr-TR" sz="500" dirty="0"/>
          </a:p>
          <a:p>
            <a:pPr marL="0" indent="0">
              <a:buNone/>
            </a:pPr>
            <a:endParaRPr lang="tr-TR" sz="500" dirty="0"/>
          </a:p>
          <a:p>
            <a:pPr marL="0" indent="0">
              <a:buNone/>
            </a:pPr>
            <a:endParaRPr lang="tr-TR" sz="100" dirty="0"/>
          </a:p>
          <a:p>
            <a:r>
              <a:rPr lang="tr-TR" sz="1700" i="1" dirty="0"/>
              <a:t>          </a:t>
            </a:r>
            <a:r>
              <a:rPr lang="tr-TR" sz="1600" b="1" i="1" u="sng" dirty="0"/>
              <a:t>Mobilizasyonun   13.  günü</a:t>
            </a:r>
          </a:p>
          <a:p>
            <a:pPr marL="0" indent="0">
              <a:buNone/>
            </a:pPr>
            <a:r>
              <a:rPr lang="tr-TR" sz="1900" dirty="0"/>
              <a:t>                  </a:t>
            </a:r>
            <a:r>
              <a:rPr lang="tr-TR" sz="1600" dirty="0">
                <a:solidFill>
                  <a:schemeClr val="tx1"/>
                </a:solidFill>
              </a:rPr>
              <a:t>Wbc: 1,60 x </a:t>
            </a:r>
            <a:r>
              <a:rPr lang="el-GR" sz="1600" dirty="0">
                <a:solidFill>
                  <a:schemeClr val="tx1"/>
                </a:solidFill>
              </a:rPr>
              <a:t>10³</a:t>
            </a:r>
            <a:r>
              <a:rPr lang="tr-TR" sz="1600" dirty="0">
                <a:solidFill>
                  <a:schemeClr val="tx1"/>
                </a:solidFill>
              </a:rPr>
              <a:t>/</a:t>
            </a:r>
            <a:r>
              <a:rPr lang="el-GR" sz="1600" dirty="0">
                <a:solidFill>
                  <a:schemeClr val="tx1"/>
                </a:solidFill>
              </a:rPr>
              <a:t>μ</a:t>
            </a:r>
            <a:r>
              <a:rPr lang="tr-TR" sz="1600" dirty="0">
                <a:solidFill>
                  <a:schemeClr val="tx1"/>
                </a:solidFill>
              </a:rPr>
              <a:t>L</a:t>
            </a:r>
          </a:p>
          <a:p>
            <a:pPr marL="0" indent="0">
              <a:buNone/>
            </a:pPr>
            <a:r>
              <a:rPr lang="tr-TR" sz="1600" dirty="0">
                <a:solidFill>
                  <a:schemeClr val="tx1"/>
                </a:solidFill>
              </a:rPr>
              <a:t>                      Hbg : 9,4 gr/dl   </a:t>
            </a:r>
          </a:p>
          <a:p>
            <a:pPr marL="0" indent="0">
              <a:buNone/>
            </a:pPr>
            <a:r>
              <a:rPr lang="tr-TR" sz="1600" dirty="0">
                <a:solidFill>
                  <a:schemeClr val="tx1"/>
                </a:solidFill>
              </a:rPr>
              <a:t>                      Plt : 37 x </a:t>
            </a:r>
            <a:r>
              <a:rPr lang="el-GR" sz="1600" dirty="0">
                <a:solidFill>
                  <a:schemeClr val="tx1"/>
                </a:solidFill>
              </a:rPr>
              <a:t>10³</a:t>
            </a:r>
            <a:r>
              <a:rPr lang="tr-TR" sz="1600" dirty="0">
                <a:solidFill>
                  <a:schemeClr val="tx1"/>
                </a:solidFill>
              </a:rPr>
              <a:t>/</a:t>
            </a:r>
            <a:r>
              <a:rPr lang="el-GR" sz="1600" dirty="0">
                <a:solidFill>
                  <a:schemeClr val="tx1"/>
                </a:solidFill>
              </a:rPr>
              <a:t>μ</a:t>
            </a:r>
            <a:r>
              <a:rPr lang="tr-TR" sz="1600" dirty="0">
                <a:solidFill>
                  <a:schemeClr val="tx1"/>
                </a:solidFill>
              </a:rPr>
              <a:t>L </a:t>
            </a:r>
          </a:p>
          <a:p>
            <a:pPr marL="0" indent="0">
              <a:buNone/>
            </a:pPr>
            <a:r>
              <a:rPr lang="tr-TR" sz="1600" dirty="0">
                <a:solidFill>
                  <a:schemeClr val="tx1"/>
                </a:solidFill>
              </a:rPr>
              <a:t>                      pCD34+ sayısı: </a:t>
            </a:r>
            <a:r>
              <a:rPr lang="tr-TR" sz="1600" b="1" dirty="0">
                <a:solidFill>
                  <a:schemeClr val="tx1"/>
                </a:solidFill>
              </a:rPr>
              <a:t>5 cell/</a:t>
            </a:r>
            <a:r>
              <a:rPr lang="el-GR" sz="1600" b="1" dirty="0">
                <a:solidFill>
                  <a:schemeClr val="tx1"/>
                </a:solidFill>
              </a:rPr>
              <a:t>μ</a:t>
            </a:r>
            <a:r>
              <a:rPr lang="tr-TR" sz="1600" b="1" dirty="0">
                <a:solidFill>
                  <a:schemeClr val="tx1"/>
                </a:solidFill>
              </a:rPr>
              <a:t>l    </a:t>
            </a:r>
          </a:p>
          <a:p>
            <a:pPr marL="0" indent="0">
              <a:buNone/>
            </a:pPr>
            <a:r>
              <a:rPr lang="tr-TR" sz="1600" b="1" dirty="0">
                <a:solidFill>
                  <a:schemeClr val="tx1"/>
                </a:solidFill>
              </a:rPr>
              <a:t>                      </a:t>
            </a:r>
            <a:r>
              <a:rPr lang="tr-TR" sz="1600" dirty="0">
                <a:solidFill>
                  <a:schemeClr val="tx1"/>
                </a:solidFill>
              </a:rPr>
              <a:t>pCD34+ % : </a:t>
            </a:r>
            <a:r>
              <a:rPr lang="tr-TR" sz="1600" b="1" dirty="0">
                <a:solidFill>
                  <a:schemeClr val="tx1"/>
                </a:solidFill>
              </a:rPr>
              <a:t>0,30</a:t>
            </a:r>
            <a:r>
              <a:rPr lang="tr-TR" sz="1600" dirty="0">
                <a:solidFill>
                  <a:schemeClr val="tx1"/>
                </a:solidFill>
              </a:rPr>
              <a:t> </a:t>
            </a:r>
          </a:p>
          <a:p>
            <a:pPr marL="3730752" lvl="8" indent="0">
              <a:buNone/>
            </a:pPr>
            <a:r>
              <a:rPr lang="tr-TR" dirty="0"/>
              <a:t> </a:t>
            </a:r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68110D96-FDBC-4E4D-AD83-4BED6CC98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547" y="264018"/>
            <a:ext cx="9601200" cy="875850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KLİNİK DENEYİM</a:t>
            </a:r>
            <a:endParaRPr lang="tr-TR" dirty="0"/>
          </a:p>
        </p:txBody>
      </p:sp>
      <p:sp>
        <p:nvSpPr>
          <p:cNvPr id="17" name="Ok: Yukarı 16">
            <a:extLst>
              <a:ext uri="{FF2B5EF4-FFF2-40B4-BE49-F238E27FC236}">
                <a16:creationId xmlns:a16="http://schemas.microsoft.com/office/drawing/2014/main" id="{50C2D403-EBFF-4D4E-87E5-203895BEB922}"/>
              </a:ext>
            </a:extLst>
          </p:cNvPr>
          <p:cNvSpPr/>
          <p:nvPr/>
        </p:nvSpPr>
        <p:spPr>
          <a:xfrm flipH="1">
            <a:off x="9213193" y="2839250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9256A8D2-5392-4CAF-9296-B50C297D5EB4}"/>
              </a:ext>
            </a:extLst>
          </p:cNvPr>
          <p:cNvSpPr/>
          <p:nvPr/>
        </p:nvSpPr>
        <p:spPr>
          <a:xfrm>
            <a:off x="1218592" y="5605228"/>
            <a:ext cx="93139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sz="2000" b="1" dirty="0">
                <a:solidFill>
                  <a:srgbClr val="FF0000"/>
                </a:solidFill>
              </a:rPr>
              <a:t>Mobilizasyon başarısızlığı ve kurtarma tedavisi olarak mobilizasyona </a:t>
            </a:r>
            <a:r>
              <a:rPr lang="tr-TR" sz="2000" b="1" dirty="0"/>
              <a:t>pleriksafor </a:t>
            </a:r>
            <a:r>
              <a:rPr lang="tr-TR" sz="2000" b="1" dirty="0">
                <a:solidFill>
                  <a:srgbClr val="FF0000"/>
                </a:solidFill>
              </a:rPr>
              <a:t>eklenmesi kararlaştırıldı.</a:t>
            </a:r>
          </a:p>
        </p:txBody>
      </p:sp>
      <p:sp>
        <p:nvSpPr>
          <p:cNvPr id="8" name="Ok: Yukarı 16">
            <a:extLst>
              <a:ext uri="{FF2B5EF4-FFF2-40B4-BE49-F238E27FC236}">
                <a16:creationId xmlns:a16="http://schemas.microsoft.com/office/drawing/2014/main" id="{50C2D403-EBFF-4D4E-87E5-203895BEB922}"/>
              </a:ext>
            </a:extLst>
          </p:cNvPr>
          <p:cNvSpPr/>
          <p:nvPr/>
        </p:nvSpPr>
        <p:spPr>
          <a:xfrm flipH="1">
            <a:off x="9160020" y="4353679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k: Yukarı 7">
            <a:extLst>
              <a:ext uri="{FF2B5EF4-FFF2-40B4-BE49-F238E27FC236}">
                <a16:creationId xmlns:a16="http://schemas.microsoft.com/office/drawing/2014/main" id="{C145AB0E-D491-4184-B0D5-134B839A5626}"/>
              </a:ext>
            </a:extLst>
          </p:cNvPr>
          <p:cNvSpPr/>
          <p:nvPr/>
        </p:nvSpPr>
        <p:spPr>
          <a:xfrm rot="10800000" flipH="1">
            <a:off x="9756526" y="4050349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k: Sağ 6">
            <a:extLst>
              <a:ext uri="{FF2B5EF4-FFF2-40B4-BE49-F238E27FC236}">
                <a16:creationId xmlns:a16="http://schemas.microsoft.com/office/drawing/2014/main" id="{FF03C18A-194C-43BF-930B-FD5736ACF83D}"/>
              </a:ext>
            </a:extLst>
          </p:cNvPr>
          <p:cNvSpPr/>
          <p:nvPr/>
        </p:nvSpPr>
        <p:spPr>
          <a:xfrm>
            <a:off x="5851367" y="3459650"/>
            <a:ext cx="361244" cy="33019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33537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130DBE-6BEC-481A-B39E-C89D53819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566" y="1427967"/>
            <a:ext cx="10307790" cy="4871867"/>
          </a:xfrm>
          <a:ln>
            <a:solidFill>
              <a:schemeClr val="tx1"/>
            </a:solidFill>
          </a:ln>
        </p:spPr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tr-TR" sz="1600" dirty="0"/>
              <a:t>         </a:t>
            </a:r>
            <a:r>
              <a:rPr lang="tr-TR" sz="2600" u="sng" dirty="0"/>
              <a:t>VAKA - 3 </a:t>
            </a:r>
          </a:p>
          <a:p>
            <a:pPr marL="0" indent="0">
              <a:buNone/>
            </a:pPr>
            <a:endParaRPr lang="tr-TR" sz="2800" u="sng" dirty="0"/>
          </a:p>
          <a:p>
            <a:pPr marL="0" indent="0">
              <a:buNone/>
            </a:pPr>
            <a:endParaRPr lang="tr-TR" sz="500" dirty="0"/>
          </a:p>
          <a:p>
            <a:pPr marL="0" indent="0">
              <a:buNone/>
            </a:pPr>
            <a:endParaRPr lang="tr-TR" sz="500" dirty="0"/>
          </a:p>
          <a:p>
            <a:r>
              <a:rPr lang="tr-TR" sz="1600" dirty="0"/>
              <a:t>Kurtarma rejim: </a:t>
            </a:r>
            <a:r>
              <a:rPr lang="tr-TR" sz="1600" b="1" dirty="0"/>
              <a:t>KT + G-CSF + Pleriksafor</a:t>
            </a:r>
          </a:p>
          <a:p>
            <a:r>
              <a:rPr lang="tr-TR" sz="1600" dirty="0"/>
              <a:t>Uygulanan G-CSF: </a:t>
            </a:r>
            <a:r>
              <a:rPr lang="tr-TR" sz="1600" dirty="0">
                <a:solidFill>
                  <a:schemeClr val="tx1"/>
                </a:solidFill>
              </a:rPr>
              <a:t>9,6 </a:t>
            </a:r>
            <a:r>
              <a:rPr lang="el-GR" sz="1600" dirty="0">
                <a:solidFill>
                  <a:schemeClr val="tx1"/>
                </a:solidFill>
              </a:rPr>
              <a:t>μ</a:t>
            </a:r>
            <a:r>
              <a:rPr lang="tr-TR" sz="1600" dirty="0">
                <a:solidFill>
                  <a:schemeClr val="tx1"/>
                </a:solidFill>
              </a:rPr>
              <a:t>g/kg/gün </a:t>
            </a:r>
            <a:r>
              <a:rPr lang="tr-TR" sz="1600" dirty="0"/>
              <a:t>Lenograstim</a:t>
            </a:r>
          </a:p>
          <a:p>
            <a:r>
              <a:rPr lang="tr-TR" sz="1600" dirty="0"/>
              <a:t>Uygulanan Plerixafor dozu : 0.24 mg/ kg/gün</a:t>
            </a:r>
          </a:p>
          <a:p>
            <a:pPr marL="0" indent="0">
              <a:buNone/>
            </a:pPr>
            <a:endParaRPr lang="tr-TR" sz="1700" dirty="0"/>
          </a:p>
          <a:p>
            <a:pPr marL="0" indent="0">
              <a:buNone/>
            </a:pPr>
            <a:r>
              <a:rPr lang="tr-TR" sz="1700" dirty="0"/>
              <a:t>                                                      </a:t>
            </a:r>
          </a:p>
          <a:p>
            <a:pPr marL="0" indent="0">
              <a:buNone/>
            </a:pPr>
            <a:r>
              <a:rPr lang="tr-TR" sz="1700" dirty="0"/>
              <a:t>                                       </a:t>
            </a:r>
          </a:p>
          <a:p>
            <a:pPr marL="0" indent="0">
              <a:buNone/>
            </a:pPr>
            <a:r>
              <a:rPr lang="tr-TR" sz="1700" dirty="0"/>
              <a:t>               </a:t>
            </a:r>
          </a:p>
          <a:p>
            <a:pPr marL="0" indent="0">
              <a:buNone/>
            </a:pPr>
            <a:r>
              <a:rPr lang="tr-TR" sz="1700" dirty="0"/>
              <a:t>                            </a:t>
            </a:r>
            <a:r>
              <a:rPr lang="tr-TR" sz="1700" b="1" dirty="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b="1" dirty="0">
                <a:solidFill>
                  <a:srgbClr val="FF0000"/>
                </a:solidFill>
              </a:rPr>
              <a:t>Hasta aferez işlemine alındı.</a:t>
            </a:r>
            <a:endParaRPr lang="tr-TR" sz="16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tr-TR" sz="1700" b="1" dirty="0"/>
          </a:p>
          <a:p>
            <a:pPr marL="0" indent="0" algn="ctr">
              <a:buNone/>
            </a:pPr>
            <a:endParaRPr lang="tr-TR" sz="500" b="1" dirty="0"/>
          </a:p>
          <a:p>
            <a:pPr marL="0" indent="0" algn="ctr">
              <a:buNone/>
            </a:pPr>
            <a:endParaRPr lang="tr-TR" sz="200" b="1" i="1" u="sng" dirty="0"/>
          </a:p>
          <a:p>
            <a:pPr algn="ctr"/>
            <a:r>
              <a:rPr lang="tr-TR" sz="1700" b="1" i="1" u="sng" dirty="0"/>
              <a:t>Mobilizasyonun 14. günü</a:t>
            </a:r>
          </a:p>
          <a:p>
            <a:pPr marL="0" indent="0">
              <a:buNone/>
            </a:pPr>
            <a:r>
              <a:rPr lang="tr-TR" sz="1700" dirty="0"/>
              <a:t>                               Wbc: </a:t>
            </a:r>
            <a:r>
              <a:rPr lang="tr-TR" sz="1700" dirty="0">
                <a:solidFill>
                  <a:schemeClr val="tx1"/>
                </a:solidFill>
              </a:rPr>
              <a:t>6,68 x </a:t>
            </a:r>
            <a:r>
              <a:rPr lang="el-GR" sz="1700" dirty="0">
                <a:solidFill>
                  <a:schemeClr val="tx1"/>
                </a:solidFill>
              </a:rPr>
              <a:t>10³</a:t>
            </a:r>
            <a:r>
              <a:rPr lang="tr-TR" sz="1700" dirty="0">
                <a:solidFill>
                  <a:schemeClr val="tx1"/>
                </a:solidFill>
              </a:rPr>
              <a:t>/</a:t>
            </a:r>
            <a:r>
              <a:rPr lang="el-GR" sz="1700" dirty="0">
                <a:solidFill>
                  <a:schemeClr val="tx1"/>
                </a:solidFill>
              </a:rPr>
              <a:t>μ</a:t>
            </a:r>
            <a:r>
              <a:rPr lang="tr-TR" sz="1700" dirty="0">
                <a:solidFill>
                  <a:schemeClr val="tx1"/>
                </a:solidFill>
              </a:rPr>
              <a:t>L</a:t>
            </a:r>
            <a:endParaRPr lang="tr-TR" sz="1700" dirty="0"/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                       Hbg : 9 gr/dl 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                       Htc : % 24,3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                       Plt : 28 x </a:t>
            </a:r>
            <a:r>
              <a:rPr lang="el-GR" sz="1700" dirty="0">
                <a:solidFill>
                  <a:schemeClr val="tx1"/>
                </a:solidFill>
              </a:rPr>
              <a:t>10³</a:t>
            </a:r>
            <a:r>
              <a:rPr lang="tr-TR" sz="1700" dirty="0">
                <a:solidFill>
                  <a:schemeClr val="tx1"/>
                </a:solidFill>
              </a:rPr>
              <a:t>/</a:t>
            </a:r>
            <a:r>
              <a:rPr lang="el-GR" sz="1700" dirty="0">
                <a:solidFill>
                  <a:schemeClr val="tx1"/>
                </a:solidFill>
              </a:rPr>
              <a:t>μ</a:t>
            </a:r>
            <a:r>
              <a:rPr lang="tr-TR" sz="1700" dirty="0">
                <a:solidFill>
                  <a:schemeClr val="tx1"/>
                </a:solidFill>
              </a:rPr>
              <a:t>L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                       pCD34+ saysı: </a:t>
            </a:r>
            <a:r>
              <a:rPr lang="tr-TR" sz="1700" b="1" dirty="0">
                <a:solidFill>
                  <a:schemeClr val="tx1"/>
                </a:solidFill>
              </a:rPr>
              <a:t>32 cell/</a:t>
            </a:r>
            <a:r>
              <a:rPr lang="el-GR" sz="1700" b="1" dirty="0">
                <a:solidFill>
                  <a:schemeClr val="tx1"/>
                </a:solidFill>
              </a:rPr>
              <a:t>μ</a:t>
            </a:r>
            <a:r>
              <a:rPr lang="tr-TR" sz="1700" b="1" dirty="0">
                <a:solidFill>
                  <a:schemeClr val="tx1"/>
                </a:solidFill>
              </a:rPr>
              <a:t>l   </a:t>
            </a:r>
          </a:p>
          <a:p>
            <a:pPr marL="0" indent="0">
              <a:buNone/>
            </a:pPr>
            <a:r>
              <a:rPr lang="tr-TR" sz="1700" b="1" dirty="0">
                <a:solidFill>
                  <a:schemeClr val="tx1"/>
                </a:solidFill>
              </a:rPr>
              <a:t>                               </a:t>
            </a:r>
            <a:r>
              <a:rPr lang="tr-TR" sz="1700" dirty="0">
                <a:solidFill>
                  <a:schemeClr val="tx1"/>
                </a:solidFill>
              </a:rPr>
              <a:t>pCD34+ % : </a:t>
            </a:r>
            <a:r>
              <a:rPr lang="tr-TR" sz="1700" b="1" dirty="0">
                <a:solidFill>
                  <a:schemeClr val="tx1"/>
                </a:solidFill>
              </a:rPr>
              <a:t>0,22</a:t>
            </a:r>
          </a:p>
          <a:p>
            <a:pPr marL="0" indent="0">
              <a:buNone/>
            </a:pPr>
            <a:endParaRPr lang="tr-TR" sz="17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tr-TR" sz="1700" dirty="0">
              <a:solidFill>
                <a:schemeClr val="tx1"/>
              </a:solidFill>
            </a:endParaRPr>
          </a:p>
          <a:p>
            <a:pPr marL="3730752" lvl="8" indent="0">
              <a:buNone/>
            </a:pPr>
            <a:r>
              <a:rPr lang="tr-TR" dirty="0"/>
              <a:t> </a:t>
            </a:r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68110D96-FDBC-4E4D-AD83-4BED6CC98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547" y="264018"/>
            <a:ext cx="9601200" cy="875850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KLİNİK DENEYİM</a:t>
            </a:r>
            <a:endParaRPr lang="tr-TR" dirty="0"/>
          </a:p>
        </p:txBody>
      </p:sp>
      <p:sp>
        <p:nvSpPr>
          <p:cNvPr id="7" name="Ok: Yukarı 6">
            <a:extLst>
              <a:ext uri="{FF2B5EF4-FFF2-40B4-BE49-F238E27FC236}">
                <a16:creationId xmlns:a16="http://schemas.microsoft.com/office/drawing/2014/main" id="{807F1852-ED2D-4B22-828D-C3AFBBDFB7FA}"/>
              </a:ext>
            </a:extLst>
          </p:cNvPr>
          <p:cNvSpPr/>
          <p:nvPr/>
        </p:nvSpPr>
        <p:spPr>
          <a:xfrm flipH="1">
            <a:off x="10386783" y="4011282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k: Yukarı 8">
            <a:extLst>
              <a:ext uri="{FF2B5EF4-FFF2-40B4-BE49-F238E27FC236}">
                <a16:creationId xmlns:a16="http://schemas.microsoft.com/office/drawing/2014/main" id="{7E3F6402-B784-4BAB-82ED-887FAE2C9B66}"/>
              </a:ext>
            </a:extLst>
          </p:cNvPr>
          <p:cNvSpPr/>
          <p:nvPr/>
        </p:nvSpPr>
        <p:spPr>
          <a:xfrm flipH="1">
            <a:off x="9703570" y="4413801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k: Sağ 6">
            <a:extLst>
              <a:ext uri="{FF2B5EF4-FFF2-40B4-BE49-F238E27FC236}">
                <a16:creationId xmlns:a16="http://schemas.microsoft.com/office/drawing/2014/main" id="{FF03C18A-194C-43BF-930B-FD5736ACF83D}"/>
              </a:ext>
            </a:extLst>
          </p:cNvPr>
          <p:cNvSpPr/>
          <p:nvPr/>
        </p:nvSpPr>
        <p:spPr>
          <a:xfrm>
            <a:off x="6318685" y="3342397"/>
            <a:ext cx="361244" cy="33019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21973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54DC8222-67F8-439A-8F39-6A1F4B63B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546" y="513643"/>
            <a:ext cx="9601200" cy="1021645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KLİNİK DENEYİM</a:t>
            </a:r>
            <a:endParaRPr lang="tr-TR" dirty="0"/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7E19F6D1-73A4-44BC-85DF-67014AD8D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680" y="1851378"/>
            <a:ext cx="10444931" cy="4605865"/>
          </a:xfrm>
          <a:ln>
            <a:solidFill>
              <a:schemeClr val="tx1"/>
            </a:solidFill>
          </a:ln>
        </p:spPr>
        <p:txBody>
          <a:bodyPr numCol="1">
            <a:normAutofit fontScale="85000" lnSpcReduction="20000"/>
          </a:bodyPr>
          <a:lstStyle/>
          <a:p>
            <a:pPr marL="0" indent="0">
              <a:buNone/>
            </a:pPr>
            <a:r>
              <a:rPr lang="tr-TR" sz="3100" dirty="0"/>
              <a:t>       </a:t>
            </a:r>
            <a:r>
              <a:rPr lang="tr-TR" sz="3100" u="sng" dirty="0"/>
              <a:t>VAKA - 3</a:t>
            </a:r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>
              <a:buFont typeface="Wingdings" panose="05000000000000000000" pitchFamily="2" charset="2"/>
              <a:buChar char="v"/>
            </a:pPr>
            <a:r>
              <a:rPr lang="tr-TR" sz="2200" b="1" dirty="0">
                <a:solidFill>
                  <a:srgbClr val="FF0000"/>
                </a:solidFill>
              </a:rPr>
              <a:t>Yeterli sayıda kök hücre toplandı.</a:t>
            </a:r>
          </a:p>
          <a:p>
            <a:pPr marL="0" indent="0">
              <a:buNone/>
            </a:pPr>
            <a:endParaRPr lang="tr-TR" sz="2300" b="1" dirty="0"/>
          </a:p>
        </p:txBody>
      </p:sp>
      <p:graphicFrame>
        <p:nvGraphicFramePr>
          <p:cNvPr id="2" name="Tablo 2">
            <a:extLst>
              <a:ext uri="{FF2B5EF4-FFF2-40B4-BE49-F238E27FC236}">
                <a16:creationId xmlns:a16="http://schemas.microsoft.com/office/drawing/2014/main" id="{FDF3D9F3-82A7-4E0F-ACB0-FF8E1C4CBD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793144"/>
              </p:ext>
            </p:extLst>
          </p:nvPr>
        </p:nvGraphicFramePr>
        <p:xfrm>
          <a:off x="1973579" y="2394164"/>
          <a:ext cx="8244839" cy="1514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3918">
                  <a:extLst>
                    <a:ext uri="{9D8B030D-6E8A-4147-A177-3AD203B41FA5}">
                      <a16:colId xmlns:a16="http://schemas.microsoft.com/office/drawing/2014/main" val="1235749214"/>
                    </a:ext>
                  </a:extLst>
                </a:gridCol>
                <a:gridCol w="1929603">
                  <a:extLst>
                    <a:ext uri="{9D8B030D-6E8A-4147-A177-3AD203B41FA5}">
                      <a16:colId xmlns:a16="http://schemas.microsoft.com/office/drawing/2014/main" val="2316595490"/>
                    </a:ext>
                  </a:extLst>
                </a:gridCol>
                <a:gridCol w="1914987">
                  <a:extLst>
                    <a:ext uri="{9D8B030D-6E8A-4147-A177-3AD203B41FA5}">
                      <a16:colId xmlns:a16="http://schemas.microsoft.com/office/drawing/2014/main" val="3847276343"/>
                    </a:ext>
                  </a:extLst>
                </a:gridCol>
                <a:gridCol w="2626331">
                  <a:extLst>
                    <a:ext uri="{9D8B030D-6E8A-4147-A177-3AD203B41FA5}">
                      <a16:colId xmlns:a16="http://schemas.microsoft.com/office/drawing/2014/main" val="3266088661"/>
                    </a:ext>
                  </a:extLst>
                </a:gridCol>
              </a:tblGrid>
              <a:tr h="49804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900" dirty="0">
                          <a:solidFill>
                            <a:schemeClr val="tx1"/>
                          </a:solidFill>
                        </a:rPr>
                        <a:t>Aferez sonunda elde edilen işlem değerleri ;</a:t>
                      </a:r>
                    </a:p>
                  </a:txBody>
                  <a:tcPr anchor="ctr">
                    <a:solidFill>
                      <a:srgbClr val="F6A21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sz="15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5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5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8898924"/>
                  </a:ext>
                </a:extLst>
              </a:tr>
              <a:tr h="459734"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solidFill>
                            <a:schemeClr val="tx1"/>
                          </a:solidFill>
                        </a:rPr>
                        <a:t>İşlem Sayısı</a:t>
                      </a: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solidFill>
                            <a:schemeClr val="tx1"/>
                          </a:solidFill>
                        </a:rPr>
                        <a:t>Ürün Hacmi</a:t>
                      </a: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solidFill>
                            <a:schemeClr val="tx1"/>
                          </a:solidFill>
                        </a:rPr>
                        <a:t>İşlem Süresi</a:t>
                      </a: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solidFill>
                            <a:schemeClr val="tx1"/>
                          </a:solidFill>
                        </a:rPr>
                        <a:t>İşlenen TKH</a:t>
                      </a: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701668"/>
                  </a:ext>
                </a:extLst>
              </a:tr>
              <a:tr h="556950"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1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398 ml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373 dk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3.4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551853"/>
                  </a:ext>
                </a:extLst>
              </a:tr>
            </a:tbl>
          </a:graphicData>
        </a:graphic>
      </p:graphicFrame>
      <p:graphicFrame>
        <p:nvGraphicFramePr>
          <p:cNvPr id="6" name="Tablo 2">
            <a:extLst>
              <a:ext uri="{FF2B5EF4-FFF2-40B4-BE49-F238E27FC236}">
                <a16:creationId xmlns:a16="http://schemas.microsoft.com/office/drawing/2014/main" id="{BB7146FE-5989-4E91-A0BD-C3DC6553D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492009"/>
              </p:ext>
            </p:extLst>
          </p:nvPr>
        </p:nvGraphicFramePr>
        <p:xfrm>
          <a:off x="1998632" y="4210600"/>
          <a:ext cx="8235133" cy="1526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189">
                  <a:extLst>
                    <a:ext uri="{9D8B030D-6E8A-4147-A177-3AD203B41FA5}">
                      <a16:colId xmlns:a16="http://schemas.microsoft.com/office/drawing/2014/main" val="1179235721"/>
                    </a:ext>
                  </a:extLst>
                </a:gridCol>
                <a:gridCol w="1865060">
                  <a:extLst>
                    <a:ext uri="{9D8B030D-6E8A-4147-A177-3AD203B41FA5}">
                      <a16:colId xmlns:a16="http://schemas.microsoft.com/office/drawing/2014/main" val="1025409743"/>
                    </a:ext>
                  </a:extLst>
                </a:gridCol>
                <a:gridCol w="2538991">
                  <a:extLst>
                    <a:ext uri="{9D8B030D-6E8A-4147-A177-3AD203B41FA5}">
                      <a16:colId xmlns:a16="http://schemas.microsoft.com/office/drawing/2014/main" val="563043241"/>
                    </a:ext>
                  </a:extLst>
                </a:gridCol>
              </a:tblGrid>
              <a:tr h="47446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900" dirty="0">
                          <a:solidFill>
                            <a:schemeClr val="tx1"/>
                          </a:solidFill>
                        </a:rPr>
                        <a:t>Ürün değerleri </a:t>
                      </a:r>
                    </a:p>
                  </a:txBody>
                  <a:tcPr anchor="ctr">
                    <a:solidFill>
                      <a:srgbClr val="F6A2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6A21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6A21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6A2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854828"/>
                  </a:ext>
                </a:extLst>
              </a:tr>
              <a:tr h="4733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 Hacim</a:t>
                      </a:r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Wbc</a:t>
                      </a:r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</a:rPr>
                        <a:t>pCD34+ % </a:t>
                      </a:r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dirty="0">
                          <a:solidFill>
                            <a:schemeClr val="tx1"/>
                          </a:solidFill>
                        </a:rPr>
                        <a:t>Toplanan CD34+</a:t>
                      </a:r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800793"/>
                  </a:ext>
                </a:extLst>
              </a:tr>
              <a:tr h="5784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</a:rPr>
                        <a:t>378</a:t>
                      </a:r>
                      <a:r>
                        <a:rPr lang="tr-TR" sz="16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sz="1600" b="0" baseline="0" dirty="0">
                          <a:solidFill>
                            <a:schemeClr val="tx1"/>
                          </a:solidFill>
                        </a:rPr>
                        <a:t>ml</a:t>
                      </a:r>
                      <a:endParaRPr lang="tr-T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/>
                        <a:t>158,58</a:t>
                      </a:r>
                      <a:r>
                        <a:rPr lang="tr-TR" sz="1600" b="0" baseline="0" dirty="0">
                          <a:solidFill>
                            <a:schemeClr val="tx1"/>
                          </a:solidFill>
                        </a:rPr>
                        <a:t> x </a:t>
                      </a:r>
                      <a:r>
                        <a:rPr lang="el-GR" sz="1600" dirty="0">
                          <a:solidFill>
                            <a:schemeClr val="tx1"/>
                          </a:solidFill>
                        </a:rPr>
                        <a:t>10³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l-GR" sz="1600" dirty="0">
                          <a:solidFill>
                            <a:schemeClr val="tx1"/>
                          </a:solidFill>
                        </a:rPr>
                        <a:t>μ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0,44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chemeClr val="tx1"/>
                          </a:solidFill>
                        </a:rPr>
                        <a:t>4,88</a:t>
                      </a:r>
                      <a:r>
                        <a:rPr lang="tr-TR" dirty="0"/>
                        <a:t> </a:t>
                      </a:r>
                      <a:r>
                        <a:rPr lang="tr-TR" sz="1600" b="0" dirty="0"/>
                        <a:t>x </a:t>
                      </a:r>
                      <a:r>
                        <a:rPr lang="tr-TR" sz="1600" b="0" i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tr-TR" sz="1600" b="0" i="1" baseline="30000" dirty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tr-TR" sz="1600" b="0" i="1" dirty="0">
                          <a:solidFill>
                            <a:schemeClr val="tx1"/>
                          </a:solidFill>
                        </a:rPr>
                        <a:t>hücre/kg </a:t>
                      </a:r>
                      <a:endParaRPr lang="tr-TR" sz="1600" b="0" dirty="0"/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675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95520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A8F1F-D30E-D731-37C4-8F4E9E2A8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E96B923-50E9-7C0B-57D2-AC7393E72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0121" y="1523998"/>
            <a:ext cx="10902235" cy="5039639"/>
          </a:xfrm>
          <a:ln>
            <a:solidFill>
              <a:schemeClr val="tx1"/>
            </a:solidFill>
          </a:ln>
        </p:spPr>
        <p:txBody>
          <a:bodyPr numCol="2">
            <a:normAutofit fontScale="25000" lnSpcReduction="20000"/>
          </a:bodyPr>
          <a:lstStyle/>
          <a:p>
            <a:pPr marL="0" indent="0">
              <a:buNone/>
            </a:pPr>
            <a:r>
              <a:rPr lang="tr-TR" sz="10400" dirty="0"/>
              <a:t>       </a:t>
            </a:r>
            <a:r>
              <a:rPr lang="tr-TR" sz="10400" u="sng" dirty="0"/>
              <a:t>VAKA–4</a:t>
            </a:r>
          </a:p>
          <a:p>
            <a:pPr marL="0" indent="0">
              <a:buNone/>
            </a:pPr>
            <a:endParaRPr lang="tr-TR" sz="4900" dirty="0"/>
          </a:p>
          <a:p>
            <a:pPr marL="0" indent="0">
              <a:buNone/>
            </a:pPr>
            <a:endParaRPr lang="tr-TR" sz="4900" dirty="0"/>
          </a:p>
          <a:p>
            <a:r>
              <a:rPr lang="tr-TR" sz="6400" dirty="0"/>
              <a:t>Klasik Hodgkin Lenfoma tanılı </a:t>
            </a:r>
          </a:p>
          <a:p>
            <a:r>
              <a:rPr lang="tr-TR" sz="6400" dirty="0"/>
              <a:t>Yaş 29, kadın hasta</a:t>
            </a:r>
          </a:p>
          <a:p>
            <a:r>
              <a:rPr lang="tr-TR" sz="6400" dirty="0"/>
              <a:t>Mobilizasyon rejim: KT + G-CSF ( B-ICE )</a:t>
            </a:r>
          </a:p>
          <a:p>
            <a:pPr marL="0" indent="0">
              <a:buNone/>
            </a:pPr>
            <a:r>
              <a:rPr lang="tr-TR" sz="6400" dirty="0">
                <a:solidFill>
                  <a:schemeClr val="tx1"/>
                </a:solidFill>
              </a:rPr>
              <a:t>       (  8 kür )</a:t>
            </a:r>
          </a:p>
          <a:p>
            <a:r>
              <a:rPr lang="tr-TR" sz="6400" dirty="0"/>
              <a:t>Uygulanan G-CSF: </a:t>
            </a:r>
            <a:r>
              <a:rPr lang="tr-TR" sz="6400" dirty="0">
                <a:solidFill>
                  <a:schemeClr val="tx1"/>
                </a:solidFill>
              </a:rPr>
              <a:t>8,5 </a:t>
            </a:r>
            <a:r>
              <a:rPr lang="el-GR" sz="6400" dirty="0">
                <a:solidFill>
                  <a:schemeClr val="tx1"/>
                </a:solidFill>
              </a:rPr>
              <a:t>μ</a:t>
            </a:r>
            <a:r>
              <a:rPr lang="tr-TR" sz="6400" dirty="0">
                <a:solidFill>
                  <a:schemeClr val="tx1"/>
                </a:solidFill>
              </a:rPr>
              <a:t>g/kg/gün </a:t>
            </a:r>
            <a:r>
              <a:rPr lang="tr-TR" sz="6400" dirty="0"/>
              <a:t>Filgrastim   </a:t>
            </a:r>
          </a:p>
          <a:p>
            <a:pPr marL="0" indent="0">
              <a:buNone/>
            </a:pPr>
            <a:r>
              <a:rPr lang="tr-TR" sz="4000" dirty="0"/>
              <a:t>          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sz="1200" dirty="0"/>
          </a:p>
          <a:p>
            <a:pPr marL="0" indent="0">
              <a:buNone/>
            </a:pPr>
            <a:endParaRPr lang="tr-TR" sz="1200" dirty="0"/>
          </a:p>
          <a:p>
            <a:pPr marL="0" indent="0">
              <a:buNone/>
            </a:pPr>
            <a:endParaRPr lang="tr-TR" sz="1200" dirty="0"/>
          </a:p>
          <a:p>
            <a:pPr marL="0" indent="0">
              <a:buNone/>
            </a:pPr>
            <a:endParaRPr lang="tr-TR" sz="1200" dirty="0"/>
          </a:p>
          <a:p>
            <a:pPr marL="0" indent="0">
              <a:buNone/>
            </a:pPr>
            <a:endParaRPr lang="tr-TR" sz="2900" i="1" u="sng" dirty="0"/>
          </a:p>
          <a:p>
            <a:endParaRPr lang="tr-TR" i="1" u="sng" dirty="0"/>
          </a:p>
          <a:p>
            <a:endParaRPr lang="tr-TR" i="1" u="sng" dirty="0"/>
          </a:p>
          <a:p>
            <a:endParaRPr lang="tr-TR" i="1" u="sng" dirty="0"/>
          </a:p>
          <a:p>
            <a:pPr marL="0" indent="0">
              <a:buNone/>
            </a:pPr>
            <a:endParaRPr lang="tr-TR" sz="4900" i="1" u="sng" dirty="0"/>
          </a:p>
          <a:p>
            <a:r>
              <a:rPr lang="tr-TR" sz="5600" b="1" i="1" u="sng" dirty="0"/>
              <a:t>Mobilizasyonun 12. günü</a:t>
            </a:r>
          </a:p>
          <a:p>
            <a:pPr marL="0" indent="0">
              <a:buNone/>
            </a:pPr>
            <a:r>
              <a:rPr lang="tr-TR" sz="5600" dirty="0"/>
              <a:t>       </a:t>
            </a:r>
            <a:r>
              <a:rPr lang="tr-TR" sz="5600" dirty="0">
                <a:solidFill>
                  <a:schemeClr val="tx1"/>
                </a:solidFill>
              </a:rPr>
              <a:t>Wbc: 1,71 x </a:t>
            </a:r>
            <a:r>
              <a:rPr lang="el-GR" sz="5600" dirty="0">
                <a:solidFill>
                  <a:schemeClr val="tx1"/>
                </a:solidFill>
              </a:rPr>
              <a:t>10³</a:t>
            </a:r>
            <a:r>
              <a:rPr lang="tr-TR" sz="5600" dirty="0">
                <a:solidFill>
                  <a:schemeClr val="tx1"/>
                </a:solidFill>
              </a:rPr>
              <a:t>/</a:t>
            </a:r>
            <a:r>
              <a:rPr lang="el-GR" sz="5600" dirty="0">
                <a:solidFill>
                  <a:schemeClr val="tx1"/>
                </a:solidFill>
              </a:rPr>
              <a:t>μ</a:t>
            </a:r>
            <a:r>
              <a:rPr lang="tr-TR" sz="5600" dirty="0">
                <a:solidFill>
                  <a:schemeClr val="tx1"/>
                </a:solidFill>
              </a:rPr>
              <a:t>L</a:t>
            </a:r>
          </a:p>
          <a:p>
            <a:pPr marL="0" indent="0">
              <a:buNone/>
            </a:pPr>
            <a:r>
              <a:rPr lang="tr-TR" sz="5600" dirty="0">
                <a:solidFill>
                  <a:schemeClr val="tx1"/>
                </a:solidFill>
              </a:rPr>
              <a:t>        Hbg : 8,4 gr/dl </a:t>
            </a:r>
          </a:p>
          <a:p>
            <a:pPr marL="0" indent="0">
              <a:buNone/>
            </a:pPr>
            <a:r>
              <a:rPr lang="tr-TR" sz="5600" dirty="0">
                <a:solidFill>
                  <a:schemeClr val="tx1"/>
                </a:solidFill>
              </a:rPr>
              <a:t>        Plt : 29 x </a:t>
            </a:r>
            <a:r>
              <a:rPr lang="el-GR" sz="5600" dirty="0">
                <a:solidFill>
                  <a:schemeClr val="tx1"/>
                </a:solidFill>
              </a:rPr>
              <a:t>10³</a:t>
            </a:r>
            <a:r>
              <a:rPr lang="tr-TR" sz="5600" dirty="0">
                <a:solidFill>
                  <a:schemeClr val="tx1"/>
                </a:solidFill>
              </a:rPr>
              <a:t>/</a:t>
            </a:r>
            <a:r>
              <a:rPr lang="el-GR" sz="5600" dirty="0">
                <a:solidFill>
                  <a:schemeClr val="tx1"/>
                </a:solidFill>
              </a:rPr>
              <a:t>μ</a:t>
            </a:r>
            <a:r>
              <a:rPr lang="tr-TR" sz="5600" dirty="0">
                <a:solidFill>
                  <a:schemeClr val="tx1"/>
                </a:solidFill>
              </a:rPr>
              <a:t>L</a:t>
            </a:r>
          </a:p>
          <a:p>
            <a:pPr marL="0" indent="0">
              <a:buNone/>
            </a:pPr>
            <a:r>
              <a:rPr lang="tr-TR" sz="5600" dirty="0">
                <a:solidFill>
                  <a:schemeClr val="tx1"/>
                </a:solidFill>
              </a:rPr>
              <a:t>        pCD34+ saysı: </a:t>
            </a:r>
            <a:r>
              <a:rPr lang="tr-TR" sz="5600" b="1" dirty="0">
                <a:solidFill>
                  <a:schemeClr val="tx1"/>
                </a:solidFill>
              </a:rPr>
              <a:t>1 cell/</a:t>
            </a:r>
            <a:r>
              <a:rPr lang="el-GR" sz="5600" b="1" dirty="0">
                <a:solidFill>
                  <a:schemeClr val="tx1"/>
                </a:solidFill>
              </a:rPr>
              <a:t>μ</a:t>
            </a:r>
            <a:r>
              <a:rPr lang="tr-TR" sz="5600" b="1" dirty="0">
                <a:solidFill>
                  <a:schemeClr val="tx1"/>
                </a:solidFill>
              </a:rPr>
              <a:t>l </a:t>
            </a:r>
          </a:p>
          <a:p>
            <a:pPr marL="0" indent="0">
              <a:buNone/>
            </a:pPr>
            <a:r>
              <a:rPr lang="tr-TR" sz="5600" b="1" dirty="0">
                <a:solidFill>
                  <a:schemeClr val="tx1"/>
                </a:solidFill>
              </a:rPr>
              <a:t>        </a:t>
            </a:r>
            <a:r>
              <a:rPr lang="tr-TR" sz="5600" dirty="0">
                <a:solidFill>
                  <a:schemeClr val="tx1"/>
                </a:solidFill>
              </a:rPr>
              <a:t>pCD34+ % : </a:t>
            </a:r>
            <a:r>
              <a:rPr lang="tr-TR" sz="5600" b="1" dirty="0">
                <a:solidFill>
                  <a:schemeClr val="tx1"/>
                </a:solidFill>
              </a:rPr>
              <a:t>0,06</a:t>
            </a:r>
          </a:p>
          <a:p>
            <a:pPr marL="0" indent="0">
              <a:buNone/>
            </a:pPr>
            <a:endParaRPr lang="tr-TR" sz="5600" b="1" i="1" u="sng" dirty="0"/>
          </a:p>
          <a:p>
            <a:r>
              <a:rPr lang="tr-TR" sz="5600" b="1" i="1" u="sng" dirty="0"/>
              <a:t>Mobilizasyonun 14. günü</a:t>
            </a:r>
          </a:p>
          <a:p>
            <a:pPr marL="0" indent="0">
              <a:buNone/>
            </a:pPr>
            <a:r>
              <a:rPr lang="tr-TR" sz="5600" dirty="0"/>
              <a:t>       </a:t>
            </a:r>
            <a:r>
              <a:rPr lang="tr-TR" sz="5600" dirty="0">
                <a:solidFill>
                  <a:schemeClr val="tx1"/>
                </a:solidFill>
              </a:rPr>
              <a:t>Wbc: 5,53 x </a:t>
            </a:r>
            <a:r>
              <a:rPr lang="el-GR" sz="5600" dirty="0">
                <a:solidFill>
                  <a:schemeClr val="tx1"/>
                </a:solidFill>
              </a:rPr>
              <a:t>10³</a:t>
            </a:r>
            <a:r>
              <a:rPr lang="tr-TR" sz="5600" dirty="0">
                <a:solidFill>
                  <a:schemeClr val="tx1"/>
                </a:solidFill>
              </a:rPr>
              <a:t>/</a:t>
            </a:r>
            <a:r>
              <a:rPr lang="el-GR" sz="5600" dirty="0">
                <a:solidFill>
                  <a:schemeClr val="tx1"/>
                </a:solidFill>
              </a:rPr>
              <a:t>μ</a:t>
            </a:r>
            <a:r>
              <a:rPr lang="tr-TR" sz="5600" dirty="0">
                <a:solidFill>
                  <a:schemeClr val="tx1"/>
                </a:solidFill>
              </a:rPr>
              <a:t>L</a:t>
            </a:r>
          </a:p>
          <a:p>
            <a:pPr marL="0" indent="0">
              <a:buNone/>
            </a:pPr>
            <a:r>
              <a:rPr lang="tr-TR" sz="5600" dirty="0">
                <a:solidFill>
                  <a:schemeClr val="tx1"/>
                </a:solidFill>
              </a:rPr>
              <a:t>        Hbg : 7,7 gr/dl </a:t>
            </a:r>
          </a:p>
          <a:p>
            <a:pPr marL="0" indent="0">
              <a:buNone/>
            </a:pPr>
            <a:r>
              <a:rPr lang="tr-TR" sz="5600" dirty="0">
                <a:solidFill>
                  <a:schemeClr val="tx1"/>
                </a:solidFill>
              </a:rPr>
              <a:t>         Plt : 14 x </a:t>
            </a:r>
            <a:r>
              <a:rPr lang="el-GR" sz="5600" dirty="0">
                <a:solidFill>
                  <a:schemeClr val="tx1"/>
                </a:solidFill>
              </a:rPr>
              <a:t>10³</a:t>
            </a:r>
            <a:r>
              <a:rPr lang="tr-TR" sz="5600" dirty="0">
                <a:solidFill>
                  <a:schemeClr val="tx1"/>
                </a:solidFill>
              </a:rPr>
              <a:t>/</a:t>
            </a:r>
            <a:r>
              <a:rPr lang="el-GR" sz="5600" dirty="0">
                <a:solidFill>
                  <a:schemeClr val="tx1"/>
                </a:solidFill>
              </a:rPr>
              <a:t>μ</a:t>
            </a:r>
            <a:r>
              <a:rPr lang="tr-TR" sz="5600" dirty="0">
                <a:solidFill>
                  <a:schemeClr val="tx1"/>
                </a:solidFill>
              </a:rPr>
              <a:t>L</a:t>
            </a:r>
          </a:p>
          <a:p>
            <a:pPr marL="0" indent="0">
              <a:buNone/>
            </a:pPr>
            <a:r>
              <a:rPr lang="tr-TR" sz="5600" dirty="0">
                <a:solidFill>
                  <a:schemeClr val="tx1"/>
                </a:solidFill>
              </a:rPr>
              <a:t>        pCD34+ </a:t>
            </a:r>
            <a:r>
              <a:rPr lang="tr-TR" sz="5600" dirty="0" err="1">
                <a:solidFill>
                  <a:schemeClr val="tx1"/>
                </a:solidFill>
              </a:rPr>
              <a:t>saysı</a:t>
            </a:r>
            <a:r>
              <a:rPr lang="tr-TR" sz="5600" dirty="0">
                <a:solidFill>
                  <a:schemeClr val="tx1"/>
                </a:solidFill>
              </a:rPr>
              <a:t>: </a:t>
            </a:r>
            <a:r>
              <a:rPr lang="tr-TR" sz="5600" b="1" dirty="0">
                <a:solidFill>
                  <a:schemeClr val="tx1"/>
                </a:solidFill>
              </a:rPr>
              <a:t>7 </a:t>
            </a:r>
            <a:r>
              <a:rPr lang="tr-TR" sz="5600" b="1" dirty="0" err="1">
                <a:solidFill>
                  <a:schemeClr val="tx1"/>
                </a:solidFill>
              </a:rPr>
              <a:t>cell</a:t>
            </a:r>
            <a:r>
              <a:rPr lang="tr-TR" sz="5600" b="1" dirty="0">
                <a:solidFill>
                  <a:schemeClr val="tx1"/>
                </a:solidFill>
              </a:rPr>
              <a:t>/</a:t>
            </a:r>
            <a:r>
              <a:rPr lang="el-GR" sz="5600" b="1" dirty="0">
                <a:solidFill>
                  <a:schemeClr val="tx1"/>
                </a:solidFill>
              </a:rPr>
              <a:t>μ</a:t>
            </a:r>
            <a:r>
              <a:rPr lang="tr-TR" sz="5600" b="1" dirty="0">
                <a:solidFill>
                  <a:schemeClr val="tx1"/>
                </a:solidFill>
              </a:rPr>
              <a:t>l </a:t>
            </a:r>
          </a:p>
          <a:p>
            <a:pPr marL="0" indent="0">
              <a:buNone/>
            </a:pPr>
            <a:r>
              <a:rPr lang="tr-TR" sz="5600" b="1" dirty="0">
                <a:solidFill>
                  <a:schemeClr val="tx1"/>
                </a:solidFill>
              </a:rPr>
              <a:t>        </a:t>
            </a:r>
            <a:r>
              <a:rPr lang="tr-TR" sz="5600" dirty="0">
                <a:solidFill>
                  <a:schemeClr val="tx1"/>
                </a:solidFill>
              </a:rPr>
              <a:t>pCD34+ % : </a:t>
            </a:r>
            <a:r>
              <a:rPr lang="tr-TR" sz="5600" b="1" dirty="0">
                <a:solidFill>
                  <a:schemeClr val="tx1"/>
                </a:solidFill>
              </a:rPr>
              <a:t>0,12</a:t>
            </a:r>
            <a:r>
              <a:rPr lang="tr-TR" sz="56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tr-TR" sz="19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tr-TR" sz="1900" b="1" dirty="0">
                <a:solidFill>
                  <a:schemeClr val="tx1"/>
                </a:solidFill>
              </a:rPr>
              <a:t>        </a:t>
            </a:r>
            <a:r>
              <a:rPr lang="tr-TR" dirty="0"/>
              <a:t> </a:t>
            </a:r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33918EA7-7E9F-2256-AB6D-FB65E2BA8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547" y="264018"/>
            <a:ext cx="9601200" cy="875850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KLİNİK DENEYİM</a:t>
            </a:r>
            <a:endParaRPr lang="tr-TR" dirty="0"/>
          </a:p>
        </p:txBody>
      </p:sp>
      <p:sp>
        <p:nvSpPr>
          <p:cNvPr id="17" name="Ok: Yukarı 16">
            <a:extLst>
              <a:ext uri="{FF2B5EF4-FFF2-40B4-BE49-F238E27FC236}">
                <a16:creationId xmlns:a16="http://schemas.microsoft.com/office/drawing/2014/main" id="{97F14731-E3CC-D4B6-9EB5-4E0F23BFFBBC}"/>
              </a:ext>
            </a:extLst>
          </p:cNvPr>
          <p:cNvSpPr/>
          <p:nvPr/>
        </p:nvSpPr>
        <p:spPr>
          <a:xfrm flipH="1">
            <a:off x="11602278" y="3000711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530E22CE-519C-4827-B81A-794429138EB7}"/>
              </a:ext>
            </a:extLst>
          </p:cNvPr>
          <p:cNvSpPr/>
          <p:nvPr/>
        </p:nvSpPr>
        <p:spPr>
          <a:xfrm>
            <a:off x="1218592" y="5855749"/>
            <a:ext cx="9313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b="1" dirty="0">
                <a:solidFill>
                  <a:srgbClr val="FF0000"/>
                </a:solidFill>
              </a:rPr>
              <a:t> Mobilizasyon başarısızlığı ve kurtarma tedavisi olarak mobilizasyon rejimine</a:t>
            </a:r>
          </a:p>
          <a:p>
            <a:r>
              <a:rPr lang="tr-TR" b="1" dirty="0">
                <a:solidFill>
                  <a:srgbClr val="FF0000"/>
                </a:solidFill>
              </a:rPr>
              <a:t>     </a:t>
            </a:r>
            <a:r>
              <a:rPr lang="tr-TR" b="1" dirty="0"/>
              <a:t>Pleriksafor + heparin </a:t>
            </a:r>
            <a:r>
              <a:rPr lang="tr-TR" b="1" dirty="0">
                <a:solidFill>
                  <a:srgbClr val="FF0000"/>
                </a:solidFill>
              </a:rPr>
              <a:t>eklenmesi kararlaştırıldı.</a:t>
            </a:r>
          </a:p>
        </p:txBody>
      </p:sp>
      <p:sp>
        <p:nvSpPr>
          <p:cNvPr id="9" name="Ok: Yukarı 8">
            <a:extLst>
              <a:ext uri="{FF2B5EF4-FFF2-40B4-BE49-F238E27FC236}">
                <a16:creationId xmlns:a16="http://schemas.microsoft.com/office/drawing/2014/main" id="{3E9DD3A9-35F9-48CB-ADF8-A93AB5CED287}"/>
              </a:ext>
            </a:extLst>
          </p:cNvPr>
          <p:cNvSpPr/>
          <p:nvPr/>
        </p:nvSpPr>
        <p:spPr>
          <a:xfrm flipH="1">
            <a:off x="8371504" y="5485802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k: Yukarı 9">
            <a:extLst>
              <a:ext uri="{FF2B5EF4-FFF2-40B4-BE49-F238E27FC236}">
                <a16:creationId xmlns:a16="http://schemas.microsoft.com/office/drawing/2014/main" id="{877444F0-B4B5-428B-8CDD-0D9DD38DA398}"/>
              </a:ext>
            </a:extLst>
          </p:cNvPr>
          <p:cNvSpPr/>
          <p:nvPr/>
        </p:nvSpPr>
        <p:spPr>
          <a:xfrm flipH="1">
            <a:off x="8756657" y="5164212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Ok: Yukarı 7">
            <a:extLst>
              <a:ext uri="{FF2B5EF4-FFF2-40B4-BE49-F238E27FC236}">
                <a16:creationId xmlns:a16="http://schemas.microsoft.com/office/drawing/2014/main" id="{C145AB0E-D491-4184-B0D5-134B839A5626}"/>
              </a:ext>
            </a:extLst>
          </p:cNvPr>
          <p:cNvSpPr/>
          <p:nvPr/>
        </p:nvSpPr>
        <p:spPr>
          <a:xfrm rot="10800000" flipH="1">
            <a:off x="8845018" y="3000711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Ok: Yukarı 7">
            <a:extLst>
              <a:ext uri="{FF2B5EF4-FFF2-40B4-BE49-F238E27FC236}">
                <a16:creationId xmlns:a16="http://schemas.microsoft.com/office/drawing/2014/main" id="{C145AB0E-D491-4184-B0D5-134B839A5626}"/>
              </a:ext>
            </a:extLst>
          </p:cNvPr>
          <p:cNvSpPr/>
          <p:nvPr/>
        </p:nvSpPr>
        <p:spPr>
          <a:xfrm rot="10800000" flipH="1">
            <a:off x="8303773" y="3361127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Ok: Sağ 6">
            <a:extLst>
              <a:ext uri="{FF2B5EF4-FFF2-40B4-BE49-F238E27FC236}">
                <a16:creationId xmlns:a16="http://schemas.microsoft.com/office/drawing/2014/main" id="{FF03C18A-194C-43BF-930B-FD5736ACF83D}"/>
              </a:ext>
            </a:extLst>
          </p:cNvPr>
          <p:cNvSpPr/>
          <p:nvPr/>
        </p:nvSpPr>
        <p:spPr>
          <a:xfrm>
            <a:off x="5694941" y="3376787"/>
            <a:ext cx="361244" cy="33019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134" y="1758538"/>
            <a:ext cx="2590800" cy="2067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Ok: Yukarı 7">
            <a:extLst>
              <a:ext uri="{FF2B5EF4-FFF2-40B4-BE49-F238E27FC236}">
                <a16:creationId xmlns:a16="http://schemas.microsoft.com/office/drawing/2014/main" id="{C145AB0E-D491-4184-B0D5-134B839A5626}"/>
              </a:ext>
            </a:extLst>
          </p:cNvPr>
          <p:cNvSpPr/>
          <p:nvPr/>
        </p:nvSpPr>
        <p:spPr>
          <a:xfrm rot="10800000" flipH="1">
            <a:off x="11125318" y="3345466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68312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130DBE-6BEC-481A-B39E-C89D53819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566" y="1540701"/>
            <a:ext cx="10307790" cy="5047989"/>
          </a:xfrm>
          <a:ln>
            <a:solidFill>
              <a:schemeClr val="tx1"/>
            </a:solidFill>
          </a:ln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tr-TR" sz="1600" dirty="0"/>
              <a:t>         </a:t>
            </a:r>
            <a:r>
              <a:rPr lang="tr-TR" sz="2600" u="sng" dirty="0"/>
              <a:t>VAKA - 4</a:t>
            </a:r>
          </a:p>
          <a:p>
            <a:pPr marL="0" indent="0">
              <a:buNone/>
            </a:pPr>
            <a:endParaRPr lang="tr-TR" sz="500" dirty="0"/>
          </a:p>
          <a:p>
            <a:pPr marL="0" indent="0">
              <a:buNone/>
            </a:pPr>
            <a:endParaRPr lang="tr-TR" sz="500" dirty="0"/>
          </a:p>
          <a:p>
            <a:pPr marL="0" indent="0">
              <a:buNone/>
            </a:pPr>
            <a:endParaRPr lang="tr-TR" sz="500" dirty="0"/>
          </a:p>
          <a:p>
            <a:r>
              <a:rPr lang="tr-TR" sz="1700" dirty="0"/>
              <a:t>Kurtarma rejim: </a:t>
            </a:r>
            <a:r>
              <a:rPr lang="tr-TR" sz="1700" b="1" dirty="0"/>
              <a:t>KT + G-CSF + Pleriksafor + </a:t>
            </a:r>
            <a:r>
              <a:rPr lang="tr-TR" sz="1700" b="1" dirty="0" err="1"/>
              <a:t>heparin</a:t>
            </a:r>
            <a:endParaRPr lang="tr-TR" sz="1700" b="1" dirty="0"/>
          </a:p>
          <a:p>
            <a:r>
              <a:rPr lang="tr-TR" sz="1600" dirty="0"/>
              <a:t>Uygulanan G-CSF: </a:t>
            </a:r>
            <a:r>
              <a:rPr lang="tr-TR" sz="1600" dirty="0">
                <a:solidFill>
                  <a:schemeClr val="tx1"/>
                </a:solidFill>
              </a:rPr>
              <a:t>8,5 </a:t>
            </a:r>
            <a:r>
              <a:rPr lang="el-GR" sz="1600" dirty="0">
                <a:solidFill>
                  <a:schemeClr val="tx1"/>
                </a:solidFill>
              </a:rPr>
              <a:t>μ</a:t>
            </a:r>
            <a:r>
              <a:rPr lang="tr-TR" sz="1600" dirty="0">
                <a:solidFill>
                  <a:schemeClr val="tx1"/>
                </a:solidFill>
              </a:rPr>
              <a:t>g/kg/gün </a:t>
            </a:r>
            <a:r>
              <a:rPr lang="tr-TR" sz="1600" dirty="0"/>
              <a:t>Lenograstim</a:t>
            </a:r>
          </a:p>
          <a:p>
            <a:r>
              <a:rPr lang="tr-TR" sz="1700" dirty="0"/>
              <a:t>Uygulanan Plerixafor dozu : </a:t>
            </a:r>
            <a:r>
              <a:rPr lang="tr-TR" sz="1600" dirty="0"/>
              <a:t>0.24</a:t>
            </a:r>
            <a:r>
              <a:rPr lang="tr-TR" sz="1700" dirty="0"/>
              <a:t> mg/ kg/gün</a:t>
            </a:r>
          </a:p>
          <a:p>
            <a:r>
              <a:rPr lang="tr-TR" sz="1700" dirty="0"/>
              <a:t>Uygulanan Heparin dozu : </a:t>
            </a:r>
            <a:r>
              <a:rPr lang="tr-TR" sz="1600" dirty="0"/>
              <a:t>3000 Ü</a:t>
            </a:r>
            <a:r>
              <a:rPr lang="tr-TR" sz="1700" dirty="0"/>
              <a:t>/gün</a:t>
            </a:r>
          </a:p>
          <a:p>
            <a:r>
              <a:rPr lang="tr-TR" sz="1700" dirty="0">
                <a:solidFill>
                  <a:schemeClr val="tx1"/>
                </a:solidFill>
              </a:rPr>
              <a:t>ES ve Plt replasmanı</a:t>
            </a:r>
          </a:p>
          <a:p>
            <a:pPr marL="0" indent="0">
              <a:buNone/>
            </a:pPr>
            <a:endParaRPr lang="tr-TR" sz="1700" dirty="0"/>
          </a:p>
          <a:p>
            <a:pPr marL="0" indent="0">
              <a:buNone/>
            </a:pPr>
            <a:endParaRPr lang="tr-TR" sz="1700" dirty="0"/>
          </a:p>
          <a:p>
            <a:pPr marL="0" indent="0">
              <a:buNone/>
            </a:pPr>
            <a:r>
              <a:rPr lang="tr-TR" sz="1700" dirty="0"/>
              <a:t>                                                      </a:t>
            </a:r>
          </a:p>
          <a:p>
            <a:pPr marL="0" indent="0">
              <a:buNone/>
            </a:pPr>
            <a:r>
              <a:rPr lang="tr-TR" sz="1700" dirty="0"/>
              <a:t>  </a:t>
            </a:r>
          </a:p>
          <a:p>
            <a:pPr marL="0" indent="0">
              <a:buNone/>
            </a:pPr>
            <a:endParaRPr lang="tr-TR" sz="17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1700" dirty="0"/>
              <a:t>     </a:t>
            </a:r>
            <a:endParaRPr lang="tr-TR" sz="1000" b="1" dirty="0"/>
          </a:p>
          <a:p>
            <a:pPr algn="ctr">
              <a:buFont typeface="Wingdings" panose="05000000000000000000" pitchFamily="2" charset="2"/>
              <a:buChar char="§"/>
            </a:pPr>
            <a:r>
              <a:rPr lang="tr-TR" sz="1800" b="1" i="1" u="sng" dirty="0"/>
              <a:t>Mobilizasyonun 15. günü</a:t>
            </a:r>
          </a:p>
          <a:p>
            <a:pPr marL="0" indent="0">
              <a:buNone/>
            </a:pPr>
            <a:r>
              <a:rPr lang="tr-TR" sz="1700" dirty="0"/>
              <a:t>                                Wbc: </a:t>
            </a:r>
            <a:r>
              <a:rPr lang="tr-TR" sz="1700" dirty="0">
                <a:solidFill>
                  <a:schemeClr val="tx1"/>
                </a:solidFill>
              </a:rPr>
              <a:t>23,94 </a:t>
            </a:r>
            <a:r>
              <a:rPr lang="tr-TR" sz="1800" dirty="0"/>
              <a:t>x </a:t>
            </a:r>
            <a:r>
              <a:rPr lang="el-GR" sz="1700" dirty="0">
                <a:solidFill>
                  <a:schemeClr val="tx1"/>
                </a:solidFill>
              </a:rPr>
              <a:t>10³</a:t>
            </a:r>
            <a:r>
              <a:rPr lang="tr-TR" sz="1700" dirty="0">
                <a:solidFill>
                  <a:schemeClr val="tx1"/>
                </a:solidFill>
              </a:rPr>
              <a:t>/</a:t>
            </a:r>
            <a:r>
              <a:rPr lang="el-GR" sz="1700" dirty="0">
                <a:solidFill>
                  <a:schemeClr val="tx1"/>
                </a:solidFill>
              </a:rPr>
              <a:t>μ</a:t>
            </a:r>
            <a:r>
              <a:rPr lang="tr-TR" sz="1700" dirty="0">
                <a:solidFill>
                  <a:schemeClr val="tx1"/>
                </a:solidFill>
              </a:rPr>
              <a:t>L</a:t>
            </a:r>
            <a:endParaRPr lang="tr-TR" sz="1700" dirty="0"/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                        </a:t>
            </a:r>
            <a:r>
              <a:rPr lang="tr-TR" sz="1700" dirty="0" err="1">
                <a:solidFill>
                  <a:schemeClr val="tx1"/>
                </a:solidFill>
              </a:rPr>
              <a:t>Hbg</a:t>
            </a:r>
            <a:r>
              <a:rPr lang="tr-TR" sz="1700" dirty="0">
                <a:solidFill>
                  <a:schemeClr val="tx1"/>
                </a:solidFill>
              </a:rPr>
              <a:t> : 9,1 gr/dl 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                        </a:t>
            </a:r>
            <a:r>
              <a:rPr lang="tr-TR" sz="1700" dirty="0" err="1">
                <a:solidFill>
                  <a:schemeClr val="tx1"/>
                </a:solidFill>
              </a:rPr>
              <a:t>Htc</a:t>
            </a:r>
            <a:r>
              <a:rPr lang="tr-TR" sz="1700" dirty="0">
                <a:solidFill>
                  <a:schemeClr val="tx1"/>
                </a:solidFill>
              </a:rPr>
              <a:t> : % 27,3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                        Plt : 102 </a:t>
            </a:r>
            <a:r>
              <a:rPr lang="tr-TR" sz="1800" dirty="0"/>
              <a:t>x </a:t>
            </a:r>
            <a:r>
              <a:rPr lang="el-GR" sz="1700" dirty="0">
                <a:solidFill>
                  <a:schemeClr val="tx1"/>
                </a:solidFill>
              </a:rPr>
              <a:t>10³</a:t>
            </a:r>
            <a:r>
              <a:rPr lang="tr-TR" sz="1700" dirty="0">
                <a:solidFill>
                  <a:schemeClr val="tx1"/>
                </a:solidFill>
              </a:rPr>
              <a:t>/</a:t>
            </a:r>
            <a:r>
              <a:rPr lang="el-GR" sz="1700" dirty="0">
                <a:solidFill>
                  <a:schemeClr val="tx1"/>
                </a:solidFill>
              </a:rPr>
              <a:t>μ</a:t>
            </a:r>
            <a:r>
              <a:rPr lang="tr-TR" sz="1700" dirty="0">
                <a:solidFill>
                  <a:schemeClr val="tx1"/>
                </a:solidFill>
              </a:rPr>
              <a:t>L </a:t>
            </a:r>
          </a:p>
          <a:p>
            <a:pPr marL="0" indent="0">
              <a:buNone/>
            </a:pPr>
            <a:r>
              <a:rPr lang="tr-TR" sz="1700" dirty="0">
                <a:solidFill>
                  <a:schemeClr val="tx1"/>
                </a:solidFill>
              </a:rPr>
              <a:t>                                pCD34+ saysı: </a:t>
            </a:r>
            <a:r>
              <a:rPr lang="tr-TR" sz="1700" b="1" dirty="0">
                <a:solidFill>
                  <a:schemeClr val="tx1"/>
                </a:solidFill>
              </a:rPr>
              <a:t>38 cell/</a:t>
            </a:r>
            <a:r>
              <a:rPr lang="el-GR" sz="1700" b="1" dirty="0">
                <a:solidFill>
                  <a:schemeClr val="tx1"/>
                </a:solidFill>
              </a:rPr>
              <a:t>μ</a:t>
            </a:r>
            <a:r>
              <a:rPr lang="tr-TR" sz="1700" b="1" dirty="0">
                <a:solidFill>
                  <a:schemeClr val="tx1"/>
                </a:solidFill>
              </a:rPr>
              <a:t>l   </a:t>
            </a:r>
          </a:p>
          <a:p>
            <a:pPr marL="0" indent="0">
              <a:buNone/>
            </a:pPr>
            <a:r>
              <a:rPr lang="tr-TR" sz="1700" b="1" dirty="0">
                <a:solidFill>
                  <a:schemeClr val="tx1"/>
                </a:solidFill>
              </a:rPr>
              <a:t>                                </a:t>
            </a:r>
            <a:r>
              <a:rPr lang="tr-TR" sz="1700" dirty="0">
                <a:solidFill>
                  <a:schemeClr val="tx1"/>
                </a:solidFill>
              </a:rPr>
              <a:t>pCD34+ % : </a:t>
            </a:r>
            <a:r>
              <a:rPr lang="tr-TR" sz="1700" b="1" dirty="0">
                <a:solidFill>
                  <a:schemeClr val="tx1"/>
                </a:solidFill>
              </a:rPr>
              <a:t>0,17</a:t>
            </a:r>
          </a:p>
          <a:p>
            <a:pPr marL="0" indent="0">
              <a:buNone/>
            </a:pPr>
            <a:endParaRPr lang="tr-TR" sz="17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tr-TR" sz="1700" dirty="0">
              <a:solidFill>
                <a:schemeClr val="tx1"/>
              </a:solidFill>
            </a:endParaRPr>
          </a:p>
          <a:p>
            <a:pPr marL="3730752" lvl="8" indent="0">
              <a:buNone/>
            </a:pPr>
            <a:r>
              <a:rPr lang="tr-TR" dirty="0"/>
              <a:t> </a:t>
            </a:r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68110D96-FDBC-4E4D-AD83-4BED6CC98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547" y="264018"/>
            <a:ext cx="9601200" cy="875850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KLİNİK DENEYİM</a:t>
            </a:r>
            <a:endParaRPr lang="tr-TR" dirty="0"/>
          </a:p>
        </p:txBody>
      </p:sp>
      <p:sp>
        <p:nvSpPr>
          <p:cNvPr id="7" name="Ok: Yukarı 6">
            <a:extLst>
              <a:ext uri="{FF2B5EF4-FFF2-40B4-BE49-F238E27FC236}">
                <a16:creationId xmlns:a16="http://schemas.microsoft.com/office/drawing/2014/main" id="{807F1852-ED2D-4B22-828D-C3AFBBDFB7FA}"/>
              </a:ext>
            </a:extLst>
          </p:cNvPr>
          <p:cNvSpPr/>
          <p:nvPr/>
        </p:nvSpPr>
        <p:spPr>
          <a:xfrm flipH="1">
            <a:off x="10448795" y="4332025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k: Yukarı 8">
            <a:extLst>
              <a:ext uri="{FF2B5EF4-FFF2-40B4-BE49-F238E27FC236}">
                <a16:creationId xmlns:a16="http://schemas.microsoft.com/office/drawing/2014/main" id="{7E3F6402-B784-4BAB-82ED-887FAE2C9B66}"/>
              </a:ext>
            </a:extLst>
          </p:cNvPr>
          <p:cNvSpPr/>
          <p:nvPr/>
        </p:nvSpPr>
        <p:spPr>
          <a:xfrm flipH="1">
            <a:off x="9732716" y="4737480"/>
            <a:ext cx="135465" cy="225777"/>
          </a:xfrm>
          <a:prstGeom prst="upArrow">
            <a:avLst/>
          </a:prstGeom>
          <a:solidFill>
            <a:srgbClr val="FFD5D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1">
            <a:extLst>
              <a:ext uri="{FF2B5EF4-FFF2-40B4-BE49-F238E27FC236}">
                <a16:creationId xmlns:a16="http://schemas.microsoft.com/office/drawing/2014/main" id="{9256A8D2-5392-4CAF-9296-B50C297D5EB4}"/>
              </a:ext>
            </a:extLst>
          </p:cNvPr>
          <p:cNvSpPr/>
          <p:nvPr/>
        </p:nvSpPr>
        <p:spPr>
          <a:xfrm>
            <a:off x="1134853" y="6072889"/>
            <a:ext cx="93139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sz="2000" b="1" dirty="0">
                <a:solidFill>
                  <a:srgbClr val="FF0000"/>
                </a:solidFill>
              </a:rPr>
              <a:t>Hasta aferez işlemine alındı.</a:t>
            </a:r>
          </a:p>
        </p:txBody>
      </p:sp>
      <p:sp>
        <p:nvSpPr>
          <p:cNvPr id="11" name="Ok: Sağ 6">
            <a:extLst>
              <a:ext uri="{FF2B5EF4-FFF2-40B4-BE49-F238E27FC236}">
                <a16:creationId xmlns:a16="http://schemas.microsoft.com/office/drawing/2014/main" id="{FF03C18A-194C-43BF-930B-FD5736ACF83D}"/>
              </a:ext>
            </a:extLst>
          </p:cNvPr>
          <p:cNvSpPr/>
          <p:nvPr/>
        </p:nvSpPr>
        <p:spPr>
          <a:xfrm>
            <a:off x="6659445" y="3541886"/>
            <a:ext cx="361244" cy="33019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63061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54DC8222-67F8-439A-8F39-6A1F4B63B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546" y="513643"/>
            <a:ext cx="9601200" cy="1021645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tr-TR" b="1" dirty="0"/>
              <a:t>KLİNİK DENEYİM</a:t>
            </a:r>
            <a:endParaRPr lang="tr-TR" dirty="0"/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7E19F6D1-73A4-44BC-85DF-67014AD8D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680" y="1851378"/>
            <a:ext cx="10444931" cy="4605865"/>
          </a:xfrm>
          <a:ln>
            <a:solidFill>
              <a:schemeClr val="tx1"/>
            </a:solidFill>
          </a:ln>
        </p:spPr>
        <p:txBody>
          <a:bodyPr numCol="1"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/>
              <a:t>       </a:t>
            </a:r>
            <a:r>
              <a:rPr lang="tr-TR" sz="2800" u="sng" dirty="0"/>
              <a:t>VAKA - 4</a:t>
            </a:r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 marL="0" indent="0">
              <a:buNone/>
            </a:pPr>
            <a:endParaRPr lang="tr-TR" sz="2300" b="1" dirty="0"/>
          </a:p>
          <a:p>
            <a:pPr>
              <a:buFont typeface="Wingdings" panose="05000000000000000000" pitchFamily="2" charset="2"/>
              <a:buChar char="v"/>
            </a:pPr>
            <a:r>
              <a:rPr lang="tr-TR" sz="2200" b="1" dirty="0">
                <a:solidFill>
                  <a:srgbClr val="FF0000"/>
                </a:solidFill>
              </a:rPr>
              <a:t>Yeterli sayıda kök hücre toplandı.</a:t>
            </a:r>
          </a:p>
          <a:p>
            <a:pPr marL="0" indent="0">
              <a:buNone/>
            </a:pPr>
            <a:endParaRPr lang="tr-TR" sz="2300" b="1" dirty="0"/>
          </a:p>
        </p:txBody>
      </p:sp>
      <p:graphicFrame>
        <p:nvGraphicFramePr>
          <p:cNvPr id="2" name="Tablo 2">
            <a:extLst>
              <a:ext uri="{FF2B5EF4-FFF2-40B4-BE49-F238E27FC236}">
                <a16:creationId xmlns:a16="http://schemas.microsoft.com/office/drawing/2014/main" id="{FDF3D9F3-82A7-4E0F-ACB0-FF8E1C4CBD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850850"/>
              </p:ext>
            </p:extLst>
          </p:nvPr>
        </p:nvGraphicFramePr>
        <p:xfrm>
          <a:off x="1973579" y="2394164"/>
          <a:ext cx="8244839" cy="1514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3918">
                  <a:extLst>
                    <a:ext uri="{9D8B030D-6E8A-4147-A177-3AD203B41FA5}">
                      <a16:colId xmlns:a16="http://schemas.microsoft.com/office/drawing/2014/main" val="1235749214"/>
                    </a:ext>
                  </a:extLst>
                </a:gridCol>
                <a:gridCol w="1929603">
                  <a:extLst>
                    <a:ext uri="{9D8B030D-6E8A-4147-A177-3AD203B41FA5}">
                      <a16:colId xmlns:a16="http://schemas.microsoft.com/office/drawing/2014/main" val="2316595490"/>
                    </a:ext>
                  </a:extLst>
                </a:gridCol>
                <a:gridCol w="1914987">
                  <a:extLst>
                    <a:ext uri="{9D8B030D-6E8A-4147-A177-3AD203B41FA5}">
                      <a16:colId xmlns:a16="http://schemas.microsoft.com/office/drawing/2014/main" val="3847276343"/>
                    </a:ext>
                  </a:extLst>
                </a:gridCol>
                <a:gridCol w="2626331">
                  <a:extLst>
                    <a:ext uri="{9D8B030D-6E8A-4147-A177-3AD203B41FA5}">
                      <a16:colId xmlns:a16="http://schemas.microsoft.com/office/drawing/2014/main" val="3266088661"/>
                    </a:ext>
                  </a:extLst>
                </a:gridCol>
              </a:tblGrid>
              <a:tr h="49804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900" dirty="0">
                          <a:solidFill>
                            <a:schemeClr val="tx1"/>
                          </a:solidFill>
                        </a:rPr>
                        <a:t>Aferez sonunda elde edilen işlem değerleri ;</a:t>
                      </a:r>
                    </a:p>
                  </a:txBody>
                  <a:tcPr anchor="ctr">
                    <a:solidFill>
                      <a:srgbClr val="F6A21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sz="15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5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5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8898924"/>
                  </a:ext>
                </a:extLst>
              </a:tr>
              <a:tr h="459734"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solidFill>
                            <a:schemeClr val="tx1"/>
                          </a:solidFill>
                        </a:rPr>
                        <a:t>İşlem Sayısı</a:t>
                      </a: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solidFill>
                            <a:schemeClr val="tx1"/>
                          </a:solidFill>
                        </a:rPr>
                        <a:t>Ürün Hacmi</a:t>
                      </a: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solidFill>
                            <a:schemeClr val="tx1"/>
                          </a:solidFill>
                        </a:rPr>
                        <a:t>İşlem Süresi</a:t>
                      </a: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dirty="0">
                          <a:solidFill>
                            <a:schemeClr val="tx1"/>
                          </a:solidFill>
                        </a:rPr>
                        <a:t>İşlenen TKH</a:t>
                      </a: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701668"/>
                  </a:ext>
                </a:extLst>
              </a:tr>
              <a:tr h="556950"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1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371 ml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331 dk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3.3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551853"/>
                  </a:ext>
                </a:extLst>
              </a:tr>
            </a:tbl>
          </a:graphicData>
        </a:graphic>
      </p:graphicFrame>
      <p:graphicFrame>
        <p:nvGraphicFramePr>
          <p:cNvPr id="6" name="Tablo 2">
            <a:extLst>
              <a:ext uri="{FF2B5EF4-FFF2-40B4-BE49-F238E27FC236}">
                <a16:creationId xmlns:a16="http://schemas.microsoft.com/office/drawing/2014/main" id="{BB7146FE-5989-4E91-A0BD-C3DC6553D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603954"/>
              </p:ext>
            </p:extLst>
          </p:nvPr>
        </p:nvGraphicFramePr>
        <p:xfrm>
          <a:off x="1973579" y="4210600"/>
          <a:ext cx="8235133" cy="1526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189">
                  <a:extLst>
                    <a:ext uri="{9D8B030D-6E8A-4147-A177-3AD203B41FA5}">
                      <a16:colId xmlns:a16="http://schemas.microsoft.com/office/drawing/2014/main" val="1179235721"/>
                    </a:ext>
                  </a:extLst>
                </a:gridCol>
                <a:gridCol w="1865060">
                  <a:extLst>
                    <a:ext uri="{9D8B030D-6E8A-4147-A177-3AD203B41FA5}">
                      <a16:colId xmlns:a16="http://schemas.microsoft.com/office/drawing/2014/main" val="1025409743"/>
                    </a:ext>
                  </a:extLst>
                </a:gridCol>
                <a:gridCol w="2538991">
                  <a:extLst>
                    <a:ext uri="{9D8B030D-6E8A-4147-A177-3AD203B41FA5}">
                      <a16:colId xmlns:a16="http://schemas.microsoft.com/office/drawing/2014/main" val="563043241"/>
                    </a:ext>
                  </a:extLst>
                </a:gridCol>
              </a:tblGrid>
              <a:tr h="47446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900" dirty="0">
                          <a:solidFill>
                            <a:schemeClr val="tx1"/>
                          </a:solidFill>
                        </a:rPr>
                        <a:t>Ürün değerleri </a:t>
                      </a:r>
                    </a:p>
                  </a:txBody>
                  <a:tcPr anchor="ctr">
                    <a:solidFill>
                      <a:srgbClr val="F6A2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6A21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6A21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6A2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854828"/>
                  </a:ext>
                </a:extLst>
              </a:tr>
              <a:tr h="4733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 Hacim</a:t>
                      </a:r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Wbc</a:t>
                      </a:r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</a:rPr>
                        <a:t>pCD34+ % </a:t>
                      </a:r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DF0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dirty="0">
                          <a:solidFill>
                            <a:schemeClr val="tx1"/>
                          </a:solidFill>
                        </a:rPr>
                        <a:t>Toplanan CD34+</a:t>
                      </a:r>
                      <a:endParaRPr lang="tr-TR" sz="18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DF0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800793"/>
                  </a:ext>
                </a:extLst>
              </a:tr>
              <a:tr h="5784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</a:rPr>
                        <a:t>351</a:t>
                      </a:r>
                      <a:r>
                        <a:rPr lang="tr-TR" sz="16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sz="1600" b="0" baseline="0" dirty="0">
                          <a:solidFill>
                            <a:schemeClr val="tx1"/>
                          </a:solidFill>
                        </a:rPr>
                        <a:t>ml</a:t>
                      </a:r>
                      <a:endParaRPr lang="tr-T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/>
                        <a:t>177,50 </a:t>
                      </a:r>
                      <a:r>
                        <a:rPr lang="tr-TR" sz="1600" b="0" dirty="0"/>
                        <a:t>x </a:t>
                      </a:r>
                      <a:r>
                        <a:rPr lang="el-GR" sz="1600" dirty="0">
                          <a:solidFill>
                            <a:schemeClr val="tx1"/>
                          </a:solidFill>
                        </a:rPr>
                        <a:t>10³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l-GR" sz="1600" dirty="0">
                          <a:solidFill>
                            <a:schemeClr val="tx1"/>
                          </a:solidFill>
                        </a:rPr>
                        <a:t>μ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</a:rPr>
                        <a:t>L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0,51</a:t>
                      </a:r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chemeClr val="tx1"/>
                          </a:solidFill>
                        </a:rPr>
                        <a:t>5,67</a:t>
                      </a:r>
                      <a:r>
                        <a:rPr lang="tr-TR" dirty="0"/>
                        <a:t> </a:t>
                      </a:r>
                      <a:r>
                        <a:rPr lang="tr-TR" sz="1600" b="0" dirty="0"/>
                        <a:t>x </a:t>
                      </a:r>
                      <a:r>
                        <a:rPr lang="tr-TR" sz="1600" b="0" i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tr-TR" sz="1600" b="0" i="1" baseline="30000" dirty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tr-TR" sz="1600" b="0" i="1" dirty="0">
                          <a:solidFill>
                            <a:schemeClr val="tx1"/>
                          </a:solidFill>
                        </a:rPr>
                        <a:t>hücre/kg </a:t>
                      </a:r>
                      <a:endParaRPr lang="tr-TR" sz="1600" b="0" dirty="0"/>
                    </a:p>
                  </a:txBody>
                  <a:tcPr anchor="ctr">
                    <a:solidFill>
                      <a:srgbClr val="FBE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675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25904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Rectangle 3">
            <a:extLst>
              <a:ext uri="{FF2B5EF4-FFF2-40B4-BE49-F238E27FC236}">
                <a16:creationId xmlns:a16="http://schemas.microsoft.com/office/drawing/2014/main" id="{5E2DF628-94E5-CDBB-E2CA-6ECAECF579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31117" y="576197"/>
            <a:ext cx="8229600" cy="577464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800100" lvl="2" indent="-342900">
              <a:spcAft>
                <a:spcPts val="0"/>
              </a:spcAft>
              <a:buClr>
                <a:schemeClr val="tx1"/>
              </a:buClr>
              <a:buSzPct val="130000"/>
              <a:buFont typeface="Wingdings" panose="05000000000000000000" pitchFamily="2" charset="2"/>
              <a:buChar char="§"/>
              <a:defRPr/>
            </a:pPr>
            <a:endParaRPr lang="tr-TR" altLang="tr-TR" sz="2400" b="1" i="1" dirty="0"/>
          </a:p>
          <a:p>
            <a:pPr marL="457200" lvl="2" indent="0" algn="ctr">
              <a:spcAft>
                <a:spcPts val="0"/>
              </a:spcAft>
              <a:buClr>
                <a:schemeClr val="tx1"/>
              </a:buClr>
              <a:buSzPct val="130000"/>
              <a:buNone/>
              <a:defRPr/>
            </a:pPr>
            <a:r>
              <a:rPr lang="tr-TR" altLang="ru-RU" sz="3200" b="1" u="sng" dirty="0">
                <a:solidFill>
                  <a:srgbClr val="003366"/>
                </a:solidFill>
              </a:rPr>
              <a:t>SONUÇ OLARAK </a:t>
            </a:r>
            <a:endParaRPr lang="en-GB" altLang="ru-RU" sz="3200" b="1" u="sng" dirty="0">
              <a:solidFill>
                <a:srgbClr val="003366"/>
              </a:solidFill>
            </a:endParaRPr>
          </a:p>
          <a:p>
            <a:pPr marL="800100" lvl="2" indent="-342900">
              <a:spcAft>
                <a:spcPts val="0"/>
              </a:spcAft>
              <a:buClr>
                <a:schemeClr val="tx1"/>
              </a:buClr>
              <a:buSzPct val="130000"/>
              <a:buFont typeface="Wingdings" panose="05000000000000000000" pitchFamily="2" charset="2"/>
              <a:buChar char="§"/>
              <a:defRPr/>
            </a:pPr>
            <a:endParaRPr lang="tr-TR" altLang="tr-TR" sz="2400" b="1" i="1" dirty="0"/>
          </a:p>
          <a:p>
            <a:pPr marL="800100" lvl="2" indent="-342900">
              <a:spcAft>
                <a:spcPts val="0"/>
              </a:spcAft>
              <a:buClr>
                <a:schemeClr val="tx1"/>
              </a:buClr>
              <a:buSzPct val="130000"/>
              <a:buFont typeface="Wingdings" panose="05000000000000000000" pitchFamily="2" charset="2"/>
              <a:buChar char="§"/>
              <a:defRPr/>
            </a:pPr>
            <a:r>
              <a:rPr lang="tr-TR" altLang="tr-TR" sz="2400" b="1" i="1" dirty="0"/>
              <a:t>PLERİXAFOR ;</a:t>
            </a:r>
          </a:p>
          <a:p>
            <a:pPr marL="457200" lvl="2" indent="0">
              <a:spcAft>
                <a:spcPts val="0"/>
              </a:spcAft>
              <a:buClr>
                <a:schemeClr val="tx1"/>
              </a:buClr>
              <a:buSzPct val="130000"/>
              <a:buNone/>
              <a:defRPr/>
            </a:pPr>
            <a:endParaRPr lang="tr-TR" altLang="tr-TR" sz="1000" dirty="0"/>
          </a:p>
          <a:p>
            <a:pPr marL="742950" lvl="2" indent="-285750">
              <a:lnSpc>
                <a:spcPct val="200000"/>
              </a:lnSpc>
              <a:spcAft>
                <a:spcPts val="0"/>
              </a:spcAft>
              <a:buClr>
                <a:schemeClr val="tx1"/>
              </a:buClr>
              <a:buSzPct val="130000"/>
              <a:buFont typeface="Wingdings" panose="05000000000000000000" pitchFamily="2" charset="2"/>
              <a:buChar char="Ø"/>
              <a:defRPr/>
            </a:pPr>
            <a:r>
              <a:rPr lang="tr-TR" altLang="ru-RU" dirty="0">
                <a:solidFill>
                  <a:schemeClr val="tx1"/>
                </a:solidFill>
              </a:rPr>
              <a:t>Transplantasyon için </a:t>
            </a:r>
            <a:r>
              <a:rPr lang="tr-TR" alt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YETERLİ CD34+ </a:t>
            </a:r>
            <a:r>
              <a:rPr lang="tr-TR" altLang="ru-RU" dirty="0">
                <a:solidFill>
                  <a:schemeClr val="tx1"/>
                </a:solidFill>
              </a:rPr>
              <a:t>hücre toplanmasını ,</a:t>
            </a:r>
          </a:p>
          <a:p>
            <a:pPr marL="742950" lvl="2" indent="-285750">
              <a:lnSpc>
                <a:spcPct val="200000"/>
              </a:lnSpc>
              <a:spcAft>
                <a:spcPts val="0"/>
              </a:spcAft>
              <a:buClr>
                <a:schemeClr val="tx1"/>
              </a:buClr>
              <a:buSzPct val="130000"/>
              <a:buFont typeface="Wingdings" panose="05000000000000000000" pitchFamily="2" charset="2"/>
              <a:buChar char="Ø"/>
              <a:defRPr/>
            </a:pPr>
            <a:r>
              <a:rPr lang="tr-TR" altLang="ru-RU" dirty="0">
                <a:solidFill>
                  <a:schemeClr val="tx1"/>
                </a:solidFill>
              </a:rPr>
              <a:t>Daha </a:t>
            </a:r>
            <a:r>
              <a:rPr lang="tr-TR" alt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SAYIDA AFEREZ İŞLEMİ </a:t>
            </a:r>
            <a:r>
              <a:rPr lang="tr-TR" altLang="ru-RU" dirty="0">
                <a:solidFill>
                  <a:schemeClr val="tx1"/>
                </a:solidFill>
              </a:rPr>
              <a:t>yapılmasını ,</a:t>
            </a:r>
            <a:endParaRPr lang="en-GB" altLang="ru-RU" dirty="0">
              <a:solidFill>
                <a:schemeClr val="tx1"/>
              </a:solidFill>
            </a:endParaRPr>
          </a:p>
          <a:p>
            <a:pPr marL="742950" lvl="2" indent="-285750">
              <a:lnSpc>
                <a:spcPct val="200000"/>
              </a:lnSpc>
              <a:spcAft>
                <a:spcPts val="0"/>
              </a:spcAft>
              <a:buClr>
                <a:schemeClr val="tx1"/>
              </a:buClr>
              <a:buSzPct val="130000"/>
              <a:buFont typeface="Wingdings" panose="05000000000000000000" pitchFamily="2" charset="2"/>
              <a:buChar char="Ø"/>
              <a:defRPr/>
            </a:pPr>
            <a:r>
              <a:rPr lang="tr-TR" alt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MOBİLİZASYON ve AFEREZ ZAMANINI </a:t>
            </a:r>
            <a:r>
              <a:rPr lang="tr-TR" altLang="ru-RU" dirty="0">
                <a:solidFill>
                  <a:schemeClr val="tx1"/>
                </a:solidFill>
              </a:rPr>
              <a:t>tahmin edebilmeyi ,</a:t>
            </a:r>
            <a:endParaRPr lang="en-GB" altLang="ru-RU" dirty="0">
              <a:solidFill>
                <a:schemeClr val="tx1"/>
              </a:solidFill>
            </a:endParaRPr>
          </a:p>
          <a:p>
            <a:pPr marL="742950" lvl="2" indent="-285750">
              <a:lnSpc>
                <a:spcPct val="200000"/>
              </a:lnSpc>
              <a:spcAft>
                <a:spcPts val="0"/>
              </a:spcAft>
              <a:buClr>
                <a:schemeClr val="tx1"/>
              </a:buClr>
              <a:buSzPct val="130000"/>
              <a:buFont typeface="Wingdings" panose="05000000000000000000" pitchFamily="2" charset="2"/>
              <a:buChar char="Ø"/>
              <a:defRPr/>
            </a:pPr>
            <a:r>
              <a:rPr lang="tr-TR" alt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BAŞARILI VE DAYANIKLI GRAFT’ı </a:t>
            </a:r>
            <a:r>
              <a:rPr lang="tr-TR" altLang="ru-RU" dirty="0">
                <a:solidFill>
                  <a:schemeClr val="tx1"/>
                </a:solidFill>
              </a:rPr>
              <a:t>sağlayabilmektedır.</a:t>
            </a:r>
          </a:p>
        </p:txBody>
      </p:sp>
      <p:sp>
        <p:nvSpPr>
          <p:cNvPr id="95235" name="Slayt Numarası Yer Tutucusu 4">
            <a:extLst>
              <a:ext uri="{FF2B5EF4-FFF2-40B4-BE49-F238E27FC236}">
                <a16:creationId xmlns:a16="http://schemas.microsoft.com/office/drawing/2014/main" id="{D65655D8-A180-7B46-9D13-B82701A43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tr-TR">
                <a:solidFill>
                  <a:srgbClr val="000000"/>
                </a:solidFill>
              </a:rPr>
              <a:t>|</a:t>
            </a:r>
            <a:r>
              <a:rPr lang="en-US" altLang="tr-TR" sz="900" baseline="16000">
                <a:solidFill>
                  <a:srgbClr val="000000"/>
                </a:solidFill>
              </a:rPr>
              <a:t>         </a:t>
            </a:r>
            <a:fld id="{2F45D86B-DCE1-4535-9559-AAF6502EC71F}" type="slidenum">
              <a:rPr lang="en-US" altLang="tr-TR">
                <a:solidFill>
                  <a:srgbClr val="000000"/>
                </a:solidFill>
              </a:rPr>
              <a:pPr eaLnBrk="1" hangingPunct="1"/>
              <a:t>35</a:t>
            </a:fld>
            <a:endParaRPr lang="en-US" altLang="tr-TR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4">
            <a:extLst>
              <a:ext uri="{FF2B5EF4-FFF2-40B4-BE49-F238E27FC236}">
                <a16:creationId xmlns:a16="http://schemas.microsoft.com/office/drawing/2014/main" id="{DF8B9F78-1144-424D-8AFC-99CFE5D404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87" y="201207"/>
            <a:ext cx="11912252" cy="6500218"/>
          </a:xfrm>
          <a:prstGeom prst="rect">
            <a:avLst/>
          </a:prstGeom>
          <a:pattFill prst="trellis">
            <a:fgClr>
              <a:schemeClr val="accent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</p:pic>
      <p:sp>
        <p:nvSpPr>
          <p:cNvPr id="5" name="4 Oval">
            <a:extLst>
              <a:ext uri="{FF2B5EF4-FFF2-40B4-BE49-F238E27FC236}">
                <a16:creationId xmlns:a16="http://schemas.microsoft.com/office/drawing/2014/main" id="{2CDA23D0-9A5C-41D4-B8D3-5030A38094DA}"/>
              </a:ext>
            </a:extLst>
          </p:cNvPr>
          <p:cNvSpPr/>
          <p:nvPr/>
        </p:nvSpPr>
        <p:spPr>
          <a:xfrm>
            <a:off x="125260" y="201207"/>
            <a:ext cx="11954006" cy="1070187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4400" b="1" i="1" dirty="0">
                <a:solidFill>
                  <a:srgbClr val="FF0000"/>
                </a:solidFill>
                <a:latin typeface="Bahnschrift SemiCondensed" pitchFamily="34" charset="0"/>
              </a:rPr>
              <a:t>KOCAELİ ÜNİVERSİTESİ HASTANESİ</a:t>
            </a:r>
          </a:p>
        </p:txBody>
      </p:sp>
    </p:spTree>
    <p:extLst>
      <p:ext uri="{BB962C8B-B14F-4D97-AF65-F5344CB8AC3E}">
        <p14:creationId xmlns:p14="http://schemas.microsoft.com/office/powerpoint/2010/main" val="6259304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5" descr="metin, çizgi film, iş kartı, logo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38EE916-121E-4B69-20C3-3A22B183E0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89" y="125261"/>
            <a:ext cx="10972800" cy="656363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1052186"/>
            <a:ext cx="7178732" cy="4822521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1613808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Kaynak">
  <a:themeElements>
    <a:clrScheme name="Kayna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Kayna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yna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ırpma">
  <a:themeElements>
    <a:clrScheme name="Gri Tonlamalı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Kırpma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ırpm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ppt/theme/theme3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Kaynak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Kaynak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3341</TotalTime>
  <Words>2628</Words>
  <Application>Microsoft Office PowerPoint</Application>
  <PresentationFormat>Geniş ekran</PresentationFormat>
  <Paragraphs>623</Paragraphs>
  <Slides>37</Slides>
  <Notes>4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11</vt:i4>
      </vt:variant>
      <vt:variant>
        <vt:lpstr>Tema</vt:lpstr>
      </vt:variant>
      <vt:variant>
        <vt:i4>3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52" baseType="lpstr">
      <vt:lpstr>Arial</vt:lpstr>
      <vt:lpstr>Arial Narrow</vt:lpstr>
      <vt:lpstr>Bahnschrift SemiCondensed</vt:lpstr>
      <vt:lpstr>Bookman Old Style</vt:lpstr>
      <vt:lpstr>Calibri</vt:lpstr>
      <vt:lpstr>Franklin Gothic Book</vt:lpstr>
      <vt:lpstr>Franklin Gothic Medium</vt:lpstr>
      <vt:lpstr>Gill Sans MT</vt:lpstr>
      <vt:lpstr>Times New Roman</vt:lpstr>
      <vt:lpstr>Wingdings</vt:lpstr>
      <vt:lpstr>Wingdings 3</vt:lpstr>
      <vt:lpstr>Kaynak</vt:lpstr>
      <vt:lpstr>Kırpma</vt:lpstr>
      <vt:lpstr>Angles</vt:lpstr>
      <vt:lpstr>Microsoft Excel 97-2003 Worksheet</vt:lpstr>
      <vt:lpstr>G-CSF + plerixafor KOMBİNASYONU: ZOR OLGULARDA KÖK HÜCRE TOPLAMADA STRATEJİK YÖNTEMLER</vt:lpstr>
      <vt:lpstr>Kök Hücre Ürün Yeterliliğinin Ölçülmesi</vt:lpstr>
      <vt:lpstr>KÖK HÜCRE MOBİLİZASYONU</vt:lpstr>
      <vt:lpstr>KÖK HÜCRE MOBİLİZASYONU</vt:lpstr>
      <vt:lpstr>KÖK HÜCRE MOBİLİZASYONU</vt:lpstr>
      <vt:lpstr>Periferik Kök Hücre Mobilizasyonunda  Sık Kullanılan Ajanlar</vt:lpstr>
      <vt:lpstr>Mobilizasyon Başarısızlığı</vt:lpstr>
      <vt:lpstr>Remobilizasyon Ne Zaman Olmalı ?</vt:lpstr>
      <vt:lpstr>Kurtarma Tedavileri</vt:lpstr>
      <vt:lpstr>Kurtarma Tedavileri</vt:lpstr>
      <vt:lpstr>Mobilizasyon Başarısızlığını Düzeltme Olasılığı Olan Yöntemler</vt:lpstr>
      <vt:lpstr> </vt:lpstr>
      <vt:lpstr>PLERİXAFOR</vt:lpstr>
      <vt:lpstr>PLERİXAFOR</vt:lpstr>
      <vt:lpstr>PLERİXAFOR</vt:lpstr>
      <vt:lpstr>PowerPoint Sunusu</vt:lpstr>
      <vt:lpstr>Plerixafor + G-CSF İle Mobilizasyon</vt:lpstr>
      <vt:lpstr>Plerixafor + G-CSF İle Mobilizasyon</vt:lpstr>
      <vt:lpstr>PowerPoint Sunusu</vt:lpstr>
      <vt:lpstr>Plerixafor Faz-III çalışma sonuçları:  NHL hastaları için mobilizasyon (2 x 106 CD34+ hücre/kg)</vt:lpstr>
      <vt:lpstr>Plerixafor Faz-III çalışma sonuçları:  MM hastaları için mobilizasyon (6 x 106 CD34+ hücre/kg)</vt:lpstr>
      <vt:lpstr>HEPARİN KULLANIMI</vt:lpstr>
      <vt:lpstr>KLİNİK DENEYİM</vt:lpstr>
      <vt:lpstr>KLİNİK DENEYİM</vt:lpstr>
      <vt:lpstr>KLİNİK DENEYİM</vt:lpstr>
      <vt:lpstr>KLİNİK DENEYİM</vt:lpstr>
      <vt:lpstr>KLİNİK DENEYİM</vt:lpstr>
      <vt:lpstr>KLİNİK DENEYİM</vt:lpstr>
      <vt:lpstr>KLİNİK DENEYİM</vt:lpstr>
      <vt:lpstr>KLİNİK DENEYİM</vt:lpstr>
      <vt:lpstr>KLİNİK DENEYİM</vt:lpstr>
      <vt:lpstr>KLİNİK DENEYİM</vt:lpstr>
      <vt:lpstr>KLİNİK DENEYİM</vt:lpstr>
      <vt:lpstr>KLİNİK DENEYİM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Kök hücre mobilizasyonu ve küçük dokunuşlar</dc:title>
  <dc:creator>user</dc:creator>
  <cp:lastModifiedBy>user</cp:lastModifiedBy>
  <cp:revision>408</cp:revision>
  <dcterms:created xsi:type="dcterms:W3CDTF">2025-03-26T09:00:24Z</dcterms:created>
  <dcterms:modified xsi:type="dcterms:W3CDTF">2026-05-07T13:02:59Z</dcterms:modified>
</cp:coreProperties>
</file>