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2" r:id="rId2"/>
    <p:sldMasterId id="2147483744" r:id="rId3"/>
  </p:sldMasterIdLst>
  <p:notesMasterIdLst>
    <p:notesMasterId r:id="rId38"/>
  </p:notesMasterIdLst>
  <p:sldIdLst>
    <p:sldId id="302" r:id="rId4"/>
    <p:sldId id="257" r:id="rId5"/>
    <p:sldId id="258" r:id="rId6"/>
    <p:sldId id="267" r:id="rId7"/>
    <p:sldId id="268" r:id="rId8"/>
    <p:sldId id="269" r:id="rId9"/>
    <p:sldId id="287" r:id="rId10"/>
    <p:sldId id="286" r:id="rId11"/>
    <p:sldId id="288" r:id="rId12"/>
    <p:sldId id="261" r:id="rId13"/>
    <p:sldId id="289" r:id="rId14"/>
    <p:sldId id="270" r:id="rId15"/>
    <p:sldId id="277" r:id="rId16"/>
    <p:sldId id="278" r:id="rId17"/>
    <p:sldId id="271" r:id="rId18"/>
    <p:sldId id="260" r:id="rId19"/>
    <p:sldId id="282" r:id="rId20"/>
    <p:sldId id="283" r:id="rId21"/>
    <p:sldId id="284" r:id="rId22"/>
    <p:sldId id="272" r:id="rId23"/>
    <p:sldId id="262" r:id="rId24"/>
    <p:sldId id="276" r:id="rId25"/>
    <p:sldId id="290" r:id="rId26"/>
    <p:sldId id="273" r:id="rId27"/>
    <p:sldId id="263" r:id="rId28"/>
    <p:sldId id="274" r:id="rId29"/>
    <p:sldId id="292" r:id="rId30"/>
    <p:sldId id="293" r:id="rId31"/>
    <p:sldId id="297" r:id="rId32"/>
    <p:sldId id="299" r:id="rId33"/>
    <p:sldId id="285" r:id="rId34"/>
    <p:sldId id="296" r:id="rId35"/>
    <p:sldId id="266" r:id="rId36"/>
    <p:sldId id="303" r:id="rId3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F0F6"/>
    <a:srgbClr val="E8F1F6"/>
    <a:srgbClr val="E80303"/>
    <a:srgbClr val="000000"/>
    <a:srgbClr val="FFFFFF"/>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973" autoAdjust="0"/>
  </p:normalViewPr>
  <p:slideViewPr>
    <p:cSldViewPr snapToGrid="0">
      <p:cViewPr varScale="1">
        <p:scale>
          <a:sx n="57" d="100"/>
          <a:sy n="57" d="100"/>
        </p:scale>
        <p:origin x="992" y="4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6842B4-3384-47D9-87E8-435FDE1358C8}" type="doc">
      <dgm:prSet loTypeId="urn:microsoft.com/office/officeart/2005/8/layout/process4" loCatId="list" qsTypeId="urn:microsoft.com/office/officeart/2005/8/quickstyle/simple1" qsCatId="simple" csTypeId="urn:microsoft.com/office/officeart/2005/8/colors/colorful4" csCatId="colorful" phldr="1"/>
      <dgm:spPr/>
      <dgm:t>
        <a:bodyPr/>
        <a:lstStyle/>
        <a:p>
          <a:endParaRPr lang="tr-TR"/>
        </a:p>
      </dgm:t>
    </dgm:pt>
    <dgm:pt modelId="{A307EEA7-164A-44EA-8AEE-8710A397FAB3}">
      <dgm:prSet phldrT="[Metin]" custT="1"/>
      <dgm:spPr/>
      <dgm:t>
        <a:bodyPr/>
        <a:lstStyle/>
        <a:p>
          <a:r>
            <a:rPr lang="tr-TR" sz="2400" dirty="0" smtClean="0">
              <a:latin typeface="Calibri" panose="020F0502020204030204" pitchFamily="34" charset="0"/>
              <a:ea typeface="Calibri" panose="020F0502020204030204" pitchFamily="34" charset="0"/>
              <a:cs typeface="Calibri" panose="020F0502020204030204" pitchFamily="34" charset="0"/>
            </a:rPr>
            <a:t>Nakil </a:t>
          </a:r>
          <a:r>
            <a:rPr lang="tr-TR" sz="2400" dirty="0" err="1" smtClean="0">
              <a:latin typeface="Calibri" panose="020F0502020204030204" pitchFamily="34" charset="0"/>
              <a:ea typeface="Calibri" panose="020F0502020204030204" pitchFamily="34" charset="0"/>
              <a:cs typeface="Calibri" panose="020F0502020204030204" pitchFamily="34" charset="0"/>
            </a:rPr>
            <a:t>Endikasyonun</a:t>
          </a:r>
          <a:r>
            <a:rPr lang="tr-TR" sz="2400" dirty="0" smtClean="0">
              <a:latin typeface="Calibri" panose="020F0502020204030204" pitchFamily="34" charset="0"/>
              <a:ea typeface="Calibri" panose="020F0502020204030204" pitchFamily="34" charset="0"/>
              <a:cs typeface="Calibri" panose="020F0502020204030204" pitchFamily="34" charset="0"/>
            </a:rPr>
            <a:t> Belirlenmesi</a:t>
          </a:r>
          <a:endParaRPr lang="tr-TR" sz="2400" dirty="0">
            <a:latin typeface="Calibri" panose="020F0502020204030204" pitchFamily="34" charset="0"/>
            <a:ea typeface="Calibri" panose="020F0502020204030204" pitchFamily="34" charset="0"/>
            <a:cs typeface="Calibri" panose="020F0502020204030204" pitchFamily="34" charset="0"/>
          </a:endParaRPr>
        </a:p>
      </dgm:t>
    </dgm:pt>
    <dgm:pt modelId="{66DD3EDE-241A-4A42-8726-E3B4D67721BC}" type="parTrans" cxnId="{69CD5E51-7FFE-40F6-AC6F-F777330F5E37}">
      <dgm:prSet/>
      <dgm:spPr/>
      <dgm:t>
        <a:bodyPr/>
        <a:lstStyle/>
        <a:p>
          <a:endParaRPr lang="tr-TR"/>
        </a:p>
      </dgm:t>
    </dgm:pt>
    <dgm:pt modelId="{9A169D73-3873-42F2-AC56-F61E36EEC998}" type="sibTrans" cxnId="{69CD5E51-7FFE-40F6-AC6F-F777330F5E37}">
      <dgm:prSet/>
      <dgm:spPr/>
      <dgm:t>
        <a:bodyPr/>
        <a:lstStyle/>
        <a:p>
          <a:endParaRPr lang="tr-TR"/>
        </a:p>
      </dgm:t>
    </dgm:pt>
    <dgm:pt modelId="{29F61CB7-7870-42EC-AF84-08B18C9A221F}">
      <dgm:prSet phldrT="[Metin]" custT="1"/>
      <dgm:spPr/>
      <dgm:t>
        <a:bodyPr/>
        <a:lstStyle/>
        <a:p>
          <a:r>
            <a:rPr lang="tr-TR" sz="2400" smtClean="0">
              <a:latin typeface="Calibri" panose="020F0502020204030204" pitchFamily="34" charset="0"/>
              <a:ea typeface="Calibri" panose="020F0502020204030204" pitchFamily="34" charset="0"/>
              <a:cs typeface="Calibri" panose="020F0502020204030204" pitchFamily="34" charset="0"/>
            </a:rPr>
            <a:t>HLA Tiplemesinin Yapılması</a:t>
          </a:r>
          <a:endParaRPr lang="tr-TR" sz="2400" dirty="0">
            <a:latin typeface="Calibri" panose="020F0502020204030204" pitchFamily="34" charset="0"/>
            <a:ea typeface="Calibri" panose="020F0502020204030204" pitchFamily="34" charset="0"/>
            <a:cs typeface="Calibri" panose="020F0502020204030204" pitchFamily="34" charset="0"/>
          </a:endParaRPr>
        </a:p>
      </dgm:t>
    </dgm:pt>
    <dgm:pt modelId="{A973D571-5986-446D-BBDC-DFE0BB06C8BA}" type="parTrans" cxnId="{B1A796D3-6777-4B30-817C-1F9BFDDE6AF4}">
      <dgm:prSet/>
      <dgm:spPr/>
      <dgm:t>
        <a:bodyPr/>
        <a:lstStyle/>
        <a:p>
          <a:endParaRPr lang="tr-TR"/>
        </a:p>
      </dgm:t>
    </dgm:pt>
    <dgm:pt modelId="{BD6C27F2-4860-4FB9-B894-F45452A217C9}" type="sibTrans" cxnId="{B1A796D3-6777-4B30-817C-1F9BFDDE6AF4}">
      <dgm:prSet/>
      <dgm:spPr/>
      <dgm:t>
        <a:bodyPr/>
        <a:lstStyle/>
        <a:p>
          <a:endParaRPr lang="tr-TR"/>
        </a:p>
      </dgm:t>
    </dgm:pt>
    <dgm:pt modelId="{C56F10AF-978C-4FDB-80A3-2AA15373DE42}">
      <dgm:prSet phldrT="[Metin]" custT="1"/>
      <dgm:spPr/>
      <dgm:t>
        <a:bodyPr/>
        <a:lstStyle/>
        <a:p>
          <a:r>
            <a:rPr lang="tr-TR" sz="2400" dirty="0" smtClean="0">
              <a:latin typeface="Calibri" panose="020F0502020204030204" pitchFamily="34" charset="0"/>
              <a:ea typeface="Calibri" panose="020F0502020204030204" pitchFamily="34" charset="0"/>
              <a:cs typeface="Calibri" panose="020F0502020204030204" pitchFamily="34" charset="0"/>
            </a:rPr>
            <a:t>TÜRKÖK sistemine başvuru</a:t>
          </a:r>
          <a:endParaRPr lang="tr-TR" sz="2400" dirty="0">
            <a:latin typeface="Calibri" panose="020F0502020204030204" pitchFamily="34" charset="0"/>
            <a:ea typeface="Calibri" panose="020F0502020204030204" pitchFamily="34" charset="0"/>
            <a:cs typeface="Calibri" panose="020F0502020204030204" pitchFamily="34" charset="0"/>
          </a:endParaRPr>
        </a:p>
      </dgm:t>
    </dgm:pt>
    <dgm:pt modelId="{922F2CC6-54B8-4B39-A2E1-D2BBDD609CA3}" type="parTrans" cxnId="{BC1C7ADE-C0DC-458D-BB95-6019153C6F38}">
      <dgm:prSet/>
      <dgm:spPr/>
      <dgm:t>
        <a:bodyPr/>
        <a:lstStyle/>
        <a:p>
          <a:endParaRPr lang="tr-TR"/>
        </a:p>
      </dgm:t>
    </dgm:pt>
    <dgm:pt modelId="{FE3FE90F-9827-45F5-9E15-842E1F541162}" type="sibTrans" cxnId="{BC1C7ADE-C0DC-458D-BB95-6019153C6F38}">
      <dgm:prSet/>
      <dgm:spPr/>
      <dgm:t>
        <a:bodyPr/>
        <a:lstStyle/>
        <a:p>
          <a:endParaRPr lang="tr-TR"/>
        </a:p>
      </dgm:t>
    </dgm:pt>
    <dgm:pt modelId="{9890902D-DE68-4364-BCB7-D37EFBAB8DBE}">
      <dgm:prSet custT="1"/>
      <dgm:spPr/>
      <dgm:t>
        <a:bodyPr/>
        <a:lstStyle/>
        <a:p>
          <a:r>
            <a:rPr lang="tr-TR" sz="2400" dirty="0" err="1" smtClean="0">
              <a:latin typeface="Calibri" panose="020F0502020204030204" pitchFamily="34" charset="0"/>
              <a:ea typeface="Calibri" panose="020F0502020204030204" pitchFamily="34" charset="0"/>
              <a:cs typeface="Calibri" panose="020F0502020204030204" pitchFamily="34" charset="0"/>
            </a:rPr>
            <a:t>Donör</a:t>
          </a:r>
          <a:r>
            <a:rPr lang="tr-TR" sz="2400" dirty="0" smtClean="0">
              <a:latin typeface="Calibri" panose="020F0502020204030204" pitchFamily="34" charset="0"/>
              <a:ea typeface="Calibri" panose="020F0502020204030204" pitchFamily="34" charset="0"/>
              <a:cs typeface="Calibri" panose="020F0502020204030204" pitchFamily="34" charset="0"/>
            </a:rPr>
            <a:t> Tarama Süreci</a:t>
          </a:r>
          <a:endParaRPr lang="tr-TR" sz="2400" dirty="0">
            <a:latin typeface="Calibri" panose="020F0502020204030204" pitchFamily="34" charset="0"/>
            <a:ea typeface="Calibri" panose="020F0502020204030204" pitchFamily="34" charset="0"/>
            <a:cs typeface="Calibri" panose="020F0502020204030204" pitchFamily="34" charset="0"/>
          </a:endParaRPr>
        </a:p>
      </dgm:t>
    </dgm:pt>
    <dgm:pt modelId="{2381C1B5-3B2C-4859-8D7C-75C6D4551D6E}" type="parTrans" cxnId="{8F3CDD0D-E462-49F6-B285-180180AEF271}">
      <dgm:prSet/>
      <dgm:spPr/>
      <dgm:t>
        <a:bodyPr/>
        <a:lstStyle/>
        <a:p>
          <a:endParaRPr lang="tr-TR"/>
        </a:p>
      </dgm:t>
    </dgm:pt>
    <dgm:pt modelId="{8F1E8846-6DE6-46F5-97C2-BFB31DE3DEF0}" type="sibTrans" cxnId="{8F3CDD0D-E462-49F6-B285-180180AEF271}">
      <dgm:prSet/>
      <dgm:spPr/>
      <dgm:t>
        <a:bodyPr/>
        <a:lstStyle/>
        <a:p>
          <a:endParaRPr lang="tr-TR"/>
        </a:p>
      </dgm:t>
    </dgm:pt>
    <dgm:pt modelId="{3F53E7E1-F9B7-44A9-B8BE-88B56288C490}">
      <dgm:prSet custT="1"/>
      <dgm:spPr/>
      <dgm:t>
        <a:bodyPr/>
        <a:lstStyle/>
        <a:p>
          <a:r>
            <a:rPr lang="tr-TR" sz="2400" dirty="0" smtClean="0">
              <a:latin typeface="Calibri" panose="020F0502020204030204" pitchFamily="34" charset="0"/>
              <a:ea typeface="Calibri" panose="020F0502020204030204" pitchFamily="34" charset="0"/>
              <a:cs typeface="Calibri" panose="020F0502020204030204" pitchFamily="34" charset="0"/>
            </a:rPr>
            <a:t>Potansiyel </a:t>
          </a:r>
          <a:r>
            <a:rPr lang="tr-TR" sz="2400" dirty="0" err="1" smtClean="0">
              <a:latin typeface="Calibri" panose="020F0502020204030204" pitchFamily="34" charset="0"/>
              <a:ea typeface="Calibri" panose="020F0502020204030204" pitchFamily="34" charset="0"/>
              <a:cs typeface="Calibri" panose="020F0502020204030204" pitchFamily="34" charset="0"/>
            </a:rPr>
            <a:t>Donör</a:t>
          </a:r>
          <a:r>
            <a:rPr lang="tr-TR" sz="2400" dirty="0" smtClean="0">
              <a:latin typeface="Calibri" panose="020F0502020204030204" pitchFamily="34" charset="0"/>
              <a:ea typeface="Calibri" panose="020F0502020204030204" pitchFamily="34" charset="0"/>
              <a:cs typeface="Calibri" panose="020F0502020204030204" pitchFamily="34" charset="0"/>
            </a:rPr>
            <a:t> Belirlenmesi</a:t>
          </a:r>
          <a:endParaRPr lang="tr-TR" sz="2400" dirty="0">
            <a:latin typeface="Calibri" panose="020F0502020204030204" pitchFamily="34" charset="0"/>
            <a:ea typeface="Calibri" panose="020F0502020204030204" pitchFamily="34" charset="0"/>
            <a:cs typeface="Calibri" panose="020F0502020204030204" pitchFamily="34" charset="0"/>
          </a:endParaRPr>
        </a:p>
      </dgm:t>
    </dgm:pt>
    <dgm:pt modelId="{E1905808-4122-4C9C-A72B-2709E4003CC6}" type="parTrans" cxnId="{ACC40F20-3AE0-4654-9F53-9890BE78FEF8}">
      <dgm:prSet/>
      <dgm:spPr/>
      <dgm:t>
        <a:bodyPr/>
        <a:lstStyle/>
        <a:p>
          <a:endParaRPr lang="tr-TR"/>
        </a:p>
      </dgm:t>
    </dgm:pt>
    <dgm:pt modelId="{B62955F1-5D46-4099-81E4-DD008ABD6BFA}" type="sibTrans" cxnId="{ACC40F20-3AE0-4654-9F53-9890BE78FEF8}">
      <dgm:prSet/>
      <dgm:spPr/>
      <dgm:t>
        <a:bodyPr/>
        <a:lstStyle/>
        <a:p>
          <a:endParaRPr lang="tr-TR"/>
        </a:p>
      </dgm:t>
    </dgm:pt>
    <dgm:pt modelId="{987F544C-5890-4C61-AF38-D1848A42C513}">
      <dgm:prSet custT="1"/>
      <dgm:spPr/>
      <dgm:t>
        <a:bodyPr/>
        <a:lstStyle/>
        <a:p>
          <a:r>
            <a:rPr lang="tr-TR" sz="2400" dirty="0" err="1" smtClean="0">
              <a:latin typeface="Calibri" panose="020F0502020204030204" pitchFamily="34" charset="0"/>
              <a:ea typeface="Calibri" panose="020F0502020204030204" pitchFamily="34" charset="0"/>
              <a:cs typeface="Calibri" panose="020F0502020204030204" pitchFamily="34" charset="0"/>
            </a:rPr>
            <a:t>Confirmatory</a:t>
          </a:r>
          <a:r>
            <a:rPr lang="tr-TR" sz="2400" dirty="0" smtClean="0">
              <a:latin typeface="Calibri" panose="020F0502020204030204" pitchFamily="34" charset="0"/>
              <a:ea typeface="Calibri" panose="020F0502020204030204" pitchFamily="34" charset="0"/>
              <a:cs typeface="Calibri" panose="020F0502020204030204" pitchFamily="34" charset="0"/>
            </a:rPr>
            <a:t> Typing (Doğrulama)</a:t>
          </a:r>
          <a:endParaRPr lang="tr-TR" sz="2400" dirty="0">
            <a:latin typeface="Calibri" panose="020F0502020204030204" pitchFamily="34" charset="0"/>
            <a:ea typeface="Calibri" panose="020F0502020204030204" pitchFamily="34" charset="0"/>
            <a:cs typeface="Calibri" panose="020F0502020204030204" pitchFamily="34" charset="0"/>
          </a:endParaRPr>
        </a:p>
      </dgm:t>
    </dgm:pt>
    <dgm:pt modelId="{D9AA65D2-227D-4930-873D-0AFE74479901}" type="parTrans" cxnId="{0F9E99BA-1190-4493-A28A-6F0A8ABD0CEB}">
      <dgm:prSet/>
      <dgm:spPr/>
      <dgm:t>
        <a:bodyPr/>
        <a:lstStyle/>
        <a:p>
          <a:endParaRPr lang="tr-TR"/>
        </a:p>
      </dgm:t>
    </dgm:pt>
    <dgm:pt modelId="{E937BFC1-DC1E-44B0-A2CD-0BAC597C8BDD}" type="sibTrans" cxnId="{0F9E99BA-1190-4493-A28A-6F0A8ABD0CEB}">
      <dgm:prSet/>
      <dgm:spPr/>
      <dgm:t>
        <a:bodyPr/>
        <a:lstStyle/>
        <a:p>
          <a:endParaRPr lang="tr-TR"/>
        </a:p>
      </dgm:t>
    </dgm:pt>
    <dgm:pt modelId="{A48169A0-D6BD-426D-BA2E-5F05E12E0DD9}">
      <dgm:prSet custT="1"/>
      <dgm:spPr/>
      <dgm:t>
        <a:bodyPr/>
        <a:lstStyle/>
        <a:p>
          <a:r>
            <a:rPr lang="tr-TR" sz="2400" dirty="0" err="1" smtClean="0">
              <a:latin typeface="Calibri" panose="020F0502020204030204" pitchFamily="34" charset="0"/>
              <a:ea typeface="Calibri" panose="020F0502020204030204" pitchFamily="34" charset="0"/>
              <a:cs typeface="Calibri" panose="020F0502020204030204" pitchFamily="34" charset="0"/>
            </a:rPr>
            <a:t>Donör</a:t>
          </a:r>
          <a:r>
            <a:rPr lang="tr-TR" sz="2400" dirty="0" smtClean="0">
              <a:latin typeface="Calibri" panose="020F0502020204030204" pitchFamily="34" charset="0"/>
              <a:ea typeface="Calibri" panose="020F0502020204030204" pitchFamily="34" charset="0"/>
              <a:cs typeface="Calibri" panose="020F0502020204030204" pitchFamily="34" charset="0"/>
            </a:rPr>
            <a:t> Uygunluk Değerlendirmesi</a:t>
          </a:r>
          <a:endParaRPr lang="tr-TR" sz="2400" dirty="0">
            <a:latin typeface="Calibri" panose="020F0502020204030204" pitchFamily="34" charset="0"/>
            <a:ea typeface="Calibri" panose="020F0502020204030204" pitchFamily="34" charset="0"/>
            <a:cs typeface="Calibri" panose="020F0502020204030204" pitchFamily="34" charset="0"/>
          </a:endParaRPr>
        </a:p>
      </dgm:t>
    </dgm:pt>
    <dgm:pt modelId="{2C7F09F1-F84E-4440-85C3-2AA4CB039D86}" type="parTrans" cxnId="{D2487FEC-098A-4CEF-8295-5F9844E8BC5D}">
      <dgm:prSet/>
      <dgm:spPr/>
      <dgm:t>
        <a:bodyPr/>
        <a:lstStyle/>
        <a:p>
          <a:endParaRPr lang="tr-TR"/>
        </a:p>
      </dgm:t>
    </dgm:pt>
    <dgm:pt modelId="{F2D43F78-8103-411E-8369-B40EDFEC53FA}" type="sibTrans" cxnId="{D2487FEC-098A-4CEF-8295-5F9844E8BC5D}">
      <dgm:prSet/>
      <dgm:spPr/>
      <dgm:t>
        <a:bodyPr/>
        <a:lstStyle/>
        <a:p>
          <a:endParaRPr lang="tr-TR"/>
        </a:p>
      </dgm:t>
    </dgm:pt>
    <dgm:pt modelId="{96B9FD36-7B02-41AB-8D0C-ED1B98990702}">
      <dgm:prSet custT="1"/>
      <dgm:spPr/>
      <dgm:t>
        <a:bodyPr/>
        <a:lstStyle/>
        <a:p>
          <a:r>
            <a:rPr lang="tr-TR" sz="2400" dirty="0" smtClean="0">
              <a:latin typeface="Calibri" panose="020F0502020204030204" pitchFamily="34" charset="0"/>
              <a:ea typeface="Calibri" panose="020F0502020204030204" pitchFamily="34" charset="0"/>
              <a:cs typeface="Calibri" panose="020F0502020204030204" pitchFamily="34" charset="0"/>
            </a:rPr>
            <a:t>Kök Hücre Toplama Planı</a:t>
          </a:r>
          <a:endParaRPr lang="tr-TR" sz="2400" dirty="0">
            <a:latin typeface="Calibri" panose="020F0502020204030204" pitchFamily="34" charset="0"/>
            <a:ea typeface="Calibri" panose="020F0502020204030204" pitchFamily="34" charset="0"/>
            <a:cs typeface="Calibri" panose="020F0502020204030204" pitchFamily="34" charset="0"/>
          </a:endParaRPr>
        </a:p>
      </dgm:t>
    </dgm:pt>
    <dgm:pt modelId="{1C1CE119-6256-411B-8BEC-FF21F3D0CE04}" type="parTrans" cxnId="{D3132B35-02E8-4EB6-8EC1-7B875BDC30DD}">
      <dgm:prSet/>
      <dgm:spPr/>
      <dgm:t>
        <a:bodyPr/>
        <a:lstStyle/>
        <a:p>
          <a:endParaRPr lang="tr-TR"/>
        </a:p>
      </dgm:t>
    </dgm:pt>
    <dgm:pt modelId="{A8A934B0-62DF-4651-A011-5556EA4256A1}" type="sibTrans" cxnId="{D3132B35-02E8-4EB6-8EC1-7B875BDC30DD}">
      <dgm:prSet/>
      <dgm:spPr/>
      <dgm:t>
        <a:bodyPr/>
        <a:lstStyle/>
        <a:p>
          <a:endParaRPr lang="tr-TR"/>
        </a:p>
      </dgm:t>
    </dgm:pt>
    <dgm:pt modelId="{3D2C2FA7-E66A-47B0-A64C-6B5676FA7491}">
      <dgm:prSet custT="1"/>
      <dgm:spPr/>
      <dgm:t>
        <a:bodyPr/>
        <a:lstStyle/>
        <a:p>
          <a:r>
            <a:rPr lang="tr-TR" sz="2400" dirty="0" smtClean="0">
              <a:latin typeface="Calibri" panose="020F0502020204030204" pitchFamily="34" charset="0"/>
              <a:ea typeface="Calibri" panose="020F0502020204030204" pitchFamily="34" charset="0"/>
              <a:cs typeface="Calibri" panose="020F0502020204030204" pitchFamily="34" charset="0"/>
            </a:rPr>
            <a:t>Hücre Transferi</a:t>
          </a:r>
          <a:endParaRPr lang="tr-TR" sz="2400" dirty="0">
            <a:latin typeface="Calibri" panose="020F0502020204030204" pitchFamily="34" charset="0"/>
            <a:ea typeface="Calibri" panose="020F0502020204030204" pitchFamily="34" charset="0"/>
            <a:cs typeface="Calibri" panose="020F0502020204030204" pitchFamily="34" charset="0"/>
          </a:endParaRPr>
        </a:p>
      </dgm:t>
    </dgm:pt>
    <dgm:pt modelId="{54747A49-7C97-4C97-B0E0-9F4DCCFAD609}" type="parTrans" cxnId="{9DBB2E25-25D5-47A7-A759-97D42FE8FC10}">
      <dgm:prSet/>
      <dgm:spPr/>
      <dgm:t>
        <a:bodyPr/>
        <a:lstStyle/>
        <a:p>
          <a:endParaRPr lang="tr-TR"/>
        </a:p>
      </dgm:t>
    </dgm:pt>
    <dgm:pt modelId="{A655985B-3980-4629-B874-3396E5141238}" type="sibTrans" cxnId="{9DBB2E25-25D5-47A7-A759-97D42FE8FC10}">
      <dgm:prSet/>
      <dgm:spPr/>
      <dgm:t>
        <a:bodyPr/>
        <a:lstStyle/>
        <a:p>
          <a:endParaRPr lang="tr-TR"/>
        </a:p>
      </dgm:t>
    </dgm:pt>
    <dgm:pt modelId="{9A638095-4083-46F7-9F86-5EDABACFE068}">
      <dgm:prSet custT="1"/>
      <dgm:spPr/>
      <dgm:t>
        <a:bodyPr/>
        <a:lstStyle/>
        <a:p>
          <a:r>
            <a:rPr lang="tr-TR" sz="2400" dirty="0" smtClean="0">
              <a:latin typeface="Calibri" panose="020F0502020204030204" pitchFamily="34" charset="0"/>
              <a:ea typeface="Calibri" panose="020F0502020204030204" pitchFamily="34" charset="0"/>
              <a:cs typeface="Calibri" panose="020F0502020204030204" pitchFamily="34" charset="0"/>
            </a:rPr>
            <a:t>Kök Hücre Nakli</a:t>
          </a:r>
          <a:endParaRPr lang="tr-TR" sz="2400" dirty="0">
            <a:latin typeface="Calibri" panose="020F0502020204030204" pitchFamily="34" charset="0"/>
            <a:ea typeface="Calibri" panose="020F0502020204030204" pitchFamily="34" charset="0"/>
            <a:cs typeface="Calibri" panose="020F0502020204030204" pitchFamily="34" charset="0"/>
          </a:endParaRPr>
        </a:p>
      </dgm:t>
    </dgm:pt>
    <dgm:pt modelId="{15ABCDCE-B2A1-4E8D-899C-911161575B79}" type="parTrans" cxnId="{D3A4442D-BD6D-4E66-9926-B227C35BF9B5}">
      <dgm:prSet/>
      <dgm:spPr/>
      <dgm:t>
        <a:bodyPr/>
        <a:lstStyle/>
        <a:p>
          <a:endParaRPr lang="tr-TR"/>
        </a:p>
      </dgm:t>
    </dgm:pt>
    <dgm:pt modelId="{1D510D72-92F4-45E5-BB31-62790B389EA7}" type="sibTrans" cxnId="{D3A4442D-BD6D-4E66-9926-B227C35BF9B5}">
      <dgm:prSet/>
      <dgm:spPr/>
      <dgm:t>
        <a:bodyPr/>
        <a:lstStyle/>
        <a:p>
          <a:endParaRPr lang="tr-TR"/>
        </a:p>
      </dgm:t>
    </dgm:pt>
    <dgm:pt modelId="{16232A87-9BBF-4CAF-BA02-82D4EB9BCD27}" type="pres">
      <dgm:prSet presAssocID="{7E6842B4-3384-47D9-87E8-435FDE1358C8}" presName="Name0" presStyleCnt="0">
        <dgm:presLayoutVars>
          <dgm:dir/>
          <dgm:animLvl val="lvl"/>
          <dgm:resizeHandles val="exact"/>
        </dgm:presLayoutVars>
      </dgm:prSet>
      <dgm:spPr/>
      <dgm:t>
        <a:bodyPr/>
        <a:lstStyle/>
        <a:p>
          <a:endParaRPr lang="tr-TR"/>
        </a:p>
      </dgm:t>
    </dgm:pt>
    <dgm:pt modelId="{D3AC66F7-22A2-4CF6-BB2F-40F3041A0003}" type="pres">
      <dgm:prSet presAssocID="{9A638095-4083-46F7-9F86-5EDABACFE068}" presName="boxAndChildren" presStyleCnt="0"/>
      <dgm:spPr/>
    </dgm:pt>
    <dgm:pt modelId="{0CC53B1E-96CA-417A-BC12-7F51BAC8ADBF}" type="pres">
      <dgm:prSet presAssocID="{9A638095-4083-46F7-9F86-5EDABACFE068}" presName="parentTextBox" presStyleLbl="node1" presStyleIdx="0" presStyleCnt="10"/>
      <dgm:spPr/>
      <dgm:t>
        <a:bodyPr/>
        <a:lstStyle/>
        <a:p>
          <a:endParaRPr lang="tr-TR"/>
        </a:p>
      </dgm:t>
    </dgm:pt>
    <dgm:pt modelId="{17B27AD1-9F00-431D-8FED-E97D729F8448}" type="pres">
      <dgm:prSet presAssocID="{A655985B-3980-4629-B874-3396E5141238}" presName="sp" presStyleCnt="0"/>
      <dgm:spPr/>
    </dgm:pt>
    <dgm:pt modelId="{51708FF2-2896-4306-B4E0-E726A98CBC4B}" type="pres">
      <dgm:prSet presAssocID="{3D2C2FA7-E66A-47B0-A64C-6B5676FA7491}" presName="arrowAndChildren" presStyleCnt="0"/>
      <dgm:spPr/>
    </dgm:pt>
    <dgm:pt modelId="{6350ABAE-C9F1-40CA-B57B-42F8BAF56D38}" type="pres">
      <dgm:prSet presAssocID="{3D2C2FA7-E66A-47B0-A64C-6B5676FA7491}" presName="parentTextArrow" presStyleLbl="node1" presStyleIdx="1" presStyleCnt="10"/>
      <dgm:spPr/>
      <dgm:t>
        <a:bodyPr/>
        <a:lstStyle/>
        <a:p>
          <a:endParaRPr lang="tr-TR"/>
        </a:p>
      </dgm:t>
    </dgm:pt>
    <dgm:pt modelId="{45DA2691-1A31-426E-96B0-115B50E10F64}" type="pres">
      <dgm:prSet presAssocID="{A8A934B0-62DF-4651-A011-5556EA4256A1}" presName="sp" presStyleCnt="0"/>
      <dgm:spPr/>
    </dgm:pt>
    <dgm:pt modelId="{5BC7D4D3-0CAE-4178-A0F0-6FEAC3DF8B8E}" type="pres">
      <dgm:prSet presAssocID="{96B9FD36-7B02-41AB-8D0C-ED1B98990702}" presName="arrowAndChildren" presStyleCnt="0"/>
      <dgm:spPr/>
    </dgm:pt>
    <dgm:pt modelId="{4519FE39-13C0-4504-B3CD-444BF22C2FCF}" type="pres">
      <dgm:prSet presAssocID="{96B9FD36-7B02-41AB-8D0C-ED1B98990702}" presName="parentTextArrow" presStyleLbl="node1" presStyleIdx="2" presStyleCnt="10"/>
      <dgm:spPr/>
      <dgm:t>
        <a:bodyPr/>
        <a:lstStyle/>
        <a:p>
          <a:endParaRPr lang="tr-TR"/>
        </a:p>
      </dgm:t>
    </dgm:pt>
    <dgm:pt modelId="{AD1AD234-0B00-427C-8CF8-13320DEBBAF6}" type="pres">
      <dgm:prSet presAssocID="{F2D43F78-8103-411E-8369-B40EDFEC53FA}" presName="sp" presStyleCnt="0"/>
      <dgm:spPr/>
    </dgm:pt>
    <dgm:pt modelId="{0E52D5F7-D00F-45D0-A5E9-3DACFCD27A8A}" type="pres">
      <dgm:prSet presAssocID="{A48169A0-D6BD-426D-BA2E-5F05E12E0DD9}" presName="arrowAndChildren" presStyleCnt="0"/>
      <dgm:spPr/>
    </dgm:pt>
    <dgm:pt modelId="{DB4FC67F-1EB2-48DB-8455-A87A620AB090}" type="pres">
      <dgm:prSet presAssocID="{A48169A0-D6BD-426D-BA2E-5F05E12E0DD9}" presName="parentTextArrow" presStyleLbl="node1" presStyleIdx="3" presStyleCnt="10"/>
      <dgm:spPr/>
      <dgm:t>
        <a:bodyPr/>
        <a:lstStyle/>
        <a:p>
          <a:endParaRPr lang="tr-TR"/>
        </a:p>
      </dgm:t>
    </dgm:pt>
    <dgm:pt modelId="{66732160-25D1-40B2-92A1-04945006ED9F}" type="pres">
      <dgm:prSet presAssocID="{E937BFC1-DC1E-44B0-A2CD-0BAC597C8BDD}" presName="sp" presStyleCnt="0"/>
      <dgm:spPr/>
    </dgm:pt>
    <dgm:pt modelId="{32934DE1-E938-4B23-95A9-BA032BEF5813}" type="pres">
      <dgm:prSet presAssocID="{987F544C-5890-4C61-AF38-D1848A42C513}" presName="arrowAndChildren" presStyleCnt="0"/>
      <dgm:spPr/>
    </dgm:pt>
    <dgm:pt modelId="{334D04B0-E8A9-4AC7-8A59-FE0767020E29}" type="pres">
      <dgm:prSet presAssocID="{987F544C-5890-4C61-AF38-D1848A42C513}" presName="parentTextArrow" presStyleLbl="node1" presStyleIdx="4" presStyleCnt="10"/>
      <dgm:spPr/>
      <dgm:t>
        <a:bodyPr/>
        <a:lstStyle/>
        <a:p>
          <a:endParaRPr lang="tr-TR"/>
        </a:p>
      </dgm:t>
    </dgm:pt>
    <dgm:pt modelId="{29678314-02E4-4E46-9417-9B5CD39C0F8D}" type="pres">
      <dgm:prSet presAssocID="{B62955F1-5D46-4099-81E4-DD008ABD6BFA}" presName="sp" presStyleCnt="0"/>
      <dgm:spPr/>
    </dgm:pt>
    <dgm:pt modelId="{B1C8A262-4F8F-47BB-9CEB-D61E785A2B5B}" type="pres">
      <dgm:prSet presAssocID="{3F53E7E1-F9B7-44A9-B8BE-88B56288C490}" presName="arrowAndChildren" presStyleCnt="0"/>
      <dgm:spPr/>
    </dgm:pt>
    <dgm:pt modelId="{92F58300-7A22-488C-9755-95E4A1A16A71}" type="pres">
      <dgm:prSet presAssocID="{3F53E7E1-F9B7-44A9-B8BE-88B56288C490}" presName="parentTextArrow" presStyleLbl="node1" presStyleIdx="5" presStyleCnt="10"/>
      <dgm:spPr/>
      <dgm:t>
        <a:bodyPr/>
        <a:lstStyle/>
        <a:p>
          <a:endParaRPr lang="tr-TR"/>
        </a:p>
      </dgm:t>
    </dgm:pt>
    <dgm:pt modelId="{8C165B24-9CD4-4EF2-BC31-9F9191161857}" type="pres">
      <dgm:prSet presAssocID="{8F1E8846-6DE6-46F5-97C2-BFB31DE3DEF0}" presName="sp" presStyleCnt="0"/>
      <dgm:spPr/>
    </dgm:pt>
    <dgm:pt modelId="{55E48DCB-EC2F-4D46-8D2A-9333D6AE6429}" type="pres">
      <dgm:prSet presAssocID="{9890902D-DE68-4364-BCB7-D37EFBAB8DBE}" presName="arrowAndChildren" presStyleCnt="0"/>
      <dgm:spPr/>
    </dgm:pt>
    <dgm:pt modelId="{AB1D7BE1-22E8-4B72-BE20-02F6200481AF}" type="pres">
      <dgm:prSet presAssocID="{9890902D-DE68-4364-BCB7-D37EFBAB8DBE}" presName="parentTextArrow" presStyleLbl="node1" presStyleIdx="6" presStyleCnt="10"/>
      <dgm:spPr/>
      <dgm:t>
        <a:bodyPr/>
        <a:lstStyle/>
        <a:p>
          <a:endParaRPr lang="tr-TR"/>
        </a:p>
      </dgm:t>
    </dgm:pt>
    <dgm:pt modelId="{A138D5B6-8B3C-48DB-8A64-8B985E5A39A3}" type="pres">
      <dgm:prSet presAssocID="{FE3FE90F-9827-45F5-9E15-842E1F541162}" presName="sp" presStyleCnt="0"/>
      <dgm:spPr/>
    </dgm:pt>
    <dgm:pt modelId="{C345988A-DC9A-400D-AF4F-9A69EF1C1843}" type="pres">
      <dgm:prSet presAssocID="{C56F10AF-978C-4FDB-80A3-2AA15373DE42}" presName="arrowAndChildren" presStyleCnt="0"/>
      <dgm:spPr/>
    </dgm:pt>
    <dgm:pt modelId="{B96C2626-9690-487E-952C-B48CDC90633E}" type="pres">
      <dgm:prSet presAssocID="{C56F10AF-978C-4FDB-80A3-2AA15373DE42}" presName="parentTextArrow" presStyleLbl="node1" presStyleIdx="7" presStyleCnt="10"/>
      <dgm:spPr/>
      <dgm:t>
        <a:bodyPr/>
        <a:lstStyle/>
        <a:p>
          <a:endParaRPr lang="tr-TR"/>
        </a:p>
      </dgm:t>
    </dgm:pt>
    <dgm:pt modelId="{935D0333-778F-47BC-A518-EF2B783B20F6}" type="pres">
      <dgm:prSet presAssocID="{BD6C27F2-4860-4FB9-B894-F45452A217C9}" presName="sp" presStyleCnt="0"/>
      <dgm:spPr/>
    </dgm:pt>
    <dgm:pt modelId="{63F5AB87-7D67-4379-9524-13E8443F5CC2}" type="pres">
      <dgm:prSet presAssocID="{29F61CB7-7870-42EC-AF84-08B18C9A221F}" presName="arrowAndChildren" presStyleCnt="0"/>
      <dgm:spPr/>
    </dgm:pt>
    <dgm:pt modelId="{8DE52912-E640-40AF-A67A-C3562E1BA71F}" type="pres">
      <dgm:prSet presAssocID="{29F61CB7-7870-42EC-AF84-08B18C9A221F}" presName="parentTextArrow" presStyleLbl="node1" presStyleIdx="8" presStyleCnt="10"/>
      <dgm:spPr/>
      <dgm:t>
        <a:bodyPr/>
        <a:lstStyle/>
        <a:p>
          <a:endParaRPr lang="tr-TR"/>
        </a:p>
      </dgm:t>
    </dgm:pt>
    <dgm:pt modelId="{E6F157A9-BA4B-43C1-94FA-3DDB75C1C25A}" type="pres">
      <dgm:prSet presAssocID="{9A169D73-3873-42F2-AC56-F61E36EEC998}" presName="sp" presStyleCnt="0"/>
      <dgm:spPr/>
    </dgm:pt>
    <dgm:pt modelId="{80440529-4CB8-4785-A59C-793FF764CE8D}" type="pres">
      <dgm:prSet presAssocID="{A307EEA7-164A-44EA-8AEE-8710A397FAB3}" presName="arrowAndChildren" presStyleCnt="0"/>
      <dgm:spPr/>
    </dgm:pt>
    <dgm:pt modelId="{1D8A58E2-C5F9-4421-A64F-40798FBD9AFB}" type="pres">
      <dgm:prSet presAssocID="{A307EEA7-164A-44EA-8AEE-8710A397FAB3}" presName="parentTextArrow" presStyleLbl="node1" presStyleIdx="9" presStyleCnt="10"/>
      <dgm:spPr/>
      <dgm:t>
        <a:bodyPr/>
        <a:lstStyle/>
        <a:p>
          <a:endParaRPr lang="tr-TR"/>
        </a:p>
      </dgm:t>
    </dgm:pt>
  </dgm:ptLst>
  <dgm:cxnLst>
    <dgm:cxn modelId="{3D9E72F7-54D8-4DD1-8E47-F93CBD8C8BB7}" type="presOf" srcId="{9890902D-DE68-4364-BCB7-D37EFBAB8DBE}" destId="{AB1D7BE1-22E8-4B72-BE20-02F6200481AF}" srcOrd="0" destOrd="0" presId="urn:microsoft.com/office/officeart/2005/8/layout/process4"/>
    <dgm:cxn modelId="{D3A4442D-BD6D-4E66-9926-B227C35BF9B5}" srcId="{7E6842B4-3384-47D9-87E8-435FDE1358C8}" destId="{9A638095-4083-46F7-9F86-5EDABACFE068}" srcOrd="9" destOrd="0" parTransId="{15ABCDCE-B2A1-4E8D-899C-911161575B79}" sibTransId="{1D510D72-92F4-45E5-BB31-62790B389EA7}"/>
    <dgm:cxn modelId="{2C02661C-BEB8-4FB3-AD01-213E60AD43DE}" type="presOf" srcId="{7E6842B4-3384-47D9-87E8-435FDE1358C8}" destId="{16232A87-9BBF-4CAF-BA02-82D4EB9BCD27}" srcOrd="0" destOrd="0" presId="urn:microsoft.com/office/officeart/2005/8/layout/process4"/>
    <dgm:cxn modelId="{0F9E99BA-1190-4493-A28A-6F0A8ABD0CEB}" srcId="{7E6842B4-3384-47D9-87E8-435FDE1358C8}" destId="{987F544C-5890-4C61-AF38-D1848A42C513}" srcOrd="5" destOrd="0" parTransId="{D9AA65D2-227D-4930-873D-0AFE74479901}" sibTransId="{E937BFC1-DC1E-44B0-A2CD-0BAC597C8BDD}"/>
    <dgm:cxn modelId="{DF433DA1-B348-4271-A3DA-9B9F5CF49B8A}" type="presOf" srcId="{A307EEA7-164A-44EA-8AEE-8710A397FAB3}" destId="{1D8A58E2-C5F9-4421-A64F-40798FBD9AFB}" srcOrd="0" destOrd="0" presId="urn:microsoft.com/office/officeart/2005/8/layout/process4"/>
    <dgm:cxn modelId="{A7966F11-0348-43FE-A0FB-1D6B453F0FD5}" type="presOf" srcId="{96B9FD36-7B02-41AB-8D0C-ED1B98990702}" destId="{4519FE39-13C0-4504-B3CD-444BF22C2FCF}" srcOrd="0" destOrd="0" presId="urn:microsoft.com/office/officeart/2005/8/layout/process4"/>
    <dgm:cxn modelId="{067A8E9D-DADF-4D49-86B9-69F2B2207E6F}" type="presOf" srcId="{3F53E7E1-F9B7-44A9-B8BE-88B56288C490}" destId="{92F58300-7A22-488C-9755-95E4A1A16A71}" srcOrd="0" destOrd="0" presId="urn:microsoft.com/office/officeart/2005/8/layout/process4"/>
    <dgm:cxn modelId="{ACC40F20-3AE0-4654-9F53-9890BE78FEF8}" srcId="{7E6842B4-3384-47D9-87E8-435FDE1358C8}" destId="{3F53E7E1-F9B7-44A9-B8BE-88B56288C490}" srcOrd="4" destOrd="0" parTransId="{E1905808-4122-4C9C-A72B-2709E4003CC6}" sibTransId="{B62955F1-5D46-4099-81E4-DD008ABD6BFA}"/>
    <dgm:cxn modelId="{8F3CDD0D-E462-49F6-B285-180180AEF271}" srcId="{7E6842B4-3384-47D9-87E8-435FDE1358C8}" destId="{9890902D-DE68-4364-BCB7-D37EFBAB8DBE}" srcOrd="3" destOrd="0" parTransId="{2381C1B5-3B2C-4859-8D7C-75C6D4551D6E}" sibTransId="{8F1E8846-6DE6-46F5-97C2-BFB31DE3DEF0}"/>
    <dgm:cxn modelId="{D8BA2F2C-BFE6-43D7-8FC0-91EECBF416F2}" type="presOf" srcId="{9A638095-4083-46F7-9F86-5EDABACFE068}" destId="{0CC53B1E-96CA-417A-BC12-7F51BAC8ADBF}" srcOrd="0" destOrd="0" presId="urn:microsoft.com/office/officeart/2005/8/layout/process4"/>
    <dgm:cxn modelId="{1E0814AF-52B5-4077-9067-83ECFFF93403}" type="presOf" srcId="{3D2C2FA7-E66A-47B0-A64C-6B5676FA7491}" destId="{6350ABAE-C9F1-40CA-B57B-42F8BAF56D38}" srcOrd="0" destOrd="0" presId="urn:microsoft.com/office/officeart/2005/8/layout/process4"/>
    <dgm:cxn modelId="{B1A796D3-6777-4B30-817C-1F9BFDDE6AF4}" srcId="{7E6842B4-3384-47D9-87E8-435FDE1358C8}" destId="{29F61CB7-7870-42EC-AF84-08B18C9A221F}" srcOrd="1" destOrd="0" parTransId="{A973D571-5986-446D-BBDC-DFE0BB06C8BA}" sibTransId="{BD6C27F2-4860-4FB9-B894-F45452A217C9}"/>
    <dgm:cxn modelId="{69CD5E51-7FFE-40F6-AC6F-F777330F5E37}" srcId="{7E6842B4-3384-47D9-87E8-435FDE1358C8}" destId="{A307EEA7-164A-44EA-8AEE-8710A397FAB3}" srcOrd="0" destOrd="0" parTransId="{66DD3EDE-241A-4A42-8726-E3B4D67721BC}" sibTransId="{9A169D73-3873-42F2-AC56-F61E36EEC998}"/>
    <dgm:cxn modelId="{9DBB2E25-25D5-47A7-A759-97D42FE8FC10}" srcId="{7E6842B4-3384-47D9-87E8-435FDE1358C8}" destId="{3D2C2FA7-E66A-47B0-A64C-6B5676FA7491}" srcOrd="8" destOrd="0" parTransId="{54747A49-7C97-4C97-B0E0-9F4DCCFAD609}" sibTransId="{A655985B-3980-4629-B874-3396E5141238}"/>
    <dgm:cxn modelId="{66A74188-E9A0-4495-9DE4-E058B4B60F99}" type="presOf" srcId="{29F61CB7-7870-42EC-AF84-08B18C9A221F}" destId="{8DE52912-E640-40AF-A67A-C3562E1BA71F}" srcOrd="0" destOrd="0" presId="urn:microsoft.com/office/officeart/2005/8/layout/process4"/>
    <dgm:cxn modelId="{BC1C7ADE-C0DC-458D-BB95-6019153C6F38}" srcId="{7E6842B4-3384-47D9-87E8-435FDE1358C8}" destId="{C56F10AF-978C-4FDB-80A3-2AA15373DE42}" srcOrd="2" destOrd="0" parTransId="{922F2CC6-54B8-4B39-A2E1-D2BBDD609CA3}" sibTransId="{FE3FE90F-9827-45F5-9E15-842E1F541162}"/>
    <dgm:cxn modelId="{1175DA8B-0F6F-4BF1-A10C-985B5253C934}" type="presOf" srcId="{C56F10AF-978C-4FDB-80A3-2AA15373DE42}" destId="{B96C2626-9690-487E-952C-B48CDC90633E}" srcOrd="0" destOrd="0" presId="urn:microsoft.com/office/officeart/2005/8/layout/process4"/>
    <dgm:cxn modelId="{D2487FEC-098A-4CEF-8295-5F9844E8BC5D}" srcId="{7E6842B4-3384-47D9-87E8-435FDE1358C8}" destId="{A48169A0-D6BD-426D-BA2E-5F05E12E0DD9}" srcOrd="6" destOrd="0" parTransId="{2C7F09F1-F84E-4440-85C3-2AA4CB039D86}" sibTransId="{F2D43F78-8103-411E-8369-B40EDFEC53FA}"/>
    <dgm:cxn modelId="{6C9C941E-15A0-48A7-83D2-5B831694506F}" type="presOf" srcId="{A48169A0-D6BD-426D-BA2E-5F05E12E0DD9}" destId="{DB4FC67F-1EB2-48DB-8455-A87A620AB090}" srcOrd="0" destOrd="0" presId="urn:microsoft.com/office/officeart/2005/8/layout/process4"/>
    <dgm:cxn modelId="{ED7C8641-C8A4-40BD-A06D-B8BAA8BD974A}" type="presOf" srcId="{987F544C-5890-4C61-AF38-D1848A42C513}" destId="{334D04B0-E8A9-4AC7-8A59-FE0767020E29}" srcOrd="0" destOrd="0" presId="urn:microsoft.com/office/officeart/2005/8/layout/process4"/>
    <dgm:cxn modelId="{D3132B35-02E8-4EB6-8EC1-7B875BDC30DD}" srcId="{7E6842B4-3384-47D9-87E8-435FDE1358C8}" destId="{96B9FD36-7B02-41AB-8D0C-ED1B98990702}" srcOrd="7" destOrd="0" parTransId="{1C1CE119-6256-411B-8BEC-FF21F3D0CE04}" sibTransId="{A8A934B0-62DF-4651-A011-5556EA4256A1}"/>
    <dgm:cxn modelId="{4CDCC7A8-D8B6-4D1C-A766-3544F007109E}" type="presParOf" srcId="{16232A87-9BBF-4CAF-BA02-82D4EB9BCD27}" destId="{D3AC66F7-22A2-4CF6-BB2F-40F3041A0003}" srcOrd="0" destOrd="0" presId="urn:microsoft.com/office/officeart/2005/8/layout/process4"/>
    <dgm:cxn modelId="{7EE5F2FF-0007-4C2F-86E8-090C823892D6}" type="presParOf" srcId="{D3AC66F7-22A2-4CF6-BB2F-40F3041A0003}" destId="{0CC53B1E-96CA-417A-BC12-7F51BAC8ADBF}" srcOrd="0" destOrd="0" presId="urn:microsoft.com/office/officeart/2005/8/layout/process4"/>
    <dgm:cxn modelId="{F6BF7737-043A-4184-A57C-192CC14B6B1F}" type="presParOf" srcId="{16232A87-9BBF-4CAF-BA02-82D4EB9BCD27}" destId="{17B27AD1-9F00-431D-8FED-E97D729F8448}" srcOrd="1" destOrd="0" presId="urn:microsoft.com/office/officeart/2005/8/layout/process4"/>
    <dgm:cxn modelId="{27CB7526-E444-4DE0-9ED0-0256A2122019}" type="presParOf" srcId="{16232A87-9BBF-4CAF-BA02-82D4EB9BCD27}" destId="{51708FF2-2896-4306-B4E0-E726A98CBC4B}" srcOrd="2" destOrd="0" presId="urn:microsoft.com/office/officeart/2005/8/layout/process4"/>
    <dgm:cxn modelId="{B84B4055-1073-4B46-92FC-839A2806E80D}" type="presParOf" srcId="{51708FF2-2896-4306-B4E0-E726A98CBC4B}" destId="{6350ABAE-C9F1-40CA-B57B-42F8BAF56D38}" srcOrd="0" destOrd="0" presId="urn:microsoft.com/office/officeart/2005/8/layout/process4"/>
    <dgm:cxn modelId="{7B928EFD-6588-4C71-A618-E4C10200304C}" type="presParOf" srcId="{16232A87-9BBF-4CAF-BA02-82D4EB9BCD27}" destId="{45DA2691-1A31-426E-96B0-115B50E10F64}" srcOrd="3" destOrd="0" presId="urn:microsoft.com/office/officeart/2005/8/layout/process4"/>
    <dgm:cxn modelId="{3F50F9F5-935A-4393-A912-9A85492B5854}" type="presParOf" srcId="{16232A87-9BBF-4CAF-BA02-82D4EB9BCD27}" destId="{5BC7D4D3-0CAE-4178-A0F0-6FEAC3DF8B8E}" srcOrd="4" destOrd="0" presId="urn:microsoft.com/office/officeart/2005/8/layout/process4"/>
    <dgm:cxn modelId="{6F3C0314-90AA-4CF2-95E0-79962487F75B}" type="presParOf" srcId="{5BC7D4D3-0CAE-4178-A0F0-6FEAC3DF8B8E}" destId="{4519FE39-13C0-4504-B3CD-444BF22C2FCF}" srcOrd="0" destOrd="0" presId="urn:microsoft.com/office/officeart/2005/8/layout/process4"/>
    <dgm:cxn modelId="{24DEB1CE-4F31-4E40-8F94-B4B341E0EF04}" type="presParOf" srcId="{16232A87-9BBF-4CAF-BA02-82D4EB9BCD27}" destId="{AD1AD234-0B00-427C-8CF8-13320DEBBAF6}" srcOrd="5" destOrd="0" presId="urn:microsoft.com/office/officeart/2005/8/layout/process4"/>
    <dgm:cxn modelId="{B738FFE3-04BA-47FB-B085-FFAAE9D80C9D}" type="presParOf" srcId="{16232A87-9BBF-4CAF-BA02-82D4EB9BCD27}" destId="{0E52D5F7-D00F-45D0-A5E9-3DACFCD27A8A}" srcOrd="6" destOrd="0" presId="urn:microsoft.com/office/officeart/2005/8/layout/process4"/>
    <dgm:cxn modelId="{9228F60A-CD92-40B6-AEE2-FC27C6DEA931}" type="presParOf" srcId="{0E52D5F7-D00F-45D0-A5E9-3DACFCD27A8A}" destId="{DB4FC67F-1EB2-48DB-8455-A87A620AB090}" srcOrd="0" destOrd="0" presId="urn:microsoft.com/office/officeart/2005/8/layout/process4"/>
    <dgm:cxn modelId="{B5832EC1-2724-40CF-80FA-0592FB1FA058}" type="presParOf" srcId="{16232A87-9BBF-4CAF-BA02-82D4EB9BCD27}" destId="{66732160-25D1-40B2-92A1-04945006ED9F}" srcOrd="7" destOrd="0" presId="urn:microsoft.com/office/officeart/2005/8/layout/process4"/>
    <dgm:cxn modelId="{341AB06D-E205-4104-80C5-6ACC52842A00}" type="presParOf" srcId="{16232A87-9BBF-4CAF-BA02-82D4EB9BCD27}" destId="{32934DE1-E938-4B23-95A9-BA032BEF5813}" srcOrd="8" destOrd="0" presId="urn:microsoft.com/office/officeart/2005/8/layout/process4"/>
    <dgm:cxn modelId="{91A654A6-4ECF-4EB5-8865-7B084FABD2D6}" type="presParOf" srcId="{32934DE1-E938-4B23-95A9-BA032BEF5813}" destId="{334D04B0-E8A9-4AC7-8A59-FE0767020E29}" srcOrd="0" destOrd="0" presId="urn:microsoft.com/office/officeart/2005/8/layout/process4"/>
    <dgm:cxn modelId="{A086BC47-45D5-4225-AB2E-8BCDBA330BAD}" type="presParOf" srcId="{16232A87-9BBF-4CAF-BA02-82D4EB9BCD27}" destId="{29678314-02E4-4E46-9417-9B5CD39C0F8D}" srcOrd="9" destOrd="0" presId="urn:microsoft.com/office/officeart/2005/8/layout/process4"/>
    <dgm:cxn modelId="{39693461-F1AF-439B-ABBA-D687844EF1E4}" type="presParOf" srcId="{16232A87-9BBF-4CAF-BA02-82D4EB9BCD27}" destId="{B1C8A262-4F8F-47BB-9CEB-D61E785A2B5B}" srcOrd="10" destOrd="0" presId="urn:microsoft.com/office/officeart/2005/8/layout/process4"/>
    <dgm:cxn modelId="{8E4BA27F-A55C-49A7-B2C3-39F1BE3E2F29}" type="presParOf" srcId="{B1C8A262-4F8F-47BB-9CEB-D61E785A2B5B}" destId="{92F58300-7A22-488C-9755-95E4A1A16A71}" srcOrd="0" destOrd="0" presId="urn:microsoft.com/office/officeart/2005/8/layout/process4"/>
    <dgm:cxn modelId="{357A328D-7CF1-42E7-8403-6671BA320130}" type="presParOf" srcId="{16232A87-9BBF-4CAF-BA02-82D4EB9BCD27}" destId="{8C165B24-9CD4-4EF2-BC31-9F9191161857}" srcOrd="11" destOrd="0" presId="urn:microsoft.com/office/officeart/2005/8/layout/process4"/>
    <dgm:cxn modelId="{180ADBCD-1609-419E-B093-28A04B3040A1}" type="presParOf" srcId="{16232A87-9BBF-4CAF-BA02-82D4EB9BCD27}" destId="{55E48DCB-EC2F-4D46-8D2A-9333D6AE6429}" srcOrd="12" destOrd="0" presId="urn:microsoft.com/office/officeart/2005/8/layout/process4"/>
    <dgm:cxn modelId="{AC9FE4A1-5E76-4620-8283-D8778B018884}" type="presParOf" srcId="{55E48DCB-EC2F-4D46-8D2A-9333D6AE6429}" destId="{AB1D7BE1-22E8-4B72-BE20-02F6200481AF}" srcOrd="0" destOrd="0" presId="urn:microsoft.com/office/officeart/2005/8/layout/process4"/>
    <dgm:cxn modelId="{B70AE0A7-C7B0-4E77-9FBE-5F17F871F6F6}" type="presParOf" srcId="{16232A87-9BBF-4CAF-BA02-82D4EB9BCD27}" destId="{A138D5B6-8B3C-48DB-8A64-8B985E5A39A3}" srcOrd="13" destOrd="0" presId="urn:microsoft.com/office/officeart/2005/8/layout/process4"/>
    <dgm:cxn modelId="{4FE1DE4D-1937-4672-A8BA-C77AA5A356E5}" type="presParOf" srcId="{16232A87-9BBF-4CAF-BA02-82D4EB9BCD27}" destId="{C345988A-DC9A-400D-AF4F-9A69EF1C1843}" srcOrd="14" destOrd="0" presId="urn:microsoft.com/office/officeart/2005/8/layout/process4"/>
    <dgm:cxn modelId="{831B2D60-A872-4306-9620-8144D9F3D991}" type="presParOf" srcId="{C345988A-DC9A-400D-AF4F-9A69EF1C1843}" destId="{B96C2626-9690-487E-952C-B48CDC90633E}" srcOrd="0" destOrd="0" presId="urn:microsoft.com/office/officeart/2005/8/layout/process4"/>
    <dgm:cxn modelId="{5AFF30B0-A9FF-42A6-B33E-EB2705DC500C}" type="presParOf" srcId="{16232A87-9BBF-4CAF-BA02-82D4EB9BCD27}" destId="{935D0333-778F-47BC-A518-EF2B783B20F6}" srcOrd="15" destOrd="0" presId="urn:microsoft.com/office/officeart/2005/8/layout/process4"/>
    <dgm:cxn modelId="{6C148620-D7BC-4AB7-AB9E-D531D46140A7}" type="presParOf" srcId="{16232A87-9BBF-4CAF-BA02-82D4EB9BCD27}" destId="{63F5AB87-7D67-4379-9524-13E8443F5CC2}" srcOrd="16" destOrd="0" presId="urn:microsoft.com/office/officeart/2005/8/layout/process4"/>
    <dgm:cxn modelId="{50D5FC4E-80E7-4956-9F51-11A19A262F82}" type="presParOf" srcId="{63F5AB87-7D67-4379-9524-13E8443F5CC2}" destId="{8DE52912-E640-40AF-A67A-C3562E1BA71F}" srcOrd="0" destOrd="0" presId="urn:microsoft.com/office/officeart/2005/8/layout/process4"/>
    <dgm:cxn modelId="{360D6094-DBA3-4DC7-B67F-CE8C305D54E0}" type="presParOf" srcId="{16232A87-9BBF-4CAF-BA02-82D4EB9BCD27}" destId="{E6F157A9-BA4B-43C1-94FA-3DDB75C1C25A}" srcOrd="17" destOrd="0" presId="urn:microsoft.com/office/officeart/2005/8/layout/process4"/>
    <dgm:cxn modelId="{E5292FD0-A203-4D7F-AEE9-69AD0CFF7CB0}" type="presParOf" srcId="{16232A87-9BBF-4CAF-BA02-82D4EB9BCD27}" destId="{80440529-4CB8-4785-A59C-793FF764CE8D}" srcOrd="18" destOrd="0" presId="urn:microsoft.com/office/officeart/2005/8/layout/process4"/>
    <dgm:cxn modelId="{35999719-5014-49C6-8288-7973D8F945E0}" type="presParOf" srcId="{80440529-4CB8-4785-A59C-793FF764CE8D}" destId="{1D8A58E2-C5F9-4421-A64F-40798FBD9AF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53B1E-96CA-417A-BC12-7F51BAC8ADBF}">
      <dsp:nvSpPr>
        <dsp:cNvPr id="0" name=""/>
        <dsp:cNvSpPr/>
      </dsp:nvSpPr>
      <dsp:spPr>
        <a:xfrm>
          <a:off x="0" y="5350021"/>
          <a:ext cx="9916160" cy="390307"/>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kern="1200" dirty="0" smtClean="0">
              <a:latin typeface="Calibri" panose="020F0502020204030204" pitchFamily="34" charset="0"/>
              <a:ea typeface="Calibri" panose="020F0502020204030204" pitchFamily="34" charset="0"/>
              <a:cs typeface="Calibri" panose="020F0502020204030204" pitchFamily="34" charset="0"/>
            </a:rPr>
            <a:t>Kök Hücre Nakli</a:t>
          </a:r>
          <a:endParaRPr lang="tr-TR" sz="2400" kern="1200" dirty="0">
            <a:latin typeface="Calibri" panose="020F0502020204030204" pitchFamily="34" charset="0"/>
            <a:ea typeface="Calibri" panose="020F0502020204030204" pitchFamily="34" charset="0"/>
            <a:cs typeface="Calibri" panose="020F0502020204030204" pitchFamily="34" charset="0"/>
          </a:endParaRPr>
        </a:p>
      </dsp:txBody>
      <dsp:txXfrm>
        <a:off x="0" y="5350021"/>
        <a:ext cx="9916160" cy="390307"/>
      </dsp:txXfrm>
    </dsp:sp>
    <dsp:sp modelId="{6350ABAE-C9F1-40CA-B57B-42F8BAF56D38}">
      <dsp:nvSpPr>
        <dsp:cNvPr id="0" name=""/>
        <dsp:cNvSpPr/>
      </dsp:nvSpPr>
      <dsp:spPr>
        <a:xfrm rot="10800000">
          <a:off x="0" y="4755582"/>
          <a:ext cx="9916160" cy="600293"/>
        </a:xfrm>
        <a:prstGeom prst="upArrowCallout">
          <a:avLst/>
        </a:prstGeom>
        <a:solidFill>
          <a:schemeClr val="accent4">
            <a:hueOff val="-781842"/>
            <a:satOff val="4693"/>
            <a:lumOff val="-41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kern="1200" dirty="0" smtClean="0">
              <a:latin typeface="Calibri" panose="020F0502020204030204" pitchFamily="34" charset="0"/>
              <a:ea typeface="Calibri" panose="020F0502020204030204" pitchFamily="34" charset="0"/>
              <a:cs typeface="Calibri" panose="020F0502020204030204" pitchFamily="34" charset="0"/>
            </a:rPr>
            <a:t>Hücre Transferi</a:t>
          </a:r>
          <a:endParaRPr lang="tr-TR" sz="24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0" y="4755582"/>
        <a:ext cx="9916160" cy="390052"/>
      </dsp:txXfrm>
    </dsp:sp>
    <dsp:sp modelId="{4519FE39-13C0-4504-B3CD-444BF22C2FCF}">
      <dsp:nvSpPr>
        <dsp:cNvPr id="0" name=""/>
        <dsp:cNvSpPr/>
      </dsp:nvSpPr>
      <dsp:spPr>
        <a:xfrm rot="10800000">
          <a:off x="0" y="4161143"/>
          <a:ext cx="9916160" cy="600293"/>
        </a:xfrm>
        <a:prstGeom prst="upArrowCallout">
          <a:avLst/>
        </a:prstGeom>
        <a:solidFill>
          <a:schemeClr val="accent4">
            <a:hueOff val="-1563683"/>
            <a:satOff val="9386"/>
            <a:lumOff val="-82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kern="1200" dirty="0" smtClean="0">
              <a:latin typeface="Calibri" panose="020F0502020204030204" pitchFamily="34" charset="0"/>
              <a:ea typeface="Calibri" panose="020F0502020204030204" pitchFamily="34" charset="0"/>
              <a:cs typeface="Calibri" panose="020F0502020204030204" pitchFamily="34" charset="0"/>
            </a:rPr>
            <a:t>Kök Hücre Toplama Planı</a:t>
          </a:r>
          <a:endParaRPr lang="tr-TR" sz="24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0" y="4161143"/>
        <a:ext cx="9916160" cy="390052"/>
      </dsp:txXfrm>
    </dsp:sp>
    <dsp:sp modelId="{DB4FC67F-1EB2-48DB-8455-A87A620AB090}">
      <dsp:nvSpPr>
        <dsp:cNvPr id="0" name=""/>
        <dsp:cNvSpPr/>
      </dsp:nvSpPr>
      <dsp:spPr>
        <a:xfrm rot="10800000">
          <a:off x="0" y="3566704"/>
          <a:ext cx="9916160" cy="600293"/>
        </a:xfrm>
        <a:prstGeom prst="upArrowCallout">
          <a:avLst/>
        </a:prstGeom>
        <a:solidFill>
          <a:schemeClr val="accent4">
            <a:hueOff val="-2345525"/>
            <a:satOff val="14079"/>
            <a:lumOff val="-12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kern="1200" dirty="0" err="1" smtClean="0">
              <a:latin typeface="Calibri" panose="020F0502020204030204" pitchFamily="34" charset="0"/>
              <a:ea typeface="Calibri" panose="020F0502020204030204" pitchFamily="34" charset="0"/>
              <a:cs typeface="Calibri" panose="020F0502020204030204" pitchFamily="34" charset="0"/>
            </a:rPr>
            <a:t>Donör</a:t>
          </a:r>
          <a:r>
            <a:rPr lang="tr-TR" sz="2400" kern="1200" dirty="0" smtClean="0">
              <a:latin typeface="Calibri" panose="020F0502020204030204" pitchFamily="34" charset="0"/>
              <a:ea typeface="Calibri" panose="020F0502020204030204" pitchFamily="34" charset="0"/>
              <a:cs typeface="Calibri" panose="020F0502020204030204" pitchFamily="34" charset="0"/>
            </a:rPr>
            <a:t> Uygunluk Değerlendirmesi</a:t>
          </a:r>
          <a:endParaRPr lang="tr-TR" sz="24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0" y="3566704"/>
        <a:ext cx="9916160" cy="390052"/>
      </dsp:txXfrm>
    </dsp:sp>
    <dsp:sp modelId="{334D04B0-E8A9-4AC7-8A59-FE0767020E29}">
      <dsp:nvSpPr>
        <dsp:cNvPr id="0" name=""/>
        <dsp:cNvSpPr/>
      </dsp:nvSpPr>
      <dsp:spPr>
        <a:xfrm rot="10800000">
          <a:off x="0" y="2972265"/>
          <a:ext cx="9916160" cy="600293"/>
        </a:xfrm>
        <a:prstGeom prst="upArrowCallout">
          <a:avLst/>
        </a:prstGeom>
        <a:solidFill>
          <a:schemeClr val="accent4">
            <a:hueOff val="-3127367"/>
            <a:satOff val="18772"/>
            <a:lumOff val="-165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kern="1200" dirty="0" err="1" smtClean="0">
              <a:latin typeface="Calibri" panose="020F0502020204030204" pitchFamily="34" charset="0"/>
              <a:ea typeface="Calibri" panose="020F0502020204030204" pitchFamily="34" charset="0"/>
              <a:cs typeface="Calibri" panose="020F0502020204030204" pitchFamily="34" charset="0"/>
            </a:rPr>
            <a:t>Confirmatory</a:t>
          </a:r>
          <a:r>
            <a:rPr lang="tr-TR" sz="2400" kern="1200" dirty="0" smtClean="0">
              <a:latin typeface="Calibri" panose="020F0502020204030204" pitchFamily="34" charset="0"/>
              <a:ea typeface="Calibri" panose="020F0502020204030204" pitchFamily="34" charset="0"/>
              <a:cs typeface="Calibri" panose="020F0502020204030204" pitchFamily="34" charset="0"/>
            </a:rPr>
            <a:t> Typing (Doğrulama)</a:t>
          </a:r>
          <a:endParaRPr lang="tr-TR" sz="24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0" y="2972265"/>
        <a:ext cx="9916160" cy="390052"/>
      </dsp:txXfrm>
    </dsp:sp>
    <dsp:sp modelId="{92F58300-7A22-488C-9755-95E4A1A16A71}">
      <dsp:nvSpPr>
        <dsp:cNvPr id="0" name=""/>
        <dsp:cNvSpPr/>
      </dsp:nvSpPr>
      <dsp:spPr>
        <a:xfrm rot="10800000">
          <a:off x="0" y="2377826"/>
          <a:ext cx="9916160" cy="600293"/>
        </a:xfrm>
        <a:prstGeom prst="upArrowCallout">
          <a:avLst/>
        </a:prstGeom>
        <a:solidFill>
          <a:schemeClr val="accent4">
            <a:hueOff val="-3909208"/>
            <a:satOff val="23466"/>
            <a:lumOff val="-20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kern="1200" dirty="0" smtClean="0">
              <a:latin typeface="Calibri" panose="020F0502020204030204" pitchFamily="34" charset="0"/>
              <a:ea typeface="Calibri" panose="020F0502020204030204" pitchFamily="34" charset="0"/>
              <a:cs typeface="Calibri" panose="020F0502020204030204" pitchFamily="34" charset="0"/>
            </a:rPr>
            <a:t>Potansiyel </a:t>
          </a:r>
          <a:r>
            <a:rPr lang="tr-TR" sz="2400" kern="1200" dirty="0" err="1" smtClean="0">
              <a:latin typeface="Calibri" panose="020F0502020204030204" pitchFamily="34" charset="0"/>
              <a:ea typeface="Calibri" panose="020F0502020204030204" pitchFamily="34" charset="0"/>
              <a:cs typeface="Calibri" panose="020F0502020204030204" pitchFamily="34" charset="0"/>
            </a:rPr>
            <a:t>Donör</a:t>
          </a:r>
          <a:r>
            <a:rPr lang="tr-TR" sz="2400" kern="1200" dirty="0" smtClean="0">
              <a:latin typeface="Calibri" panose="020F0502020204030204" pitchFamily="34" charset="0"/>
              <a:ea typeface="Calibri" panose="020F0502020204030204" pitchFamily="34" charset="0"/>
              <a:cs typeface="Calibri" panose="020F0502020204030204" pitchFamily="34" charset="0"/>
            </a:rPr>
            <a:t> Belirlenmesi</a:t>
          </a:r>
          <a:endParaRPr lang="tr-TR" sz="24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0" y="2377826"/>
        <a:ext cx="9916160" cy="390052"/>
      </dsp:txXfrm>
    </dsp:sp>
    <dsp:sp modelId="{AB1D7BE1-22E8-4B72-BE20-02F6200481AF}">
      <dsp:nvSpPr>
        <dsp:cNvPr id="0" name=""/>
        <dsp:cNvSpPr/>
      </dsp:nvSpPr>
      <dsp:spPr>
        <a:xfrm rot="10800000">
          <a:off x="0" y="1783387"/>
          <a:ext cx="9916160" cy="600293"/>
        </a:xfrm>
        <a:prstGeom prst="upArrowCallout">
          <a:avLst/>
        </a:prstGeom>
        <a:solidFill>
          <a:schemeClr val="accent4">
            <a:hueOff val="-4691050"/>
            <a:satOff val="28159"/>
            <a:lumOff val="-24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kern="1200" dirty="0" err="1" smtClean="0">
              <a:latin typeface="Calibri" panose="020F0502020204030204" pitchFamily="34" charset="0"/>
              <a:ea typeface="Calibri" panose="020F0502020204030204" pitchFamily="34" charset="0"/>
              <a:cs typeface="Calibri" panose="020F0502020204030204" pitchFamily="34" charset="0"/>
            </a:rPr>
            <a:t>Donör</a:t>
          </a:r>
          <a:r>
            <a:rPr lang="tr-TR" sz="2400" kern="1200" dirty="0" smtClean="0">
              <a:latin typeface="Calibri" panose="020F0502020204030204" pitchFamily="34" charset="0"/>
              <a:ea typeface="Calibri" panose="020F0502020204030204" pitchFamily="34" charset="0"/>
              <a:cs typeface="Calibri" panose="020F0502020204030204" pitchFamily="34" charset="0"/>
            </a:rPr>
            <a:t> Tarama Süreci</a:t>
          </a:r>
          <a:endParaRPr lang="tr-TR" sz="24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0" y="1783387"/>
        <a:ext cx="9916160" cy="390052"/>
      </dsp:txXfrm>
    </dsp:sp>
    <dsp:sp modelId="{B96C2626-9690-487E-952C-B48CDC90633E}">
      <dsp:nvSpPr>
        <dsp:cNvPr id="0" name=""/>
        <dsp:cNvSpPr/>
      </dsp:nvSpPr>
      <dsp:spPr>
        <a:xfrm rot="10800000">
          <a:off x="0" y="1188948"/>
          <a:ext cx="9916160" cy="600293"/>
        </a:xfrm>
        <a:prstGeom prst="upArrowCallout">
          <a:avLst/>
        </a:prstGeom>
        <a:solidFill>
          <a:schemeClr val="accent4">
            <a:hueOff val="-5472892"/>
            <a:satOff val="32852"/>
            <a:lumOff val="-289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kern="1200" dirty="0" smtClean="0">
              <a:latin typeface="Calibri" panose="020F0502020204030204" pitchFamily="34" charset="0"/>
              <a:ea typeface="Calibri" panose="020F0502020204030204" pitchFamily="34" charset="0"/>
              <a:cs typeface="Calibri" panose="020F0502020204030204" pitchFamily="34" charset="0"/>
            </a:rPr>
            <a:t>TÜRKÖK sistemine başvuru</a:t>
          </a:r>
          <a:endParaRPr lang="tr-TR" sz="24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0" y="1188948"/>
        <a:ext cx="9916160" cy="390052"/>
      </dsp:txXfrm>
    </dsp:sp>
    <dsp:sp modelId="{8DE52912-E640-40AF-A67A-C3562E1BA71F}">
      <dsp:nvSpPr>
        <dsp:cNvPr id="0" name=""/>
        <dsp:cNvSpPr/>
      </dsp:nvSpPr>
      <dsp:spPr>
        <a:xfrm rot="10800000">
          <a:off x="0" y="594509"/>
          <a:ext cx="9916160" cy="600293"/>
        </a:xfrm>
        <a:prstGeom prst="upArrowCallout">
          <a:avLst/>
        </a:prstGeom>
        <a:solidFill>
          <a:schemeClr val="accent4">
            <a:hueOff val="-6254733"/>
            <a:satOff val="37545"/>
            <a:lumOff val="-331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kern="1200" smtClean="0">
              <a:latin typeface="Calibri" panose="020F0502020204030204" pitchFamily="34" charset="0"/>
              <a:ea typeface="Calibri" panose="020F0502020204030204" pitchFamily="34" charset="0"/>
              <a:cs typeface="Calibri" panose="020F0502020204030204" pitchFamily="34" charset="0"/>
            </a:rPr>
            <a:t>HLA Tiplemesinin Yapılması</a:t>
          </a:r>
          <a:endParaRPr lang="tr-TR" sz="24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0" y="594509"/>
        <a:ext cx="9916160" cy="390052"/>
      </dsp:txXfrm>
    </dsp:sp>
    <dsp:sp modelId="{1D8A58E2-C5F9-4421-A64F-40798FBD9AFB}">
      <dsp:nvSpPr>
        <dsp:cNvPr id="0" name=""/>
        <dsp:cNvSpPr/>
      </dsp:nvSpPr>
      <dsp:spPr>
        <a:xfrm rot="10800000">
          <a:off x="0" y="70"/>
          <a:ext cx="9916160" cy="600293"/>
        </a:xfrm>
        <a:prstGeom prst="upArrowCallout">
          <a:avLst/>
        </a:prstGeom>
        <a:solidFill>
          <a:schemeClr val="accent4">
            <a:hueOff val="-7036575"/>
            <a:satOff val="42238"/>
            <a:lumOff val="-372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kern="1200" dirty="0" smtClean="0">
              <a:latin typeface="Calibri" panose="020F0502020204030204" pitchFamily="34" charset="0"/>
              <a:ea typeface="Calibri" panose="020F0502020204030204" pitchFamily="34" charset="0"/>
              <a:cs typeface="Calibri" panose="020F0502020204030204" pitchFamily="34" charset="0"/>
            </a:rPr>
            <a:t>Nakil </a:t>
          </a:r>
          <a:r>
            <a:rPr lang="tr-TR" sz="2400" kern="1200" dirty="0" err="1" smtClean="0">
              <a:latin typeface="Calibri" panose="020F0502020204030204" pitchFamily="34" charset="0"/>
              <a:ea typeface="Calibri" panose="020F0502020204030204" pitchFamily="34" charset="0"/>
              <a:cs typeface="Calibri" panose="020F0502020204030204" pitchFamily="34" charset="0"/>
            </a:rPr>
            <a:t>Endikasyonun</a:t>
          </a:r>
          <a:r>
            <a:rPr lang="tr-TR" sz="2400" kern="1200" dirty="0" smtClean="0">
              <a:latin typeface="Calibri" panose="020F0502020204030204" pitchFamily="34" charset="0"/>
              <a:ea typeface="Calibri" panose="020F0502020204030204" pitchFamily="34" charset="0"/>
              <a:cs typeface="Calibri" panose="020F0502020204030204" pitchFamily="34" charset="0"/>
            </a:rPr>
            <a:t> Belirlenmesi</a:t>
          </a:r>
          <a:endParaRPr lang="tr-TR" sz="24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0" y="70"/>
        <a:ext cx="9916160" cy="39005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4A03F6-FED7-43F3-AAB3-9207B13E759E}" type="datetimeFigureOut">
              <a:rPr lang="tr-TR" smtClean="0"/>
              <a:t>13.05.2026</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4A937-9EAD-4638-8D8B-44F66C911F14}" type="slidenum">
              <a:rPr lang="tr-TR" smtClean="0"/>
              <a:t>‹#›</a:t>
            </a:fld>
            <a:endParaRPr lang="tr-TR"/>
          </a:p>
        </p:txBody>
      </p:sp>
    </p:spTree>
    <p:extLst>
      <p:ext uri="{BB962C8B-B14F-4D97-AF65-F5344CB8AC3E}">
        <p14:creationId xmlns:p14="http://schemas.microsoft.com/office/powerpoint/2010/main" val="3471145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Sayın hocalarım ve değerli katılımcılar, hoş geldiniz</a:t>
            </a:r>
            <a:r>
              <a:rPr lang="tr-TR" baseline="0" dirty="0" smtClean="0"/>
              <a:t> </a:t>
            </a:r>
            <a:r>
              <a:rPr lang="tr-TR" dirty="0" smtClean="0"/>
              <a:t>Kemik </a:t>
            </a:r>
            <a:r>
              <a:rPr lang="tr-TR" dirty="0" smtClean="0"/>
              <a:t>iliği nakil koordinatörü olarak sahada aktif </a:t>
            </a:r>
            <a:r>
              <a:rPr lang="tr-TR" dirty="0" err="1" smtClean="0"/>
              <a:t>çalışıyorum.Bugün</a:t>
            </a:r>
            <a:r>
              <a:rPr lang="tr-TR" dirty="0" smtClean="0"/>
              <a:t> sizlere TÜRKÖK başvuru süreçlerini, özellikle koordinatör gözünden adım adım ve pratikte nasıl ilerlediğini anlatacağım.”</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1</a:t>
            </a:fld>
            <a:endParaRPr lang="tr-TR"/>
          </a:p>
        </p:txBody>
      </p:sp>
    </p:spTree>
    <p:extLst>
      <p:ext uri="{BB962C8B-B14F-4D97-AF65-F5344CB8AC3E}">
        <p14:creationId xmlns:p14="http://schemas.microsoft.com/office/powerpoint/2010/main" val="1531041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 </a:t>
            </a:r>
            <a:r>
              <a:rPr lang="tr-TR" dirty="0" smtClean="0"/>
              <a:t>ulusal kök hücre bağışçı bankalarının neden hayati önem taşıdığını görüyoruz</a:t>
            </a:r>
            <a:r>
              <a:rPr lang="tr-TR" baseline="0" dirty="0" smtClean="0"/>
              <a:t> </a:t>
            </a:r>
            <a:r>
              <a:rPr lang="tr-TR" baseline="0" dirty="0" err="1" smtClean="0"/>
              <a:t>Hla</a:t>
            </a:r>
            <a:r>
              <a:rPr lang="tr-TR" baseline="0" dirty="0" smtClean="0"/>
              <a:t> doku uyumu</a:t>
            </a:r>
            <a:r>
              <a:rPr lang="tr-TR" dirty="0" smtClean="0"/>
              <a:t> kök hücre naklinde </a:t>
            </a:r>
            <a:r>
              <a:rPr lang="tr-TR" dirty="0" err="1" smtClean="0"/>
              <a:t>donör</a:t>
            </a:r>
            <a:r>
              <a:rPr lang="tr-TR" dirty="0" smtClean="0"/>
              <a:t> ve hasta arasındaki genetik uyumu belirleyen temel yapılardır. Nakil başarısı açısından özellikle 10/10 tam uyum hedeflenmektedir.”</a:t>
            </a:r>
          </a:p>
          <a:p>
            <a:r>
              <a:rPr lang="tr-TR" dirty="0" smtClean="0"/>
              <a:t>“Ancak biyolojik olarak bu uyumu bulmak oldukça zordur.</a:t>
            </a:r>
            <a:br>
              <a:rPr lang="tr-TR" dirty="0" smtClean="0"/>
            </a:br>
            <a:r>
              <a:rPr lang="tr-TR" dirty="0" smtClean="0"/>
              <a:t>Çünkü her bireyin HLA yapısı çok büyük genetik çeşitlilik gösterir. </a:t>
            </a:r>
            <a:endParaRPr lang="tr-TR" dirty="0" smtClean="0"/>
          </a:p>
          <a:p>
            <a:r>
              <a:rPr lang="tr-TR" dirty="0" smtClean="0"/>
              <a:t>Bu </a:t>
            </a:r>
            <a:r>
              <a:rPr lang="tr-TR" dirty="0" smtClean="0"/>
              <a:t>nedenle hastaların yaklaşık yüzde 70’i kendi ailesi içinde uygun bir </a:t>
            </a:r>
            <a:r>
              <a:rPr lang="tr-TR" dirty="0" err="1" smtClean="0"/>
              <a:t>donör</a:t>
            </a:r>
            <a:r>
              <a:rPr lang="tr-TR" dirty="0" smtClean="0"/>
              <a:t> bulamamaktadır.”</a:t>
            </a:r>
          </a:p>
          <a:p>
            <a:r>
              <a:rPr lang="tr-TR" dirty="0" smtClean="0"/>
              <a:t>Özetle, ne kadar geniş ve çeşitli bir bağışçı havuzu oluşturulursa, hastaların uygun </a:t>
            </a:r>
            <a:r>
              <a:rPr lang="tr-TR" dirty="0" err="1" smtClean="0"/>
              <a:t>donöre</a:t>
            </a:r>
            <a:r>
              <a:rPr lang="tr-TR" dirty="0" smtClean="0"/>
              <a:t> ulaşma şansı da o kadar artmaktadır.”</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10</a:t>
            </a:fld>
            <a:endParaRPr lang="tr-TR"/>
          </a:p>
        </p:txBody>
      </p:sp>
    </p:spTree>
    <p:extLst>
      <p:ext uri="{BB962C8B-B14F-4D97-AF65-F5344CB8AC3E}">
        <p14:creationId xmlns:p14="http://schemas.microsoft.com/office/powerpoint/2010/main" val="3442926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aile içinde uygun </a:t>
            </a:r>
            <a:r>
              <a:rPr lang="tr-TR" dirty="0" err="1" smtClean="0"/>
              <a:t>donör</a:t>
            </a:r>
            <a:r>
              <a:rPr lang="tr-TR" dirty="0" smtClean="0"/>
              <a:t> bulunamayan hastalarda</a:t>
            </a:r>
            <a:r>
              <a:rPr lang="tr-TR" baseline="0" dirty="0" smtClean="0"/>
              <a:t> </a:t>
            </a:r>
            <a:r>
              <a:rPr lang="tr-TR" baseline="0" dirty="0" err="1" smtClean="0"/>
              <a:t>akrabadışı</a:t>
            </a:r>
            <a:r>
              <a:rPr lang="tr-TR" baseline="0" dirty="0" smtClean="0"/>
              <a:t> </a:t>
            </a:r>
            <a:r>
              <a:rPr lang="tr-TR" baseline="0" dirty="0" err="1" smtClean="0"/>
              <a:t>donor</a:t>
            </a:r>
            <a:r>
              <a:rPr lang="tr-TR" baseline="0" dirty="0" smtClean="0"/>
              <a:t> taraması yapılır</a:t>
            </a:r>
            <a:r>
              <a:rPr lang="tr-TR" b="1" dirty="0" smtClean="0"/>
              <a:t> </a:t>
            </a:r>
            <a:r>
              <a:rPr lang="tr-TR" b="1" dirty="0" smtClean="0"/>
              <a:t>hastanın yüksek çöz </a:t>
            </a:r>
            <a:r>
              <a:rPr lang="tr-TR" b="1" dirty="0" err="1" smtClean="0"/>
              <a:t>hlası</a:t>
            </a:r>
            <a:r>
              <a:rPr lang="tr-TR" b="1" dirty="0" smtClean="0"/>
              <a:t> çalıştırılır İkinci </a:t>
            </a:r>
            <a:r>
              <a:rPr lang="tr-TR" b="1" dirty="0" smtClean="0"/>
              <a:t>adımda</a:t>
            </a:r>
            <a:r>
              <a:rPr lang="tr-TR" dirty="0" smtClean="0"/>
              <a:t>, hastanın bilgileri Sağlık Bakanlığı TDIS sistemine kaydedilir.</a:t>
            </a:r>
            <a:br>
              <a:rPr lang="tr-TR" dirty="0" smtClean="0"/>
            </a:br>
            <a:r>
              <a:rPr lang="tr-TR" dirty="0" smtClean="0"/>
              <a:t>Böylece hasta resmi tarama sürecine dahil edilmiş </a:t>
            </a:r>
            <a:r>
              <a:rPr lang="tr-TR" dirty="0" smtClean="0"/>
              <a:t>olur</a:t>
            </a:r>
            <a:r>
              <a:rPr lang="tr-TR" baseline="0" dirty="0" smtClean="0"/>
              <a:t> </a:t>
            </a:r>
            <a:r>
              <a:rPr lang="tr-TR" dirty="0" smtClean="0"/>
              <a:t> </a:t>
            </a:r>
            <a:r>
              <a:rPr lang="tr-TR" dirty="0" smtClean="0"/>
              <a:t>konsey kararı, HLA sonuçları ve verici tarama başvuru formu ile birlikte </a:t>
            </a:r>
            <a:r>
              <a:rPr lang="tr-TR" dirty="0" err="1" smtClean="0"/>
              <a:t>TÜRKÖK’e</a:t>
            </a:r>
            <a:r>
              <a:rPr lang="tr-TR" dirty="0" smtClean="0"/>
              <a:t> başvuru </a:t>
            </a:r>
            <a:r>
              <a:rPr lang="tr-TR" dirty="0" smtClean="0"/>
              <a:t>yapılır, </a:t>
            </a:r>
            <a:r>
              <a:rPr lang="tr-TR" dirty="0" smtClean="0"/>
              <a:t>gerekli görülürse eş zamanlı veya sonraki aşamada TRAN ve TRİS sistemlerine de başvuru yapılır</a:t>
            </a:r>
            <a:r>
              <a:rPr lang="tr-TR" baseline="0" dirty="0" smtClean="0"/>
              <a:t> </a:t>
            </a:r>
            <a:r>
              <a:rPr lang="tr-TR" dirty="0" smtClean="0"/>
              <a:t>, </a:t>
            </a:r>
            <a:r>
              <a:rPr lang="tr-TR" dirty="0" smtClean="0"/>
              <a:t>tarama sürecinin devam edebilmesi için hastaya ait </a:t>
            </a:r>
            <a:r>
              <a:rPr lang="tr-TR" dirty="0" err="1" smtClean="0"/>
              <a:t>EDTA’lı</a:t>
            </a:r>
            <a:r>
              <a:rPr lang="tr-TR" dirty="0" smtClean="0"/>
              <a:t> kan örnekleri ilgili merkezlere gönderilir.</a:t>
            </a:r>
            <a:br>
              <a:rPr lang="tr-TR" dirty="0" smtClean="0"/>
            </a:br>
            <a:r>
              <a:rPr lang="tr-TR" dirty="0" smtClean="0"/>
              <a:t>Bu örnekler doğrulama ve ileri uyum analizleri için kullanılmaktadır.</a:t>
            </a:r>
            <a:r>
              <a:rPr lang="tr-TR" b="1" dirty="0" smtClean="0"/>
              <a:t> Son aşamada ise</a:t>
            </a:r>
            <a:r>
              <a:rPr lang="tr-TR" dirty="0" smtClean="0"/>
              <a:t>, uygun </a:t>
            </a:r>
            <a:r>
              <a:rPr lang="tr-TR" dirty="0" err="1" smtClean="0"/>
              <a:t>donör</a:t>
            </a:r>
            <a:r>
              <a:rPr lang="tr-TR" dirty="0" smtClean="0"/>
              <a:t> bulunursa süreç nakil hazırlıklarıyla devam </a:t>
            </a:r>
            <a:r>
              <a:rPr lang="tr-TR" dirty="0" smtClean="0"/>
              <a:t>eder Özetle </a:t>
            </a:r>
            <a:r>
              <a:rPr lang="tr-TR" dirty="0" smtClean="0"/>
              <a:t>bu süreç, uygun </a:t>
            </a:r>
            <a:r>
              <a:rPr lang="tr-TR" dirty="0" err="1" smtClean="0"/>
              <a:t>donörü</a:t>
            </a:r>
            <a:r>
              <a:rPr lang="tr-TR" dirty="0" smtClean="0"/>
              <a:t> en hızlı ve en güvenli şekilde belirlemek amacıyla ulusal ve uluslararası koordinasyon içinde yürütülen çok aşamalı bir tarama sistemidir.”</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11</a:t>
            </a:fld>
            <a:endParaRPr lang="tr-TR"/>
          </a:p>
        </p:txBody>
      </p:sp>
    </p:spTree>
    <p:extLst>
      <p:ext uri="{BB962C8B-B14F-4D97-AF65-F5344CB8AC3E}">
        <p14:creationId xmlns:p14="http://schemas.microsoft.com/office/powerpoint/2010/main" val="422355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Bu aşamada koordinatör devreye aktif girer</a:t>
            </a:r>
            <a:r>
              <a:rPr lang="tr-TR"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Tüm </a:t>
            </a:r>
            <a:r>
              <a:rPr lang="tr-TR" dirty="0" smtClean="0"/>
              <a:t>hasta bilgileri sisteme eksiksiz girilmelidir</a:t>
            </a:r>
            <a:r>
              <a:rPr lang="tr-TR"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 </a:t>
            </a:r>
            <a:r>
              <a:rPr lang="tr-TR" dirty="0" err="1" smtClean="0"/>
              <a:t>Özellikle:HLA</a:t>
            </a:r>
            <a:r>
              <a:rPr lang="tr-TR" dirty="0" smtClean="0"/>
              <a:t> sonuçları ve </a:t>
            </a:r>
            <a:r>
              <a:rPr lang="tr-TR" dirty="0" err="1" smtClean="0"/>
              <a:t>aciliyet</a:t>
            </a:r>
            <a:r>
              <a:rPr lang="tr-TR" dirty="0" smtClean="0"/>
              <a:t> durumu çok kritik</a:t>
            </a:r>
          </a:p>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Çünkü sistem </a:t>
            </a:r>
            <a:r>
              <a:rPr lang="tr-TR" dirty="0" err="1" smtClean="0"/>
              <a:t>donör</a:t>
            </a:r>
            <a:r>
              <a:rPr lang="tr-TR" dirty="0" smtClean="0"/>
              <a:t> taramasını bu verilere göre yapar</a:t>
            </a:r>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12</a:t>
            </a:fld>
            <a:endParaRPr lang="tr-TR"/>
          </a:p>
        </p:txBody>
      </p:sp>
    </p:spTree>
    <p:extLst>
      <p:ext uri="{BB962C8B-B14F-4D97-AF65-F5344CB8AC3E}">
        <p14:creationId xmlns:p14="http://schemas.microsoft.com/office/powerpoint/2010/main" val="3728442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Bu ekranda Kemik İliği Bilgi Sistemi yani KİBS ekranını </a:t>
            </a:r>
            <a:r>
              <a:rPr lang="tr-TR" dirty="0" err="1" smtClean="0"/>
              <a:t>görüyoruzBu</a:t>
            </a:r>
            <a:r>
              <a:rPr lang="tr-TR" dirty="0" smtClean="0"/>
              <a:t> sistem, akraba dışı </a:t>
            </a:r>
            <a:r>
              <a:rPr lang="tr-TR" dirty="0" err="1" smtClean="0"/>
              <a:t>donör</a:t>
            </a:r>
            <a:r>
              <a:rPr lang="tr-TR" dirty="0" smtClean="0"/>
              <a:t> tarama sürecinde hasta kayıtlarının oluşturulması ve yönetilmesi amacıyla kullanılmaktadır </a:t>
            </a:r>
            <a:endParaRPr lang="tr-TR" dirty="0" smtClean="0"/>
          </a:p>
          <a:p>
            <a:r>
              <a:rPr lang="tr-TR" dirty="0" smtClean="0"/>
              <a:t>Sol </a:t>
            </a:r>
            <a:r>
              <a:rPr lang="tr-TR" dirty="0" smtClean="0"/>
              <a:t>tarafta hasta arama ve ön kayıt alanı </a:t>
            </a:r>
            <a:r>
              <a:rPr lang="tr-TR" dirty="0" smtClean="0"/>
              <a:t>bulunuyor Bu </a:t>
            </a:r>
            <a:r>
              <a:rPr lang="tr-TR" dirty="0" smtClean="0"/>
              <a:t>ekran sayesinde hastanın daha önce sisteme kayıtlı olup olmadığını kontrol ederiz ve yeni hasta kaydı </a:t>
            </a:r>
            <a:r>
              <a:rPr lang="tr-TR" dirty="0" smtClean="0"/>
              <a:t>oluşturabiliriz</a:t>
            </a:r>
            <a:r>
              <a:rPr lang="tr-TR" baseline="0" dirty="0" smtClean="0"/>
              <a:t> </a:t>
            </a:r>
            <a:r>
              <a:rPr lang="tr-TR" dirty="0" smtClean="0"/>
              <a:t>Aynı </a:t>
            </a:r>
            <a:r>
              <a:rPr lang="tr-TR" dirty="0" smtClean="0"/>
              <a:t>zamanda ulusal </a:t>
            </a:r>
            <a:r>
              <a:rPr lang="tr-TR" dirty="0" err="1" smtClean="0"/>
              <a:t>donör</a:t>
            </a:r>
            <a:r>
              <a:rPr lang="tr-TR" dirty="0" smtClean="0"/>
              <a:t> tarama sürecinin dijital altyapısını da bu sistem üzerinden yürütürüz</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13</a:t>
            </a:fld>
            <a:endParaRPr lang="tr-TR"/>
          </a:p>
        </p:txBody>
      </p:sp>
    </p:spTree>
    <p:extLst>
      <p:ext uri="{BB962C8B-B14F-4D97-AF65-F5344CB8AC3E}">
        <p14:creationId xmlns:p14="http://schemas.microsoft.com/office/powerpoint/2010/main" val="2092919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Burdada</a:t>
            </a:r>
            <a:r>
              <a:rPr lang="tr-TR" dirty="0" smtClean="0"/>
              <a:t> KİBS sistemi içerisinde hastaya ait tarama süreçlerinin yönetildiği bölümü görüyoruz.”</a:t>
            </a:r>
          </a:p>
          <a:p>
            <a:r>
              <a:rPr lang="tr-TR" dirty="0" smtClean="0"/>
              <a:t>“Üst kısımda ‘Tarama Tipi’ alanı </a:t>
            </a:r>
            <a:r>
              <a:rPr lang="tr-TR" dirty="0" err="1" smtClean="0"/>
              <a:t>bulunuyorBurada</a:t>
            </a:r>
            <a:r>
              <a:rPr lang="tr-TR" dirty="0" smtClean="0"/>
              <a:t> hastanın ihtiyacına göre aile içi, TÜRKÖK veya </a:t>
            </a:r>
            <a:r>
              <a:rPr lang="tr-TR" dirty="0" err="1" smtClean="0"/>
              <a:t>otolog</a:t>
            </a:r>
            <a:r>
              <a:rPr lang="tr-TR" dirty="0" smtClean="0"/>
              <a:t> tarama seçenekleri belirlenebiliyor. </a:t>
            </a:r>
            <a:r>
              <a:rPr lang="tr-TR" dirty="0" err="1" smtClean="0"/>
              <a:t>donör</a:t>
            </a:r>
            <a:r>
              <a:rPr lang="tr-TR" dirty="0" smtClean="0"/>
              <a:t> tarama süreçlerinin organize edilmesini, izlenmesini ve resmi olarak kayıt altına alınmasını sağlayan önemli bir yönetim aracıdır.”</a:t>
            </a:r>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14</a:t>
            </a:fld>
            <a:endParaRPr lang="tr-TR"/>
          </a:p>
        </p:txBody>
      </p:sp>
    </p:spTree>
    <p:extLst>
      <p:ext uri="{BB962C8B-B14F-4D97-AF65-F5344CB8AC3E}">
        <p14:creationId xmlns:p14="http://schemas.microsoft.com/office/powerpoint/2010/main" val="2427372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Bu aşamada Sağlık Bakanlığı koordinasyonunda, Türk Kızılay iş birliğiyle yürütülen TÜRKÖK gönüllü verici havuzu taranır. </a:t>
            </a:r>
            <a:br>
              <a:rPr lang="tr-TR" dirty="0" smtClean="0"/>
            </a:br>
            <a:r>
              <a:rPr lang="tr-TR" dirty="0" smtClean="0"/>
              <a:t>Sistem, HLA uyumuna göre potansiyel </a:t>
            </a:r>
            <a:r>
              <a:rPr lang="tr-TR" dirty="0" err="1" smtClean="0"/>
              <a:t>donörleri</a:t>
            </a:r>
            <a:r>
              <a:rPr lang="tr-TR" dirty="0" smtClean="0"/>
              <a:t> listeler.</a:t>
            </a:r>
          </a:p>
          <a:p>
            <a:r>
              <a:rPr lang="tr-TR" dirty="0" smtClean="0"/>
              <a:t>Genelde 10/10 uyum ideal, 9/10 da değerlendirilebilir.</a:t>
            </a:r>
          </a:p>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Burada önemli olan sadece uyum değil, </a:t>
            </a:r>
            <a:r>
              <a:rPr lang="tr-TR" b="1" dirty="0" smtClean="0"/>
              <a:t>erişilebilir </a:t>
            </a:r>
            <a:r>
              <a:rPr lang="tr-TR" b="1" dirty="0" err="1" smtClean="0"/>
              <a:t>donör</a:t>
            </a:r>
            <a:r>
              <a:rPr lang="tr-TR" dirty="0" smtClean="0"/>
              <a:t> olması Kağıt üzerinde uygun </a:t>
            </a:r>
            <a:r>
              <a:rPr lang="tr-TR" dirty="0" err="1" smtClean="0"/>
              <a:t>donör</a:t>
            </a:r>
            <a:r>
              <a:rPr lang="tr-TR" dirty="0" smtClean="0"/>
              <a:t>, pratikte uygun olmayabilir.”</a:t>
            </a:r>
          </a:p>
          <a:p>
            <a:endParaRPr lang="tr-TR" dirty="0" smtClean="0"/>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15</a:t>
            </a:fld>
            <a:endParaRPr lang="tr-TR"/>
          </a:p>
        </p:txBody>
      </p:sp>
    </p:spTree>
    <p:extLst>
      <p:ext uri="{BB962C8B-B14F-4D97-AF65-F5344CB8AC3E}">
        <p14:creationId xmlns:p14="http://schemas.microsoft.com/office/powerpoint/2010/main" val="4277419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Donör</a:t>
            </a:r>
            <a:r>
              <a:rPr lang="tr-TR" dirty="0" smtClean="0"/>
              <a:t> seçiminde sadece </a:t>
            </a:r>
            <a:r>
              <a:rPr lang="tr-TR" dirty="0" err="1" smtClean="0"/>
              <a:t>HLA’ya</a:t>
            </a:r>
            <a:r>
              <a:rPr lang="tr-TR" dirty="0" smtClean="0"/>
              <a:t> </a:t>
            </a:r>
            <a:r>
              <a:rPr lang="tr-TR" dirty="0" err="1" smtClean="0"/>
              <a:t>bakmıyoruz.Yaş</a:t>
            </a:r>
            <a:r>
              <a:rPr lang="tr-TR" dirty="0" smtClean="0"/>
              <a:t>, cinsiyet, sağlık durumu, hatta bazı durumlarda CMV uyumu bile önemli olabilir.</a:t>
            </a:r>
          </a:p>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Ama en kritik </a:t>
            </a:r>
            <a:r>
              <a:rPr lang="tr-TR" dirty="0" err="1" smtClean="0"/>
              <a:t>nokta:Donörün</a:t>
            </a:r>
            <a:r>
              <a:rPr lang="tr-TR" dirty="0" smtClean="0"/>
              <a:t> gerçekten sürece devam edebilmesi.” “En iyi </a:t>
            </a:r>
            <a:r>
              <a:rPr lang="tr-TR" dirty="0" err="1" smtClean="0"/>
              <a:t>donör</a:t>
            </a:r>
            <a:r>
              <a:rPr lang="tr-TR" dirty="0" smtClean="0"/>
              <a:t>, ulaşılabilir olandır.”</a:t>
            </a:r>
          </a:p>
          <a:p>
            <a:endParaRPr lang="tr-TR" dirty="0" smtClean="0"/>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16</a:t>
            </a:fld>
            <a:endParaRPr lang="tr-TR"/>
          </a:p>
        </p:txBody>
      </p:sp>
    </p:spTree>
    <p:extLst>
      <p:ext uri="{BB962C8B-B14F-4D97-AF65-F5344CB8AC3E}">
        <p14:creationId xmlns:p14="http://schemas.microsoft.com/office/powerpoint/2010/main" val="2465993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neden özellikle genç </a:t>
            </a:r>
            <a:r>
              <a:rPr lang="tr-TR" dirty="0" err="1" smtClean="0"/>
              <a:t>donörleri</a:t>
            </a:r>
            <a:r>
              <a:rPr lang="tr-TR" dirty="0" smtClean="0"/>
              <a:t> tercih ediyoruz</a:t>
            </a:r>
          </a:p>
          <a:p>
            <a:r>
              <a:rPr lang="tr-TR" dirty="0" smtClean="0"/>
              <a:t>Genç </a:t>
            </a:r>
            <a:r>
              <a:rPr lang="tr-TR" dirty="0" err="1" smtClean="0"/>
              <a:t>donörlerden</a:t>
            </a:r>
            <a:r>
              <a:rPr lang="tr-TR" dirty="0" smtClean="0"/>
              <a:t> elde edilen kök hücreler biyolojik olarak daha güçlü oluyor. Hücreler kemik iliğine daha hızlı tutunuyor ve kan üretimi daha kısa sürede başlıyor. Ayrıca GVHH gibi komplikasyon riskleri de daha düşük olabiliyor.</a:t>
            </a:r>
          </a:p>
          <a:p>
            <a:r>
              <a:rPr lang="tr-TR" dirty="0" smtClean="0"/>
              <a:t>Bu yüzden </a:t>
            </a:r>
            <a:r>
              <a:rPr lang="tr-TR" dirty="0" err="1" smtClean="0"/>
              <a:t>TÜRKÖKün</a:t>
            </a:r>
            <a:r>
              <a:rPr lang="tr-TR" baseline="0" dirty="0" smtClean="0"/>
              <a:t> havuzunda</a:t>
            </a:r>
            <a:r>
              <a:rPr lang="tr-TR" dirty="0" smtClean="0"/>
              <a:t> 55 yaşına kadar </a:t>
            </a:r>
            <a:r>
              <a:rPr lang="tr-TR" dirty="0" err="1" smtClean="0"/>
              <a:t>kalabilsede</a:t>
            </a:r>
            <a:r>
              <a:rPr lang="tr-TR" baseline="0" dirty="0" smtClean="0"/>
              <a:t> </a:t>
            </a:r>
            <a:r>
              <a:rPr lang="tr-TR" dirty="0" smtClean="0"/>
              <a:t>nakil merkezlerinin ilk tercihi genellikle 18–35 yaş arası genç </a:t>
            </a:r>
            <a:r>
              <a:rPr lang="tr-TR" dirty="0" err="1" smtClean="0"/>
              <a:t>donörler</a:t>
            </a:r>
            <a:r>
              <a:rPr lang="tr-TR" dirty="0" smtClean="0"/>
              <a:t> oluyor.”</a:t>
            </a:r>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17</a:t>
            </a:fld>
            <a:endParaRPr lang="tr-TR"/>
          </a:p>
        </p:txBody>
      </p:sp>
    </p:spTree>
    <p:extLst>
      <p:ext uri="{BB962C8B-B14F-4D97-AF65-F5344CB8AC3E}">
        <p14:creationId xmlns:p14="http://schemas.microsoft.com/office/powerpoint/2010/main" val="275475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Genç </a:t>
            </a:r>
            <a:r>
              <a:rPr lang="tr-TR" dirty="0" err="1" smtClean="0"/>
              <a:t>donörler</a:t>
            </a:r>
            <a:r>
              <a:rPr lang="tr-TR" dirty="0" smtClean="0"/>
              <a:t> tercih edilmekle birlikte, öncelikle erkek </a:t>
            </a:r>
            <a:r>
              <a:rPr lang="tr-TR" dirty="0" err="1" smtClean="0"/>
              <a:t>donörler</a:t>
            </a:r>
            <a:r>
              <a:rPr lang="tr-TR" dirty="0" smtClean="0"/>
              <a:t>; kadın </a:t>
            </a:r>
            <a:r>
              <a:rPr lang="tr-TR" dirty="0" err="1" smtClean="0"/>
              <a:t>donörlerde</a:t>
            </a:r>
            <a:r>
              <a:rPr lang="tr-TR" dirty="0" smtClean="0"/>
              <a:t> ise gebelik öyküsü bulunmayan bireyler tercih etmekteyiz. Bunun sebebi gebelik sırasında anne bağışıklık sistemi bebeğin babadan gelen farklı HLA antijenleriyle karşılaşabiliyor ve buna karşı Anti-HLA antikorları geliştirebiliyor. Bu durum immünolojik bellek oluşturuyor</a:t>
            </a:r>
            <a:r>
              <a:rPr lang="tr-TR" baseline="0" dirty="0" smtClean="0"/>
              <a:t> ve nakilde bu antikorlar GVHD riskini artırabiliyor.</a:t>
            </a:r>
            <a:endParaRPr lang="tr-TR" dirty="0" smtClean="0"/>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18</a:t>
            </a:fld>
            <a:endParaRPr lang="tr-TR"/>
          </a:p>
        </p:txBody>
      </p:sp>
    </p:spTree>
    <p:extLst>
      <p:ext uri="{BB962C8B-B14F-4D97-AF65-F5344CB8AC3E}">
        <p14:creationId xmlns:p14="http://schemas.microsoft.com/office/powerpoint/2010/main" val="11441416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Bu slayt, </a:t>
            </a:r>
            <a:r>
              <a:rPr lang="tr-TR" dirty="0" err="1" smtClean="0"/>
              <a:t>donör</a:t>
            </a:r>
            <a:r>
              <a:rPr lang="tr-TR" dirty="0" smtClean="0"/>
              <a:t> seçiminde hem </a:t>
            </a:r>
            <a:r>
              <a:rPr lang="tr-TR" dirty="0" err="1" smtClean="0"/>
              <a:t>donörün</a:t>
            </a:r>
            <a:r>
              <a:rPr lang="tr-TR" dirty="0" smtClean="0"/>
              <a:t> hem de hastanın güvenliğinin birlikte değerlendirildiğini göstermektedir.</a:t>
            </a:r>
          </a:p>
          <a:p>
            <a:r>
              <a:rPr lang="tr-TR" dirty="0" err="1" smtClean="0"/>
              <a:t>Donör</a:t>
            </a:r>
            <a:r>
              <a:rPr lang="tr-TR" dirty="0" smtClean="0"/>
              <a:t> açısından özellikle BMI önemlidir. Çok düşük kilolu bağışçılarda işlem sırasında hipotansiyon ve anemi riski artarken, </a:t>
            </a:r>
            <a:r>
              <a:rPr lang="tr-TR" dirty="0" err="1" smtClean="0"/>
              <a:t>obez</a:t>
            </a:r>
            <a:r>
              <a:rPr lang="tr-TR" dirty="0" smtClean="0"/>
              <a:t> bireylerde ise anestezi ve işlem komplikasyonları daha sık görülebilir. Bu nedenle uygun fiziksel tolerans aranır.</a:t>
            </a:r>
          </a:p>
          <a:p>
            <a:r>
              <a:rPr lang="tr-TR" dirty="0" smtClean="0"/>
              <a:t>Hasta güvenliği açısından ise HIV, Hepatit B-C, </a:t>
            </a:r>
            <a:r>
              <a:rPr lang="tr-TR" dirty="0" err="1" smtClean="0"/>
              <a:t>sifiliz</a:t>
            </a:r>
            <a:r>
              <a:rPr lang="tr-TR" dirty="0" smtClean="0"/>
              <a:t> gibi bulaşıcı hastalıkları veya ciddi bazı hastalık öyküsü olan kişiler </a:t>
            </a:r>
            <a:r>
              <a:rPr lang="tr-TR" dirty="0" err="1" smtClean="0"/>
              <a:t>donör</a:t>
            </a:r>
            <a:r>
              <a:rPr lang="tr-TR" dirty="0" smtClean="0"/>
              <a:t> olamaz. Çünkü bağışıklığı baskılanmış hastaya enfeksiyon aktarımı kesinlikle önlenmelidir.</a:t>
            </a:r>
          </a:p>
          <a:p>
            <a:r>
              <a:rPr lang="tr-TR" dirty="0" smtClean="0"/>
              <a:t>Yani amaç, </a:t>
            </a:r>
            <a:r>
              <a:rPr lang="tr-TR" dirty="0" smtClean="0"/>
              <a:t>nakili </a:t>
            </a:r>
            <a:r>
              <a:rPr lang="tr-TR" dirty="0" smtClean="0"/>
              <a:t>hem </a:t>
            </a:r>
            <a:r>
              <a:rPr lang="tr-TR" dirty="0" err="1" smtClean="0"/>
              <a:t>donör</a:t>
            </a:r>
            <a:r>
              <a:rPr lang="tr-TR" dirty="0" smtClean="0"/>
              <a:t> hem de hasta için en güvenli şekilde gerçekleştirmektir.”</a:t>
            </a:r>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19</a:t>
            </a:fld>
            <a:endParaRPr lang="tr-TR"/>
          </a:p>
        </p:txBody>
      </p:sp>
    </p:spTree>
    <p:extLst>
      <p:ext uri="{BB962C8B-B14F-4D97-AF65-F5344CB8AC3E}">
        <p14:creationId xmlns:p14="http://schemas.microsoft.com/office/powerpoint/2010/main" val="172848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000" dirty="0" smtClean="0"/>
              <a:t>“TÜRKÖK, akraba dışı kök hücre nakli bekleyen hastalarla gönüllü bağışçıları buluşturan ulusal bir </a:t>
            </a:r>
            <a:r>
              <a:rPr lang="tr-TR" sz="1000" dirty="0" smtClean="0"/>
              <a:t>sistemdir</a:t>
            </a:r>
            <a:r>
              <a:rPr lang="tr-TR" sz="1000" baseline="0" dirty="0" smtClean="0"/>
              <a:t> </a:t>
            </a:r>
          </a:p>
          <a:p>
            <a:r>
              <a:rPr lang="tr-TR" sz="1000" dirty="0" smtClean="0"/>
              <a:t>2015’te </a:t>
            </a:r>
            <a:r>
              <a:rPr lang="tr-TR" sz="1000" dirty="0" smtClean="0"/>
              <a:t>kuruldu, 2016’da uluslararası sisteme entegre oldu.</a:t>
            </a:r>
            <a:r>
              <a:rPr lang="tr-TR" sz="1000" baseline="0" dirty="0" smtClean="0"/>
              <a:t> </a:t>
            </a:r>
            <a:endParaRPr lang="tr-TR" sz="1000" baseline="0" dirty="0" smtClean="0"/>
          </a:p>
          <a:p>
            <a:r>
              <a:rPr lang="tr-TR" sz="1000" dirty="0" smtClean="0"/>
              <a:t>Artık </a:t>
            </a:r>
            <a:r>
              <a:rPr lang="tr-TR" sz="1000" dirty="0" smtClean="0"/>
              <a:t>sadece Türkiye içinden değil, dünya genelinden de </a:t>
            </a:r>
            <a:r>
              <a:rPr lang="tr-TR" sz="1000" dirty="0" err="1" smtClean="0"/>
              <a:t>donör</a:t>
            </a:r>
            <a:r>
              <a:rPr lang="tr-TR" sz="1000" dirty="0" smtClean="0"/>
              <a:t> bulabiliyoruz.</a:t>
            </a:r>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2</a:t>
            </a:fld>
            <a:endParaRPr lang="tr-TR"/>
          </a:p>
        </p:txBody>
      </p:sp>
    </p:spTree>
    <p:extLst>
      <p:ext uri="{BB962C8B-B14F-4D97-AF65-F5344CB8AC3E}">
        <p14:creationId xmlns:p14="http://schemas.microsoft.com/office/powerpoint/2010/main" val="1640179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Bu aşamada aday </a:t>
            </a:r>
            <a:r>
              <a:rPr lang="tr-TR" dirty="0" err="1" smtClean="0"/>
              <a:t>donörle</a:t>
            </a:r>
            <a:r>
              <a:rPr lang="tr-TR" dirty="0" smtClean="0"/>
              <a:t> tekrar iletişime geçilir ve doğrulama </a:t>
            </a:r>
            <a:r>
              <a:rPr lang="tr-TR" dirty="0" err="1" smtClean="0"/>
              <a:t>yapılır.HLA</a:t>
            </a:r>
            <a:r>
              <a:rPr lang="tr-TR" dirty="0" smtClean="0"/>
              <a:t> yeniden kontrol edilir, enfeksiyon testleri </a:t>
            </a:r>
            <a:r>
              <a:rPr lang="tr-TR" dirty="0" err="1" smtClean="0"/>
              <a:t>çalışılır.Bu</a:t>
            </a:r>
            <a:r>
              <a:rPr lang="tr-TR" dirty="0" smtClean="0"/>
              <a:t> süreçte en büyük risk:</a:t>
            </a:r>
            <a:br>
              <a:rPr lang="tr-TR" dirty="0" smtClean="0"/>
            </a:br>
            <a:r>
              <a:rPr lang="tr-TR" dirty="0" err="1" smtClean="0"/>
              <a:t>Donörün</a:t>
            </a:r>
            <a:r>
              <a:rPr lang="tr-TR" dirty="0" smtClean="0"/>
              <a:t> vazgeçmesi veya uygunsuz bulunması.” Bu yüzden alternatif </a:t>
            </a:r>
            <a:r>
              <a:rPr lang="tr-TR" dirty="0" err="1" smtClean="0"/>
              <a:t>donörleri</a:t>
            </a:r>
            <a:r>
              <a:rPr lang="tr-TR" dirty="0" smtClean="0"/>
              <a:t> hep hazır tutarız.”</a:t>
            </a:r>
          </a:p>
          <a:p>
            <a:endParaRPr lang="tr-TR" dirty="0" smtClean="0"/>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20</a:t>
            </a:fld>
            <a:endParaRPr lang="tr-TR"/>
          </a:p>
        </p:txBody>
      </p:sp>
    </p:spTree>
    <p:extLst>
      <p:ext uri="{BB962C8B-B14F-4D97-AF65-F5344CB8AC3E}">
        <p14:creationId xmlns:p14="http://schemas.microsoft.com/office/powerpoint/2010/main" val="25127946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İlk </a:t>
            </a:r>
            <a:r>
              <a:rPr lang="tr-TR" dirty="0" smtClean="0"/>
              <a:t>aşamada sistem, hasta ile bağışçı arasında genetik uyum yani eşleşme tespit eder.</a:t>
            </a:r>
          </a:p>
          <a:p>
            <a:r>
              <a:rPr lang="tr-TR" dirty="0" smtClean="0"/>
              <a:t>İkinci aşamada bağışçıyla tekrar iletişime geçilir ve gönüllülüğünün devam edip etmediği yeniden teyit edilir. Çünkü süreç tamamen gönüllülük esasına dayanır.</a:t>
            </a:r>
          </a:p>
          <a:p>
            <a:r>
              <a:rPr lang="tr-TR" dirty="0" smtClean="0"/>
              <a:t>Üçüncü aşamada ise hem hastadan hem bağışçıdan yeni kan örnekleri alınarak doku uyumu tekrar doğrulanır. Yani eski verilere güvenilmez, güncel doğrulama yapılır.</a:t>
            </a:r>
          </a:p>
          <a:p>
            <a:r>
              <a:rPr lang="tr-TR" dirty="0" smtClean="0"/>
              <a:t>Amaç; nakil sürecini sıfır hata toleransı ile, hem hasta hem </a:t>
            </a:r>
            <a:r>
              <a:rPr lang="tr-TR" dirty="0" err="1" smtClean="0"/>
              <a:t>donör</a:t>
            </a:r>
            <a:r>
              <a:rPr lang="tr-TR" dirty="0" smtClean="0"/>
              <a:t> açısından en güvenli şekilde yürütmektir.”</a:t>
            </a:r>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21</a:t>
            </a:fld>
            <a:endParaRPr lang="tr-TR"/>
          </a:p>
        </p:txBody>
      </p:sp>
    </p:spTree>
    <p:extLst>
      <p:ext uri="{BB962C8B-B14F-4D97-AF65-F5344CB8AC3E}">
        <p14:creationId xmlns:p14="http://schemas.microsoft.com/office/powerpoint/2010/main" val="40622272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Bu ekranda TÜRKÖKİS sistemi üzerinden yürütülen tarama taleplerini görüyoruz.</a:t>
            </a:r>
          </a:p>
          <a:p>
            <a:r>
              <a:rPr lang="tr-TR" dirty="0" smtClean="0"/>
              <a:t>Burada hastaya ait tarama numarası, başlama tarihi ve sürecin güncel durumu takip ediliyor. Örneğin bazı hastalarda numune beklenirken, bazılarında numunenin bakanlığa gönderildiği ya da ek test istendiği görülebiliyor.</a:t>
            </a:r>
          </a:p>
          <a:p>
            <a:r>
              <a:rPr lang="tr-TR" dirty="0" smtClean="0"/>
              <a:t>Sol tarafta ise </a:t>
            </a:r>
            <a:r>
              <a:rPr lang="tr-TR" dirty="0" err="1" smtClean="0"/>
              <a:t>workup</a:t>
            </a:r>
            <a:r>
              <a:rPr lang="tr-TR" dirty="0" smtClean="0"/>
              <a:t>, nakil planlama, ürün toplama ve </a:t>
            </a:r>
            <a:r>
              <a:rPr lang="tr-TR" dirty="0" err="1" smtClean="0"/>
              <a:t>donör</a:t>
            </a:r>
            <a:r>
              <a:rPr lang="tr-TR" dirty="0" smtClean="0"/>
              <a:t> değerlendirme gibi süreç basamakları yer alıyor. Yani sistem üzerinden hem </a:t>
            </a:r>
            <a:r>
              <a:rPr lang="tr-TR" dirty="0" err="1" smtClean="0"/>
              <a:t>donör</a:t>
            </a:r>
            <a:r>
              <a:rPr lang="tr-TR" dirty="0" smtClean="0"/>
              <a:t> taraması hem de nakil hazırlık süreci organize edilebiliyor.</a:t>
            </a:r>
          </a:p>
          <a:p>
            <a:r>
              <a:rPr lang="tr-TR" dirty="0" smtClean="0"/>
              <a:t>Bu ekran sayesinde hasta süreçleri dijital olarak takip edilerek merkezler arası koordinasyon sağlanmış oluyor.”</a:t>
            </a:r>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22</a:t>
            </a:fld>
            <a:endParaRPr lang="tr-TR"/>
          </a:p>
        </p:txBody>
      </p:sp>
    </p:spTree>
    <p:extLst>
      <p:ext uri="{BB962C8B-B14F-4D97-AF65-F5344CB8AC3E}">
        <p14:creationId xmlns:p14="http://schemas.microsoft.com/office/powerpoint/2010/main" val="2808855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Burdada</a:t>
            </a:r>
            <a:r>
              <a:rPr lang="tr-TR" dirty="0" smtClean="0"/>
              <a:t> TÜRKÖKİS sistemi içerisindeki tarama talep formu ve yüklenen laboratuvar sonuçlarını görüyoruz.</a:t>
            </a:r>
          </a:p>
          <a:p>
            <a:r>
              <a:rPr lang="tr-TR" dirty="0" smtClean="0"/>
              <a:t>Burada hastaya ait HLA tipleme sonuçları ve </a:t>
            </a:r>
            <a:r>
              <a:rPr lang="tr-TR" dirty="0" err="1" smtClean="0"/>
              <a:t>seroloji</a:t>
            </a:r>
            <a:r>
              <a:rPr lang="tr-TR" dirty="0" smtClean="0"/>
              <a:t> testleri sisteme PDF formatında yüklenerek kayıt altına alınmaktadır.</a:t>
            </a:r>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23</a:t>
            </a:fld>
            <a:endParaRPr lang="tr-TR"/>
          </a:p>
        </p:txBody>
      </p:sp>
    </p:spTree>
    <p:extLst>
      <p:ext uri="{BB962C8B-B14F-4D97-AF65-F5344CB8AC3E}">
        <p14:creationId xmlns:p14="http://schemas.microsoft.com/office/powerpoint/2010/main" val="25187341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Donör</a:t>
            </a:r>
            <a:r>
              <a:rPr lang="tr-TR" dirty="0" smtClean="0"/>
              <a:t> netleştiğinde artık zamanlama kritik hale </a:t>
            </a:r>
            <a:r>
              <a:rPr lang="tr-TR" dirty="0" err="1" smtClean="0"/>
              <a:t>gelir.Toplama</a:t>
            </a:r>
            <a:r>
              <a:rPr lang="tr-TR" dirty="0" smtClean="0"/>
              <a:t> tarihi ile hastanın hazırlık</a:t>
            </a:r>
            <a:r>
              <a:rPr lang="tr-TR" baseline="0" dirty="0" smtClean="0"/>
              <a:t> rejimi</a:t>
            </a:r>
            <a:r>
              <a:rPr lang="tr-TR" dirty="0" smtClean="0"/>
              <a:t> senkronize </a:t>
            </a:r>
            <a:r>
              <a:rPr lang="tr-TR" dirty="0" err="1" smtClean="0"/>
              <a:t>edilmelidir.Burada</a:t>
            </a:r>
            <a:r>
              <a:rPr lang="tr-TR" dirty="0" smtClean="0"/>
              <a:t> yapılan hata hastayı ciddi riske sokabilir.” Bu aşama tamamen zaman yönetimi işidir</a:t>
            </a:r>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24</a:t>
            </a:fld>
            <a:endParaRPr lang="tr-TR"/>
          </a:p>
        </p:txBody>
      </p:sp>
    </p:spTree>
    <p:extLst>
      <p:ext uri="{BB962C8B-B14F-4D97-AF65-F5344CB8AC3E}">
        <p14:creationId xmlns:p14="http://schemas.microsoft.com/office/powerpoint/2010/main" val="8956490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kök hücre toplamada kullanılan iki temel yöntem karşılaştırılıyor: </a:t>
            </a:r>
            <a:r>
              <a:rPr lang="tr-TR" dirty="0" err="1" smtClean="0"/>
              <a:t>periferik</a:t>
            </a:r>
            <a:r>
              <a:rPr lang="tr-TR" dirty="0" smtClean="0"/>
              <a:t> kök hücre </a:t>
            </a:r>
            <a:r>
              <a:rPr lang="tr-TR" dirty="0" err="1" smtClean="0"/>
              <a:t>aferezi</a:t>
            </a:r>
            <a:r>
              <a:rPr lang="tr-TR" dirty="0" smtClean="0"/>
              <a:t> ve kemik iliği toplama yöntemi. Günümüzde en sık tercih edilen yöntem </a:t>
            </a:r>
            <a:r>
              <a:rPr lang="tr-TR" dirty="0" err="1" smtClean="0"/>
              <a:t>periferik</a:t>
            </a:r>
            <a:r>
              <a:rPr lang="tr-TR" dirty="0" smtClean="0"/>
              <a:t> kök hücre </a:t>
            </a:r>
            <a:r>
              <a:rPr lang="tr-TR" dirty="0" err="1" smtClean="0"/>
              <a:t>aferezidirHangi</a:t>
            </a:r>
            <a:r>
              <a:rPr lang="tr-TR" dirty="0" smtClean="0"/>
              <a:t> yöntemin kullanılacağına hastanın klinik durumu ve hekim kararı doğrultusunda karar verilir; ancak süreçte </a:t>
            </a:r>
            <a:r>
              <a:rPr lang="tr-TR" dirty="0" err="1" smtClean="0"/>
              <a:t>donörün</a:t>
            </a:r>
            <a:r>
              <a:rPr lang="tr-TR" dirty="0" smtClean="0"/>
              <a:t> onayı ve tercihi de çok önemlidir.”</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25</a:t>
            </a:fld>
            <a:endParaRPr lang="tr-TR"/>
          </a:p>
        </p:txBody>
      </p:sp>
    </p:spTree>
    <p:extLst>
      <p:ext uri="{BB962C8B-B14F-4D97-AF65-F5344CB8AC3E}">
        <p14:creationId xmlns:p14="http://schemas.microsoft.com/office/powerpoint/2010/main" val="9585511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Toplanan hücreler uygun koşullarda merkeze </a:t>
            </a:r>
            <a:r>
              <a:rPr lang="tr-TR" dirty="0" err="1" smtClean="0"/>
              <a:t>ulaştırılır.Nakil</a:t>
            </a:r>
            <a:r>
              <a:rPr lang="tr-TR" dirty="0" smtClean="0"/>
              <a:t> günü hücre sayımı ve CD34 değerlendirmesi </a:t>
            </a:r>
            <a:r>
              <a:rPr lang="tr-TR" dirty="0" err="1" smtClean="0"/>
              <a:t>yapılır.Sonrasında</a:t>
            </a:r>
            <a:r>
              <a:rPr lang="tr-TR" dirty="0" smtClean="0"/>
              <a:t> </a:t>
            </a:r>
            <a:r>
              <a:rPr lang="tr-TR" dirty="0" err="1" smtClean="0"/>
              <a:t>infüzyon</a:t>
            </a:r>
            <a:r>
              <a:rPr lang="tr-TR" dirty="0" smtClean="0"/>
              <a:t> gerçekleştirilir.</a:t>
            </a:r>
          </a:p>
          <a:p>
            <a:r>
              <a:rPr lang="tr-TR" dirty="0" smtClean="0"/>
              <a:t>Ve aslında klinik süreç burada başlar</a:t>
            </a:r>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26</a:t>
            </a:fld>
            <a:endParaRPr lang="tr-TR"/>
          </a:p>
        </p:txBody>
      </p:sp>
    </p:spTree>
    <p:extLst>
      <p:ext uri="{BB962C8B-B14F-4D97-AF65-F5344CB8AC3E}">
        <p14:creationId xmlns:p14="http://schemas.microsoft.com/office/powerpoint/2010/main" val="16991123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toplanan kök hücre ürününün nakil merkezine güvenli şekilde ulaştırılması için kullanılan hücresel ürün taşıma belgesi görülmektedir.</a:t>
            </a:r>
          </a:p>
          <a:p>
            <a:r>
              <a:rPr lang="tr-TR" dirty="0" smtClean="0"/>
              <a:t>Bu belge; ürünün tipi, taşıma sıcaklığı, teslim saatleri, taşıyıcı kurye bilgileri ve ürünün hangi merkezden hangi nakil merkezine gideceği gibi tüm kritik bilgileri </a:t>
            </a:r>
            <a:r>
              <a:rPr lang="tr-TR" dirty="0" err="1" smtClean="0"/>
              <a:t>içerir.Kök</a:t>
            </a:r>
            <a:r>
              <a:rPr lang="tr-TR" dirty="0" smtClean="0"/>
              <a:t> hücre ürünleri canlı biyolojik ürünler olduğu için taşıma süreci çok hassas yürütülür. Özellikle uygun sıcaklık korunmalı, zaman kaybı olmamalı ve ürün güvenliği kesintisiz takip </a:t>
            </a:r>
            <a:r>
              <a:rPr lang="tr-TR" dirty="0" err="1" smtClean="0"/>
              <a:t>edilmelidir.Bu</a:t>
            </a:r>
            <a:r>
              <a:rPr lang="tr-TR" dirty="0" smtClean="0"/>
              <a:t> nedenle süreç; toplama merkezi, kurye ve nakil merkezi arasında koordineli şekilde yönetilir ve her aşama kayıt altına alınır.”</a:t>
            </a:r>
          </a:p>
          <a:p>
            <a:r>
              <a:rPr lang="tr-TR" dirty="0" smtClean="0"/>
              <a:t/>
            </a:r>
            <a:br>
              <a:rPr lang="tr-TR" dirty="0" smtClean="0"/>
            </a:br>
            <a:endParaRPr lang="tr-TR" dirty="0" smtClean="0"/>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27</a:t>
            </a:fld>
            <a:endParaRPr lang="tr-TR"/>
          </a:p>
        </p:txBody>
      </p:sp>
    </p:spTree>
    <p:extLst>
      <p:ext uri="{BB962C8B-B14F-4D97-AF65-F5344CB8AC3E}">
        <p14:creationId xmlns:p14="http://schemas.microsoft.com/office/powerpoint/2010/main" val="32035064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Şimdiye kadar </a:t>
            </a:r>
            <a:r>
              <a:rPr lang="tr-TR" dirty="0" err="1" smtClean="0"/>
              <a:t>donör</a:t>
            </a:r>
            <a:r>
              <a:rPr lang="tr-TR" dirty="0" smtClean="0"/>
              <a:t> tarama ve eşleşme süreçlerinden bahsettik. Ancak pratikte süreç her zaman planlandığı gibi ilerlemeyebiliyor.</a:t>
            </a:r>
            <a:br>
              <a:rPr lang="tr-TR" dirty="0" smtClean="0"/>
            </a:br>
            <a:r>
              <a:rPr lang="tr-TR" dirty="0" smtClean="0"/>
              <a:t>Bu slaytta, nakil sürecini etkileyebilen önemli durumları görüyoruz. kök hücre nakli süreci </a:t>
            </a:r>
            <a:r>
              <a:rPr lang="tr-TR" dirty="0" err="1" smtClean="0"/>
              <a:t>multidisipliner</a:t>
            </a:r>
            <a:r>
              <a:rPr lang="tr-TR" dirty="0" smtClean="0"/>
              <a:t> ve dinamik bir süreçtir. Bu nedenle tüm ekiplerin koordineli çalışması, olası aksaklıkların hızlı yönetilmesi açısından büyük önem taşımaktadır.”</a:t>
            </a:r>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28</a:t>
            </a:fld>
            <a:endParaRPr lang="tr-TR"/>
          </a:p>
        </p:txBody>
      </p:sp>
    </p:spTree>
    <p:extLst>
      <p:ext uri="{BB962C8B-B14F-4D97-AF65-F5344CB8AC3E}">
        <p14:creationId xmlns:p14="http://schemas.microsoft.com/office/powerpoint/2010/main" val="31480320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kök hücre nakli sürecinde dikkat edilmesi gereken önemli özel durumlar ve uygulama süreçlerinden</a:t>
            </a:r>
            <a:r>
              <a:rPr lang="tr-TR" baseline="0" dirty="0" smtClean="0"/>
              <a:t> </a:t>
            </a:r>
            <a:r>
              <a:rPr lang="tr-TR" baseline="0" dirty="0" err="1" smtClean="0"/>
              <a:t>bahsedicem</a:t>
            </a:r>
            <a:r>
              <a:rPr lang="tr-TR" baseline="0" dirty="0" smtClean="0"/>
              <a:t> </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29</a:t>
            </a:fld>
            <a:endParaRPr lang="tr-TR"/>
          </a:p>
        </p:txBody>
      </p:sp>
    </p:spTree>
    <p:extLst>
      <p:ext uri="{BB962C8B-B14F-4D97-AF65-F5344CB8AC3E}">
        <p14:creationId xmlns:p14="http://schemas.microsoft.com/office/powerpoint/2010/main" val="2380878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1milyon</a:t>
            </a:r>
            <a:r>
              <a:rPr lang="tr-TR" baseline="0" dirty="0" smtClean="0"/>
              <a:t> 200bini </a:t>
            </a:r>
            <a:r>
              <a:rPr lang="tr-TR" dirty="0" smtClean="0"/>
              <a:t> aşan </a:t>
            </a:r>
            <a:r>
              <a:rPr lang="tr-TR" dirty="0" err="1" smtClean="0"/>
              <a:t>donör</a:t>
            </a:r>
            <a:r>
              <a:rPr lang="tr-TR" dirty="0" smtClean="0"/>
              <a:t> havuzu sayesinde eşleşme hızları artmış, hastaların tedaviye erişimi güçlenmiştir. </a:t>
            </a:r>
            <a:endParaRPr lang="tr-TR" dirty="0" smtClean="0"/>
          </a:p>
          <a:p>
            <a:r>
              <a:rPr lang="tr-TR" dirty="0" smtClean="0"/>
              <a:t>WMDA </a:t>
            </a:r>
            <a:r>
              <a:rPr lang="tr-TR" dirty="0" smtClean="0"/>
              <a:t>entegrasyonu sayesinde Türkiye, uluslararası </a:t>
            </a:r>
            <a:r>
              <a:rPr lang="tr-TR" dirty="0" err="1" smtClean="0"/>
              <a:t>donör</a:t>
            </a:r>
            <a:r>
              <a:rPr lang="tr-TR" dirty="0" smtClean="0"/>
              <a:t> paylaşım ağının aktif bir parçası haline gelmiştir.</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3</a:t>
            </a:fld>
            <a:endParaRPr lang="tr-TR"/>
          </a:p>
        </p:txBody>
      </p:sp>
    </p:spTree>
    <p:extLst>
      <p:ext uri="{BB962C8B-B14F-4D97-AF65-F5344CB8AC3E}">
        <p14:creationId xmlns:p14="http://schemas.microsoft.com/office/powerpoint/2010/main" val="9446953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Ekranda etik çerçeve ve tam izolasyon duvarı kavramını görüyoruz. Buradaki temel amaç, bağışçı ve alıcının kimlik bilgilerinin korunması ve iki taraf arasında doğrudan temasın engellenmesidir. Süreç yalnızca TÜRKÖK üzerinden yürütülmektedir </a:t>
            </a:r>
            <a:r>
              <a:rPr lang="tr-TR" dirty="0" err="1" smtClean="0"/>
              <a:t>Donör</a:t>
            </a:r>
            <a:r>
              <a:rPr lang="tr-TR" dirty="0" smtClean="0"/>
              <a:t> ve hastaya ait yaş, cinsiyet, kan grubu gibi bilgiler sistemde yer alsa da kişisel kimlik bilgileri gizli tutulur. Bu durum hem etik hem de yasal bir zorunluluktur Tam izolasyon sistemi sayesinde bağışçı ve alıcı; maddi teklif, baskı veya istenmeyen iletişim gibi durumlardan korunmuş olur.</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30</a:t>
            </a:fld>
            <a:endParaRPr lang="tr-TR"/>
          </a:p>
        </p:txBody>
      </p:sp>
    </p:spTree>
    <p:extLst>
      <p:ext uri="{BB962C8B-B14F-4D97-AF65-F5344CB8AC3E}">
        <p14:creationId xmlns:p14="http://schemas.microsoft.com/office/powerpoint/2010/main" val="29960731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Bazen bir kök hücre bağışı yalnızca tıbbi bir işlem değildir…</a:t>
            </a:r>
            <a:br>
              <a:rPr lang="tr-TR" dirty="0" smtClean="0"/>
            </a:br>
            <a:r>
              <a:rPr lang="tr-TR" dirty="0" smtClean="0"/>
              <a:t>Bir aileye yeniden umut, bir hastaya yeniden yaşam şansı olur</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31</a:t>
            </a:fld>
            <a:endParaRPr lang="tr-TR"/>
          </a:p>
        </p:txBody>
      </p:sp>
    </p:spTree>
    <p:extLst>
      <p:ext uri="{BB962C8B-B14F-4D97-AF65-F5344CB8AC3E}">
        <p14:creationId xmlns:p14="http://schemas.microsoft.com/office/powerpoint/2010/main" val="33142652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Özet olarak baktığımızda süreç; başvuru, eşleşme, doğrulama, kök hücre toplama ve nakil aşamalarından oluşuyor.</a:t>
            </a:r>
          </a:p>
          <a:p>
            <a:r>
              <a:rPr lang="tr-TR" dirty="0" smtClean="0"/>
              <a:t>Bu süreçte doğru bilgilendirme çok önemli. Çünkü </a:t>
            </a:r>
            <a:r>
              <a:rPr lang="tr-TR" dirty="0" err="1" smtClean="0"/>
              <a:t>donör</a:t>
            </a:r>
            <a:r>
              <a:rPr lang="tr-TR" dirty="0" smtClean="0"/>
              <a:t> adaylarının bilinçli şekilde sürece dahil olması, vazgeçme oranlarını azaltabiliyor ve hastalar için hayati fark oluşturabiliyor.</a:t>
            </a:r>
          </a:p>
          <a:p>
            <a:r>
              <a:rPr lang="tr-TR" dirty="0" smtClean="0"/>
              <a:t>Ve aslında bütün bu sürecin temel mesajı şu:</a:t>
            </a:r>
            <a:br>
              <a:rPr lang="tr-TR" dirty="0" smtClean="0"/>
            </a:br>
            <a:r>
              <a:rPr lang="tr-TR" dirty="0" smtClean="0"/>
              <a:t>Bir tüp numune, bir insan için yeni bir hayat anlamına gelebiliyor.</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32</a:t>
            </a:fld>
            <a:endParaRPr lang="tr-TR"/>
          </a:p>
        </p:txBody>
      </p:sp>
    </p:spTree>
    <p:extLst>
      <p:ext uri="{BB962C8B-B14F-4D97-AF65-F5344CB8AC3E}">
        <p14:creationId xmlns:p14="http://schemas.microsoft.com/office/powerpoint/2010/main" val="11488971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Bugün anlattığımız tüm süreçler; HLA uyumu, </a:t>
            </a:r>
            <a:r>
              <a:rPr lang="tr-TR" dirty="0" err="1" smtClean="0"/>
              <a:t>donör</a:t>
            </a:r>
            <a:r>
              <a:rPr lang="tr-TR" dirty="0" smtClean="0"/>
              <a:t> taramaları, laboratuvar analizleri ve nakil planlamaları aslında tek bir amaç için yapılıyor:</a:t>
            </a:r>
            <a:br>
              <a:rPr lang="tr-TR" dirty="0" smtClean="0"/>
            </a:br>
            <a:r>
              <a:rPr lang="tr-TR" dirty="0" smtClean="0"/>
              <a:t>Bir insana yeniden yaşam şansı verebilmek için Bu nedenle toplum olarak gönüllü kök hücre </a:t>
            </a:r>
            <a:r>
              <a:rPr lang="tr-TR" dirty="0" err="1" smtClean="0"/>
              <a:t>bağışçılığı</a:t>
            </a:r>
            <a:r>
              <a:rPr lang="tr-TR" dirty="0" smtClean="0"/>
              <a:t> konusunda farkındalık oluşturmamız ve sağlıklı bireyleri bağışçı olmaya teşvik etmemiz büyük önem taşımaktadır.”</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33</a:t>
            </a:fld>
            <a:endParaRPr lang="tr-TR"/>
          </a:p>
        </p:txBody>
      </p:sp>
    </p:spTree>
    <p:extLst>
      <p:ext uri="{BB962C8B-B14F-4D97-AF65-F5344CB8AC3E}">
        <p14:creationId xmlns:p14="http://schemas.microsoft.com/office/powerpoint/2010/main" val="2669315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Aslında süreç teknik gibi görünse de merkezinde koordinasyon var</a:t>
            </a:r>
          </a:p>
          <a:p>
            <a:r>
              <a:rPr lang="tr-TR" dirty="0" smtClean="0"/>
              <a:t>Koordinatör; nakil merkezi, Kızılay, </a:t>
            </a:r>
            <a:r>
              <a:rPr lang="tr-TR" dirty="0" err="1" smtClean="0"/>
              <a:t>donör</a:t>
            </a:r>
            <a:r>
              <a:rPr lang="tr-TR" dirty="0" smtClean="0"/>
              <a:t> merkezi ve laboratuvar arasında köprü görevi görür.</a:t>
            </a:r>
          </a:p>
          <a:p>
            <a:r>
              <a:rPr lang="tr-TR" dirty="0" smtClean="0"/>
              <a:t>Bizim işimiz sadece veri girmek değil</a:t>
            </a:r>
            <a:r>
              <a:rPr lang="tr-TR" baseline="0" dirty="0" smtClean="0"/>
              <a:t> </a:t>
            </a:r>
            <a:r>
              <a:rPr lang="tr-TR" dirty="0" smtClean="0"/>
              <a:t>Süreci baştan sona yönetmek, aksaklıkları önlemek ve zamanı doğru kullanabilmektir</a:t>
            </a:r>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4</a:t>
            </a:fld>
            <a:endParaRPr lang="tr-TR"/>
          </a:p>
        </p:txBody>
      </p:sp>
    </p:spTree>
    <p:extLst>
      <p:ext uri="{BB962C8B-B14F-4D97-AF65-F5344CB8AC3E}">
        <p14:creationId xmlns:p14="http://schemas.microsoft.com/office/powerpoint/2010/main" val="4127477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Başlangıç</a:t>
            </a:r>
            <a:r>
              <a:rPr lang="tr-TR" baseline="0" dirty="0" smtClean="0"/>
              <a:t> olarak </a:t>
            </a:r>
            <a:r>
              <a:rPr lang="tr-TR" dirty="0" err="1" smtClean="0"/>
              <a:t>endikasyon</a:t>
            </a:r>
            <a:r>
              <a:rPr lang="tr-TR" dirty="0" smtClean="0"/>
              <a:t>. Son</a:t>
            </a:r>
            <a:r>
              <a:rPr lang="tr-TR" baseline="0" dirty="0" smtClean="0"/>
              <a:t> olarak </a:t>
            </a:r>
            <a:r>
              <a:rPr lang="tr-TR" dirty="0" smtClean="0"/>
              <a:t>nakil</a:t>
            </a:r>
            <a:r>
              <a:rPr lang="tr-TR" baseline="0" dirty="0" smtClean="0"/>
              <a:t> </a:t>
            </a:r>
            <a:endParaRPr lang="tr-TR" baseline="0" dirty="0" smtClean="0"/>
          </a:p>
          <a:p>
            <a:r>
              <a:rPr lang="tr-TR" dirty="0" smtClean="0"/>
              <a:t>Aradaki </a:t>
            </a:r>
            <a:r>
              <a:rPr lang="tr-TR" dirty="0" smtClean="0"/>
              <a:t>her adım bir zincirin halkası gibi.</a:t>
            </a:r>
            <a:br>
              <a:rPr lang="tr-TR" dirty="0" smtClean="0"/>
            </a:br>
            <a:r>
              <a:rPr lang="tr-TR" dirty="0" smtClean="0"/>
              <a:t>Bir yerde gecikme olursa tüm süreç etkilenir.” detaylara</a:t>
            </a:r>
            <a:r>
              <a:rPr lang="tr-TR" baseline="0" dirty="0" smtClean="0"/>
              <a:t> bir sonraki slaytta yer vereceğim</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5</a:t>
            </a:fld>
            <a:endParaRPr lang="tr-TR"/>
          </a:p>
        </p:txBody>
      </p:sp>
    </p:spTree>
    <p:extLst>
      <p:ext uri="{BB962C8B-B14F-4D97-AF65-F5344CB8AC3E}">
        <p14:creationId xmlns:p14="http://schemas.microsoft.com/office/powerpoint/2010/main" val="3559971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Her hasta için nakil uygun değildir</a:t>
            </a:r>
            <a:r>
              <a:rPr lang="tr-TR" baseline="0" dirty="0" smtClean="0"/>
              <a:t> </a:t>
            </a:r>
            <a:r>
              <a:rPr lang="tr-TR" dirty="0" smtClean="0"/>
              <a:t>Önce hastalığın tipi, evresi ve </a:t>
            </a:r>
            <a:r>
              <a:rPr lang="tr-TR" dirty="0" err="1" smtClean="0"/>
              <a:t>prognozu</a:t>
            </a:r>
            <a:r>
              <a:rPr lang="tr-TR" dirty="0" smtClean="0"/>
              <a:t> </a:t>
            </a:r>
            <a:r>
              <a:rPr lang="tr-TR" dirty="0" smtClean="0"/>
              <a:t>değerlendirilir</a:t>
            </a:r>
            <a:r>
              <a:rPr lang="tr-TR" dirty="0" smtClean="0"/>
              <a:t/>
            </a:r>
            <a:br>
              <a:rPr lang="tr-TR" dirty="0" smtClean="0"/>
            </a:br>
            <a:r>
              <a:rPr lang="tr-TR" dirty="0" smtClean="0"/>
              <a:t>HLA, kan grubu ve enfeksiyon parametreleri hazırlanır.</a:t>
            </a:r>
          </a:p>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Yani bu aşama, </a:t>
            </a:r>
            <a:r>
              <a:rPr lang="tr-TR" dirty="0" err="1" smtClean="0"/>
              <a:t>donör</a:t>
            </a:r>
            <a:r>
              <a:rPr lang="tr-TR" dirty="0" smtClean="0"/>
              <a:t> tarama sürecinin bilimsel ve klinik altyapısını oluşturan başlangıç basamağıdır.</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6</a:t>
            </a:fld>
            <a:endParaRPr lang="tr-TR"/>
          </a:p>
        </p:txBody>
      </p:sp>
    </p:spTree>
    <p:extLst>
      <p:ext uri="{BB962C8B-B14F-4D97-AF65-F5344CB8AC3E}">
        <p14:creationId xmlns:p14="http://schemas.microsoft.com/office/powerpoint/2010/main" val="1234023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HLA uyumunun kök hücre naklindeki önemini görüyoruz.</a:t>
            </a:r>
            <a:br>
              <a:rPr lang="tr-TR" sz="1200" kern="1200" dirty="0" smtClean="0">
                <a:solidFill>
                  <a:schemeClr val="tx1"/>
                </a:solidFill>
                <a:effectLst/>
                <a:latin typeface="+mn-lt"/>
                <a:ea typeface="+mn-ea"/>
                <a:cs typeface="+mn-cs"/>
              </a:rPr>
            </a:br>
            <a:r>
              <a:rPr lang="tr-TR" sz="1200" kern="1200" dirty="0" smtClean="0">
                <a:solidFill>
                  <a:schemeClr val="tx1"/>
                </a:solidFill>
                <a:effectLst/>
                <a:latin typeface="+mn-lt"/>
                <a:ea typeface="+mn-ea"/>
                <a:cs typeface="+mn-cs"/>
              </a:rPr>
              <a:t>HLA sistemi, bağışçı ve alıcı arasındaki immünolojik uyumu belirleyen genetik bir şifre gibi düşünülebilir</a:t>
            </a:r>
          </a:p>
          <a:p>
            <a:r>
              <a:rPr lang="tr-TR" sz="1200" kern="1200" dirty="0" smtClean="0">
                <a:solidFill>
                  <a:schemeClr val="tx1"/>
                </a:solidFill>
                <a:effectLst/>
                <a:latin typeface="+mn-lt"/>
                <a:ea typeface="+mn-ea"/>
                <a:cs typeface="+mn-cs"/>
              </a:rPr>
              <a:t>Burada üst sırada gördüğümüz 10/10 tam uyum, ideal eşleşmeyi ifade eder ve nakil başarısı açısından en güvenli seçenektir</a:t>
            </a:r>
          </a:p>
          <a:p>
            <a:r>
              <a:rPr lang="tr-TR" sz="1200" kern="1200" dirty="0" smtClean="0">
                <a:solidFill>
                  <a:schemeClr val="tx1"/>
                </a:solidFill>
                <a:effectLst/>
                <a:latin typeface="+mn-lt"/>
                <a:ea typeface="+mn-ea"/>
                <a:cs typeface="+mn-cs"/>
              </a:rPr>
              <a:t>Orta sıradaki 9/10 uyumda ise küçük bir uyumsuzluk bulunur. Bazı hastalarda alternatif olarak değerlendirilebilir ancak riskler bir miktar artabilir</a:t>
            </a:r>
          </a:p>
          <a:p>
            <a:r>
              <a:rPr lang="tr-TR" sz="1200" kern="1200" dirty="0" smtClean="0">
                <a:solidFill>
                  <a:schemeClr val="tx1"/>
                </a:solidFill>
                <a:effectLst/>
                <a:latin typeface="+mn-lt"/>
                <a:ea typeface="+mn-ea"/>
                <a:cs typeface="+mn-cs"/>
              </a:rPr>
              <a:t>Alt sırada ise 5/10 yarı uyumlu yani </a:t>
            </a:r>
            <a:r>
              <a:rPr lang="tr-TR" sz="1200" kern="1200" dirty="0" err="1" smtClean="0">
                <a:solidFill>
                  <a:schemeClr val="tx1"/>
                </a:solidFill>
                <a:effectLst/>
                <a:latin typeface="+mn-lt"/>
                <a:ea typeface="+mn-ea"/>
                <a:cs typeface="+mn-cs"/>
              </a:rPr>
              <a:t>haploidentik</a:t>
            </a:r>
            <a:r>
              <a:rPr lang="tr-TR" sz="1200" kern="1200" dirty="0" smtClean="0">
                <a:solidFill>
                  <a:schemeClr val="tx1"/>
                </a:solidFill>
                <a:effectLst/>
                <a:latin typeface="+mn-lt"/>
                <a:ea typeface="+mn-ea"/>
                <a:cs typeface="+mn-cs"/>
              </a:rPr>
              <a:t> nakil görülüyor. Bu durum genellikle anne, baba veya çocuk gibi yakın akrabalarda karşımıza çıkar</a:t>
            </a:r>
          </a:p>
          <a:p>
            <a:r>
              <a:rPr lang="tr-TR" sz="1200" kern="1200" dirty="0" smtClean="0">
                <a:solidFill>
                  <a:schemeClr val="tx1"/>
                </a:solidFill>
                <a:effectLst/>
                <a:latin typeface="+mn-lt"/>
                <a:ea typeface="+mn-ea"/>
                <a:cs typeface="+mn-cs"/>
              </a:rPr>
              <a:t>Uyumsuzluk arttıkça </a:t>
            </a:r>
            <a:r>
              <a:rPr lang="tr-TR" sz="1200" kern="1200" dirty="0" err="1" smtClean="0">
                <a:solidFill>
                  <a:schemeClr val="tx1"/>
                </a:solidFill>
                <a:effectLst/>
                <a:latin typeface="+mn-lt"/>
                <a:ea typeface="+mn-ea"/>
                <a:cs typeface="+mn-cs"/>
              </a:rPr>
              <a:t>graft</a:t>
            </a:r>
            <a:r>
              <a:rPr lang="tr-TR" sz="1200" kern="1200" dirty="0" smtClean="0">
                <a:solidFill>
                  <a:schemeClr val="tx1"/>
                </a:solidFill>
                <a:effectLst/>
                <a:latin typeface="+mn-lt"/>
                <a:ea typeface="+mn-ea"/>
                <a:cs typeface="+mn-cs"/>
              </a:rPr>
              <a:t> yetmezliği ve GVHD gibi komplikasyon riskleri de artmaktadır. Bu nedenle HLA uyumu, nakil başarısındaki en kritik faktörlerden biridir</a:t>
            </a:r>
          </a:p>
          <a:p>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7</a:t>
            </a:fld>
            <a:endParaRPr lang="tr-TR"/>
          </a:p>
        </p:txBody>
      </p:sp>
    </p:spTree>
    <p:extLst>
      <p:ext uri="{BB962C8B-B14F-4D97-AF65-F5344CB8AC3E}">
        <p14:creationId xmlns:p14="http://schemas.microsoft.com/office/powerpoint/2010/main" val="2959566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ilk tercih her zaman tam ya da tama yakın uyumlu kardeş </a:t>
            </a:r>
            <a:r>
              <a:rPr lang="tr-TR" dirty="0" err="1" smtClean="0"/>
              <a:t>donördür</a:t>
            </a:r>
            <a:r>
              <a:rPr lang="tr-TR" dirty="0" smtClean="0"/>
              <a:t> </a:t>
            </a:r>
            <a:r>
              <a:rPr lang="tr-TR" baseline="0" dirty="0" smtClean="0"/>
              <a:t> </a:t>
            </a:r>
            <a:r>
              <a:rPr lang="pt-BR" dirty="0" smtClean="0"/>
              <a:t>kardeş </a:t>
            </a:r>
            <a:r>
              <a:rPr lang="pt-BR" dirty="0" smtClean="0"/>
              <a:t>uyumu bulunamazsa ulusal tarama sistemine </a:t>
            </a:r>
            <a:r>
              <a:rPr lang="pt-BR" dirty="0" smtClean="0"/>
              <a:t>geçilir</a:t>
            </a:r>
            <a:r>
              <a:rPr lang="tr-TR" baseline="0" dirty="0" smtClean="0"/>
              <a:t> </a:t>
            </a:r>
            <a:r>
              <a:rPr lang="tr-TR" dirty="0" smtClean="0"/>
              <a:t>ulusal </a:t>
            </a:r>
            <a:r>
              <a:rPr lang="tr-TR" dirty="0" smtClean="0"/>
              <a:t>veri tabanında uygun </a:t>
            </a:r>
            <a:r>
              <a:rPr lang="tr-TR" dirty="0" err="1" smtClean="0"/>
              <a:t>donör</a:t>
            </a:r>
            <a:r>
              <a:rPr lang="tr-TR" dirty="0" smtClean="0"/>
              <a:t> bulunamazsa uluslararası tarama yapılır.</a:t>
            </a:r>
            <a:br>
              <a:rPr lang="tr-TR" dirty="0" smtClean="0"/>
            </a:br>
            <a:r>
              <a:rPr lang="tr-TR" dirty="0" smtClean="0"/>
              <a:t>Bu aşamada DKMS gibi dünya kemik iliği bankalarının kayıtları taranır ve farklı ülkelerdeki gönüllü </a:t>
            </a:r>
            <a:r>
              <a:rPr lang="tr-TR" dirty="0" err="1" smtClean="0"/>
              <a:t>donörlerle</a:t>
            </a:r>
            <a:r>
              <a:rPr lang="tr-TR" dirty="0" smtClean="0"/>
              <a:t> eşleşme araştırılır.</a:t>
            </a:r>
            <a:r>
              <a:rPr lang="tr-TR" b="1" dirty="0" smtClean="0"/>
              <a:t> Adım 4 ise</a:t>
            </a:r>
            <a:r>
              <a:rPr lang="tr-TR" dirty="0" smtClean="0"/>
              <a:t>, tam uyumlu </a:t>
            </a:r>
            <a:r>
              <a:rPr lang="tr-TR" dirty="0" err="1" smtClean="0"/>
              <a:t>donör</a:t>
            </a:r>
            <a:r>
              <a:rPr lang="tr-TR" dirty="0" smtClean="0"/>
              <a:t> bulunamadığında kullanılan alternatif seçenekleri gösteriyor. </a:t>
            </a:r>
            <a:r>
              <a:rPr lang="tr-TR" dirty="0" smtClean="0"/>
              <a:t> </a:t>
            </a:r>
            <a:r>
              <a:rPr lang="tr-TR" dirty="0" smtClean="0"/>
              <a:t>bu algoritma, hastaya en güvenli ve en uygun </a:t>
            </a:r>
            <a:r>
              <a:rPr lang="tr-TR" dirty="0" err="1" smtClean="0"/>
              <a:t>donörü</a:t>
            </a:r>
            <a:r>
              <a:rPr lang="tr-TR" dirty="0" smtClean="0"/>
              <a:t> sistematik şekilde belirlemeyi amaçlayan basamaklı bir tarama sürecini göstermektedir.</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8</a:t>
            </a:fld>
            <a:endParaRPr lang="tr-TR"/>
          </a:p>
        </p:txBody>
      </p:sp>
    </p:spTree>
    <p:extLst>
      <p:ext uri="{BB962C8B-B14F-4D97-AF65-F5344CB8AC3E}">
        <p14:creationId xmlns:p14="http://schemas.microsoft.com/office/powerpoint/2010/main" val="2567284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Burada akraba içi </a:t>
            </a:r>
            <a:r>
              <a:rPr lang="tr-TR" dirty="0" err="1" smtClean="0"/>
              <a:t>donör</a:t>
            </a:r>
            <a:r>
              <a:rPr lang="tr-TR" dirty="0" smtClean="0"/>
              <a:t> tarama sürecinin adım adım nasıl ilerlediğini görüyoruz. Sürecin amacı, hastaya en uygun ve en güvenli </a:t>
            </a:r>
            <a:r>
              <a:rPr lang="tr-TR" dirty="0" err="1" smtClean="0"/>
              <a:t>donörü</a:t>
            </a:r>
            <a:r>
              <a:rPr lang="tr-TR" dirty="0" smtClean="0"/>
              <a:t> sistematik şekilde belirlemektir.” Özetle bu iş akışı, </a:t>
            </a:r>
            <a:r>
              <a:rPr lang="tr-TR" dirty="0" err="1" smtClean="0"/>
              <a:t>donör</a:t>
            </a:r>
            <a:r>
              <a:rPr lang="tr-TR" dirty="0" smtClean="0"/>
              <a:t> güvenliğini ve nakil başarısını artırmak amacıyla standartlaştırılmış çok aşamalı bir değerlendirme sürecini göstermektedir</a:t>
            </a:r>
            <a:endParaRPr lang="tr-TR" dirty="0"/>
          </a:p>
        </p:txBody>
      </p:sp>
      <p:sp>
        <p:nvSpPr>
          <p:cNvPr id="4" name="Slayt Numarası Yer Tutucusu 3"/>
          <p:cNvSpPr>
            <a:spLocks noGrp="1"/>
          </p:cNvSpPr>
          <p:nvPr>
            <p:ph type="sldNum" sz="quarter" idx="10"/>
          </p:nvPr>
        </p:nvSpPr>
        <p:spPr/>
        <p:txBody>
          <a:bodyPr/>
          <a:lstStyle/>
          <a:p>
            <a:fld id="{A894A937-9EAD-4638-8D8B-44F66C911F14}" type="slidenum">
              <a:rPr lang="tr-TR" smtClean="0"/>
              <a:t>9</a:t>
            </a:fld>
            <a:endParaRPr lang="tr-TR"/>
          </a:p>
        </p:txBody>
      </p:sp>
    </p:spTree>
    <p:extLst>
      <p:ext uri="{BB962C8B-B14F-4D97-AF65-F5344CB8AC3E}">
        <p14:creationId xmlns:p14="http://schemas.microsoft.com/office/powerpoint/2010/main" val="243913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lgn="l">
              <a:defRPr/>
            </a:lvl1pPr>
          </a:lstStyle>
          <a:p>
            <a:fld id="{80A8F80F-5143-4753-9174-BD2C865A5A80}" type="datetimeFigureOut">
              <a:rPr lang="tr-TR" smtClean="0"/>
              <a:t>13.05.2026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47F26F5-1712-490F-8A5D-D2AFD9268318}" type="slidenum">
              <a:rPr lang="tr-TR" smtClean="0"/>
              <a:t>‹#›</a:t>
            </a:fld>
            <a:endParaRPr lang="tr-TR"/>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3107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8F80F-5143-4753-9174-BD2C865A5A80}" type="datetimeFigureOut">
              <a:rPr lang="tr-TR" smtClean="0"/>
              <a:t>13.05.2026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47F26F5-1712-490F-8A5D-D2AFD9268318}" type="slidenum">
              <a:rPr lang="tr-TR" smtClean="0"/>
              <a:t>‹#›</a:t>
            </a:fld>
            <a:endParaRPr lang="tr-TR"/>
          </a:p>
        </p:txBody>
      </p:sp>
    </p:spTree>
    <p:extLst>
      <p:ext uri="{BB962C8B-B14F-4D97-AF65-F5344CB8AC3E}">
        <p14:creationId xmlns:p14="http://schemas.microsoft.com/office/powerpoint/2010/main" val="1378563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8F80F-5143-4753-9174-BD2C865A5A80}" type="datetimeFigureOut">
              <a:rPr lang="tr-TR" smtClean="0"/>
              <a:t>13.05.2026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47F26F5-1712-490F-8A5D-D2AFD9268318}" type="slidenum">
              <a:rPr lang="tr-TR" smtClean="0"/>
              <a:t>‹#›</a:t>
            </a:fld>
            <a:endParaRPr lang="tr-TR"/>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6457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2402328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4137641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5333"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14856266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3864404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tr-TR"/>
              <a:t>Asıl metin stillerini düzenlemek için tıklatın</a:t>
            </a:r>
          </a:p>
        </p:txBody>
      </p:sp>
      <p:sp>
        <p:nvSpPr>
          <p:cNvPr id="6" name="5 İçerik Yer Tutucusu"/>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20816056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1509691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22505092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2" y="273049"/>
            <a:ext cx="4011084" cy="1162051"/>
          </a:xfrm>
        </p:spPr>
        <p:txBody>
          <a:bodyPr anchor="b"/>
          <a:lstStyle>
            <a:lvl1pPr algn="l">
              <a:defRPr sz="2667" b="1"/>
            </a:lvl1pPr>
          </a:lstStyle>
          <a:p>
            <a:r>
              <a:rPr lang="tr-TR"/>
              <a:t>Asıl başlık stili için tıklatın</a:t>
            </a:r>
          </a:p>
        </p:txBody>
      </p:sp>
      <p:sp>
        <p:nvSpPr>
          <p:cNvPr id="3" name="2 İçerik Yer Tutucusu"/>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3887012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8F80F-5143-4753-9174-BD2C865A5A80}" type="datetimeFigureOut">
              <a:rPr lang="tr-TR" smtClean="0"/>
              <a:t>13.05.2026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47F26F5-1712-490F-8A5D-D2AFD9268318}" type="slidenum">
              <a:rPr lang="tr-TR" smtClean="0"/>
              <a:t>‹#›</a:t>
            </a:fld>
            <a:endParaRPr lang="tr-TR"/>
          </a:p>
        </p:txBody>
      </p:sp>
    </p:spTree>
    <p:extLst>
      <p:ext uri="{BB962C8B-B14F-4D97-AF65-F5344CB8AC3E}">
        <p14:creationId xmlns:p14="http://schemas.microsoft.com/office/powerpoint/2010/main" val="4251532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9"/>
          </a:xfrm>
        </p:spPr>
        <p:txBody>
          <a:bodyPr anchor="b"/>
          <a:lstStyle>
            <a:lvl1pPr algn="l">
              <a:defRPr sz="2667"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tr-TR"/>
          </a:p>
        </p:txBody>
      </p:sp>
      <p:sp>
        <p:nvSpPr>
          <p:cNvPr id="4" name="3 Metin Yer Tutucusu"/>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639695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27095919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9634847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2811383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5526043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5333"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707772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23718720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tr-TR"/>
              <a:t>Asıl metin stillerini düzenlemek için tıklatın</a:t>
            </a:r>
          </a:p>
        </p:txBody>
      </p:sp>
      <p:sp>
        <p:nvSpPr>
          <p:cNvPr id="6" name="5 İçerik Yer Tutucusu"/>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2847961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28743341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903344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0A8F80F-5143-4753-9174-BD2C865A5A80}" type="datetimeFigureOut">
              <a:rPr lang="tr-TR" smtClean="0"/>
              <a:t>13.05.2026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47F26F5-1712-490F-8A5D-D2AFD9268318}" type="slidenum">
              <a:rPr lang="tr-TR" smtClean="0"/>
              <a:t>‹#›</a:t>
            </a:fld>
            <a:endParaRPr lang="tr-TR"/>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22892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2" y="273049"/>
            <a:ext cx="4011084" cy="1162051"/>
          </a:xfrm>
        </p:spPr>
        <p:txBody>
          <a:bodyPr anchor="b"/>
          <a:lstStyle>
            <a:lvl1pPr algn="l">
              <a:defRPr sz="2667" b="1"/>
            </a:lvl1pPr>
          </a:lstStyle>
          <a:p>
            <a:r>
              <a:rPr lang="tr-TR"/>
              <a:t>Asıl başlık stili için tıklatın</a:t>
            </a:r>
          </a:p>
        </p:txBody>
      </p:sp>
      <p:sp>
        <p:nvSpPr>
          <p:cNvPr id="3" name="2 İçerik Yer Tutucusu"/>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27991300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9"/>
          </a:xfrm>
        </p:spPr>
        <p:txBody>
          <a:bodyPr anchor="b"/>
          <a:lstStyle>
            <a:lvl1pPr algn="l">
              <a:defRPr sz="2667"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tr-TR"/>
          </a:p>
        </p:txBody>
      </p:sp>
      <p:sp>
        <p:nvSpPr>
          <p:cNvPr id="4" name="3 Metin Yer Tutucusu"/>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7741867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37473186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pPr defTabSz="1219170"/>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1754679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0A8F80F-5143-4753-9174-BD2C865A5A80}" type="datetimeFigureOut">
              <a:rPr lang="tr-TR" smtClean="0"/>
              <a:t>13.05.2026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47F26F5-1712-490F-8A5D-D2AFD9268318}" type="slidenum">
              <a:rPr lang="tr-TR" smtClean="0"/>
              <a:t>‹#›</a:t>
            </a:fld>
            <a:endParaRPr lang="tr-TR"/>
          </a:p>
        </p:txBody>
      </p:sp>
    </p:spTree>
    <p:extLst>
      <p:ext uri="{BB962C8B-B14F-4D97-AF65-F5344CB8AC3E}">
        <p14:creationId xmlns:p14="http://schemas.microsoft.com/office/powerpoint/2010/main" val="2885473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tr-TR" smtClean="0"/>
              <a:t>Asıl metin stillerini düzenle</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0A8F80F-5143-4753-9174-BD2C865A5A80}" type="datetimeFigureOut">
              <a:rPr lang="tr-TR" smtClean="0"/>
              <a:t>13.05.2026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47F26F5-1712-490F-8A5D-D2AFD9268318}" type="slidenum">
              <a:rPr lang="tr-TR" smtClean="0"/>
              <a:t>‹#›</a:t>
            </a:fld>
            <a:endParaRPr lang="tr-TR"/>
          </a:p>
        </p:txBody>
      </p:sp>
    </p:spTree>
    <p:extLst>
      <p:ext uri="{BB962C8B-B14F-4D97-AF65-F5344CB8AC3E}">
        <p14:creationId xmlns:p14="http://schemas.microsoft.com/office/powerpoint/2010/main" val="1391067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0A8F80F-5143-4753-9174-BD2C865A5A80}" type="datetimeFigureOut">
              <a:rPr lang="tr-TR" smtClean="0"/>
              <a:t>13.05.2026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47F26F5-1712-490F-8A5D-D2AFD9268318}" type="slidenum">
              <a:rPr lang="tr-TR" smtClean="0"/>
              <a:t>‹#›</a:t>
            </a:fld>
            <a:endParaRPr lang="tr-TR"/>
          </a:p>
        </p:txBody>
      </p:sp>
    </p:spTree>
    <p:extLst>
      <p:ext uri="{BB962C8B-B14F-4D97-AF65-F5344CB8AC3E}">
        <p14:creationId xmlns:p14="http://schemas.microsoft.com/office/powerpoint/2010/main" val="629000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A8F80F-5143-4753-9174-BD2C865A5A80}" type="datetimeFigureOut">
              <a:rPr lang="tr-TR" smtClean="0"/>
              <a:t>13.05.2026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47F26F5-1712-490F-8A5D-D2AFD9268318}" type="slidenum">
              <a:rPr lang="tr-TR" smtClean="0"/>
              <a:t>‹#›</a:t>
            </a:fld>
            <a:endParaRPr lang="tr-TR"/>
          </a:p>
        </p:txBody>
      </p:sp>
    </p:spTree>
    <p:extLst>
      <p:ext uri="{BB962C8B-B14F-4D97-AF65-F5344CB8AC3E}">
        <p14:creationId xmlns:p14="http://schemas.microsoft.com/office/powerpoint/2010/main" val="3885919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tr-TR" smtClean="0"/>
              <a:t>Asıl başlık stili için tıklatın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0A8F80F-5143-4753-9174-BD2C865A5A80}" type="datetimeFigureOut">
              <a:rPr lang="tr-TR" smtClean="0"/>
              <a:t>13.05.2026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47F26F5-1712-490F-8A5D-D2AFD9268318}" type="slidenum">
              <a:rPr lang="tr-TR" smtClean="0"/>
              <a:t>‹#›</a:t>
            </a:fld>
            <a:endParaRPr lang="tr-TR"/>
          </a:p>
        </p:txBody>
      </p:sp>
    </p:spTree>
    <p:extLst>
      <p:ext uri="{BB962C8B-B14F-4D97-AF65-F5344CB8AC3E}">
        <p14:creationId xmlns:p14="http://schemas.microsoft.com/office/powerpoint/2010/main" val="2125926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0A8F80F-5143-4753-9174-BD2C865A5A80}" type="datetimeFigureOut">
              <a:rPr lang="tr-TR" smtClean="0"/>
              <a:t>13.05.2026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47F26F5-1712-490F-8A5D-D2AFD9268318}" type="slidenum">
              <a:rPr lang="tr-TR" smtClean="0"/>
              <a:t>‹#›</a:t>
            </a:fld>
            <a:endParaRPr lang="tr-TR"/>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787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80A8F80F-5143-4753-9174-BD2C865A5A80}" type="datetimeFigureOut">
              <a:rPr lang="tr-TR" smtClean="0"/>
              <a:t>13.05.2026</a:t>
            </a:fld>
            <a:endParaRPr lang="tr-T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tr-T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247F26F5-1712-490F-8A5D-D2AFD9268318}" type="slidenum">
              <a:rPr lang="tr-TR" smtClean="0"/>
              <a:t>‹#›</a:t>
            </a:fld>
            <a:endParaRPr lang="tr-TR"/>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596603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1219170"/>
            <a:endParaRPr lang="tr-TR">
              <a:solidFill>
                <a:prstClr val="black">
                  <a:tint val="75000"/>
                </a:prstClr>
              </a:solidFill>
            </a:endParaRP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30723014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tr-T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defTabSz="1219170"/>
            <a:fld id="{A23720DD-5B6D-40BF-8493-A6B52D484E6B}" type="datetimeFigureOut">
              <a:rPr lang="tr-TR" smtClean="0">
                <a:solidFill>
                  <a:prstClr val="black">
                    <a:tint val="75000"/>
                  </a:prstClr>
                </a:solidFill>
              </a:rPr>
              <a:pPr defTabSz="1219170"/>
              <a:t>13.05.2026</a:t>
            </a:fld>
            <a:endParaRPr lang="tr-TR">
              <a:solidFill>
                <a:prstClr val="black">
                  <a:tint val="75000"/>
                </a:prstClr>
              </a:solidFill>
            </a:endParaRP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1219170"/>
            <a:endParaRPr lang="tr-TR">
              <a:solidFill>
                <a:prstClr val="black">
                  <a:tint val="75000"/>
                </a:prstClr>
              </a:solidFill>
            </a:endParaRP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defTabSz="1219170"/>
            <a:fld id="{F302176B-0E47-46AC-8F43-DAB4B8A37D06}" type="slidenum">
              <a:rPr lang="tr-TR" smtClean="0">
                <a:solidFill>
                  <a:prstClr val="black">
                    <a:tint val="75000"/>
                  </a:prstClr>
                </a:solidFill>
              </a:rPr>
              <a:pPr defTabSz="1219170"/>
              <a:t>‹#›</a:t>
            </a:fld>
            <a:endParaRPr lang="tr-TR">
              <a:solidFill>
                <a:prstClr val="black">
                  <a:tint val="75000"/>
                </a:prstClr>
              </a:solidFill>
            </a:endParaRPr>
          </a:p>
        </p:txBody>
      </p:sp>
    </p:spTree>
    <p:extLst>
      <p:ext uri="{BB962C8B-B14F-4D97-AF65-F5344CB8AC3E}">
        <p14:creationId xmlns:p14="http://schemas.microsoft.com/office/powerpoint/2010/main" val="18958527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tr-T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4.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CD877-E437-33D8-EDFD-C6A0C2F77A41}"/>
            </a:ext>
          </a:extLst>
        </p:cNvPr>
        <p:cNvGrpSpPr/>
        <p:nvPr/>
      </p:nvGrpSpPr>
      <p:grpSpPr>
        <a:xfrm>
          <a:off x="0" y="0"/>
          <a:ext cx="0" cy="0"/>
          <a:chOff x="0" y="0"/>
          <a:chExt cx="0" cy="0"/>
        </a:xfrm>
      </p:grpSpPr>
      <p:pic>
        <p:nvPicPr>
          <p:cNvPr id="6" name="Resim 5" descr="çizgi film içeren bir resim&#10;&#10;Yapay zeka tarafından oluşturulmuş içerik yanlış olabilir.">
            <a:extLst>
              <a:ext uri="{FF2B5EF4-FFF2-40B4-BE49-F238E27FC236}">
                <a16:creationId xmlns:a16="http://schemas.microsoft.com/office/drawing/2014/main" id="{67E7FF64-0A8B-CB95-4F1B-D41DEC2412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6320BFB8-4E33-7A6E-F144-875733E607C5}"/>
              </a:ext>
            </a:extLst>
          </p:cNvPr>
          <p:cNvSpPr>
            <a:spLocks noGrp="1"/>
          </p:cNvSpPr>
          <p:nvPr>
            <p:ph type="ctrTitle"/>
          </p:nvPr>
        </p:nvSpPr>
        <p:spPr/>
        <p:txBody>
          <a:bodyPr/>
          <a:lstStyle/>
          <a:p>
            <a:r>
              <a:rPr lang="tr-TR" b="1" dirty="0" smtClean="0">
                <a:solidFill>
                  <a:schemeClr val="accent2">
                    <a:lumMod val="50000"/>
                  </a:schemeClr>
                </a:solidFill>
              </a:rPr>
              <a:t>TÜRKÖK BAŞVURU SÜREÇLERİ</a:t>
            </a:r>
            <a:endParaRPr lang="tr-TR" b="1" dirty="0"/>
          </a:p>
        </p:txBody>
      </p:sp>
      <p:sp>
        <p:nvSpPr>
          <p:cNvPr id="3" name="Alt Başlık 2">
            <a:extLst>
              <a:ext uri="{FF2B5EF4-FFF2-40B4-BE49-F238E27FC236}">
                <a16:creationId xmlns:a16="http://schemas.microsoft.com/office/drawing/2014/main" id="{1EE77B94-C19D-B15A-F4A0-D36CB259A2B5}"/>
              </a:ext>
            </a:extLst>
          </p:cNvPr>
          <p:cNvSpPr>
            <a:spLocks noGrp="1"/>
          </p:cNvSpPr>
          <p:nvPr>
            <p:ph type="subTitle" idx="1"/>
          </p:nvPr>
        </p:nvSpPr>
        <p:spPr/>
        <p:txBody>
          <a:bodyPr>
            <a:normAutofit/>
          </a:bodyPr>
          <a:lstStyle/>
          <a:p>
            <a:r>
              <a:rPr lang="tr-TR" sz="3600" b="1" dirty="0">
                <a:solidFill>
                  <a:srgbClr val="C00000"/>
                </a:solidFill>
              </a:rPr>
              <a:t>Kemik İliği Nakil Koordinatörü</a:t>
            </a:r>
          </a:p>
          <a:p>
            <a:r>
              <a:rPr lang="tr-TR" sz="3600" b="1" dirty="0">
                <a:solidFill>
                  <a:srgbClr val="C00000"/>
                </a:solidFill>
              </a:rPr>
              <a:t>Nermin </a:t>
            </a:r>
            <a:r>
              <a:rPr lang="tr-TR" sz="3600" b="1" dirty="0" smtClean="0">
                <a:solidFill>
                  <a:srgbClr val="C00000"/>
                </a:solidFill>
              </a:rPr>
              <a:t>ÇALIKOĞLU</a:t>
            </a:r>
            <a:endParaRPr lang="tr-TR" sz="3600" b="1" dirty="0">
              <a:solidFill>
                <a:srgbClr val="C00000"/>
              </a:solidFill>
            </a:endParaRPr>
          </a:p>
        </p:txBody>
      </p:sp>
      <p:pic>
        <p:nvPicPr>
          <p:cNvPr id="7" name="Picture 2" descr="Kadıköy Florence Nightingale Hastanes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3320" y="5425439"/>
            <a:ext cx="2245360" cy="771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1433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347202" y="318058"/>
            <a:ext cx="11580638" cy="6247974"/>
          </a:xfrm>
          <a:prstGeom prst="rect">
            <a:avLst/>
          </a:prstGeom>
        </p:spPr>
      </p:pic>
    </p:spTree>
    <p:extLst>
      <p:ext uri="{BB962C8B-B14F-4D97-AF65-F5344CB8AC3E}">
        <p14:creationId xmlns:p14="http://schemas.microsoft.com/office/powerpoint/2010/main" val="39632603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635291" y="411305"/>
            <a:ext cx="10852516" cy="6107786"/>
          </a:xfrm>
          <a:prstGeom prst="rect">
            <a:avLst/>
          </a:prstGeom>
        </p:spPr>
      </p:pic>
    </p:spTree>
    <p:extLst>
      <p:ext uri="{BB962C8B-B14F-4D97-AF65-F5344CB8AC3E}">
        <p14:creationId xmlns:p14="http://schemas.microsoft.com/office/powerpoint/2010/main" val="33387363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TÜRKÖK Sistemine Başvuru</a:t>
            </a:r>
          </a:p>
        </p:txBody>
      </p:sp>
      <p:sp>
        <p:nvSpPr>
          <p:cNvPr id="3" name="İçerik Yer Tutucusu 2"/>
          <p:cNvSpPr>
            <a:spLocks noGrp="1"/>
          </p:cNvSpPr>
          <p:nvPr>
            <p:ph idx="1"/>
          </p:nvPr>
        </p:nvSpPr>
        <p:spPr/>
        <p:txBody>
          <a:bodyPr>
            <a:normAutofit lnSpcReduction="10000"/>
          </a:bodyPr>
          <a:lstStyle/>
          <a:p>
            <a:r>
              <a:rPr lang="tr-TR" dirty="0"/>
              <a:t>Nakil merkezi koordinatörü tarafından hasta bilgileri TÜRKÖK bilgi sistemine girilir</a:t>
            </a:r>
            <a:r>
              <a:rPr lang="tr-TR" dirty="0" smtClean="0"/>
              <a:t>. Sisteme </a:t>
            </a:r>
            <a:r>
              <a:rPr lang="tr-TR" dirty="0"/>
              <a:t>girilen başlıca bilgiler:	</a:t>
            </a:r>
            <a:endParaRPr lang="tr-TR" dirty="0" smtClean="0"/>
          </a:p>
          <a:p>
            <a:pPr>
              <a:buFont typeface="Wingdings" panose="05000000000000000000" pitchFamily="2" charset="2"/>
              <a:buChar char="Ø"/>
            </a:pPr>
            <a:r>
              <a:rPr lang="tr-TR" dirty="0"/>
              <a:t> </a:t>
            </a:r>
            <a:r>
              <a:rPr lang="tr-TR" dirty="0" smtClean="0"/>
              <a:t>Hasta </a:t>
            </a:r>
            <a:r>
              <a:rPr lang="tr-TR" dirty="0"/>
              <a:t>kimlik bilgileri	</a:t>
            </a:r>
            <a:endParaRPr lang="tr-TR" dirty="0" smtClean="0"/>
          </a:p>
          <a:p>
            <a:pPr>
              <a:buFont typeface="Wingdings" panose="05000000000000000000" pitchFamily="2" charset="2"/>
              <a:buChar char="Ø"/>
            </a:pPr>
            <a:r>
              <a:rPr lang="tr-TR" dirty="0"/>
              <a:t> </a:t>
            </a:r>
            <a:r>
              <a:rPr lang="tr-TR" dirty="0" smtClean="0"/>
              <a:t>Hastalık </a:t>
            </a:r>
            <a:r>
              <a:rPr lang="tr-TR" dirty="0"/>
              <a:t>tanısı	</a:t>
            </a:r>
            <a:endParaRPr lang="tr-TR" dirty="0" smtClean="0"/>
          </a:p>
          <a:p>
            <a:pPr>
              <a:buFont typeface="Wingdings" panose="05000000000000000000" pitchFamily="2" charset="2"/>
              <a:buChar char="Ø"/>
            </a:pPr>
            <a:r>
              <a:rPr lang="tr-TR" dirty="0"/>
              <a:t> </a:t>
            </a:r>
            <a:r>
              <a:rPr lang="tr-TR" dirty="0" smtClean="0"/>
              <a:t>HLA </a:t>
            </a:r>
            <a:r>
              <a:rPr lang="tr-TR" dirty="0"/>
              <a:t>sonuçları	</a:t>
            </a:r>
            <a:endParaRPr lang="tr-TR" dirty="0" smtClean="0"/>
          </a:p>
          <a:p>
            <a:pPr>
              <a:buFont typeface="Wingdings" panose="05000000000000000000" pitchFamily="2" charset="2"/>
              <a:buChar char="Ø"/>
            </a:pPr>
            <a:r>
              <a:rPr lang="tr-TR" dirty="0"/>
              <a:t> </a:t>
            </a:r>
            <a:r>
              <a:rPr lang="tr-TR" dirty="0" smtClean="0"/>
              <a:t>Kan </a:t>
            </a:r>
            <a:r>
              <a:rPr lang="tr-TR" dirty="0"/>
              <a:t>grubu	</a:t>
            </a:r>
            <a:endParaRPr lang="tr-TR" dirty="0" smtClean="0"/>
          </a:p>
          <a:p>
            <a:pPr>
              <a:buFont typeface="Wingdings" panose="05000000000000000000" pitchFamily="2" charset="2"/>
              <a:buChar char="Ø"/>
            </a:pPr>
            <a:r>
              <a:rPr lang="tr-TR" dirty="0"/>
              <a:t> </a:t>
            </a:r>
            <a:r>
              <a:rPr lang="tr-TR" dirty="0" smtClean="0"/>
              <a:t>CMV </a:t>
            </a:r>
            <a:r>
              <a:rPr lang="tr-TR" dirty="0"/>
              <a:t>durumu	</a:t>
            </a:r>
            <a:endParaRPr lang="tr-TR" dirty="0" smtClean="0"/>
          </a:p>
          <a:p>
            <a:pPr>
              <a:buFont typeface="Wingdings" panose="05000000000000000000" pitchFamily="2" charset="2"/>
              <a:buChar char="Ø"/>
            </a:pPr>
            <a:r>
              <a:rPr lang="tr-TR" dirty="0"/>
              <a:t> </a:t>
            </a:r>
            <a:r>
              <a:rPr lang="tr-TR" dirty="0" smtClean="0"/>
              <a:t>Nakil </a:t>
            </a:r>
            <a:r>
              <a:rPr lang="tr-TR" dirty="0" err="1"/>
              <a:t>aciliyet</a:t>
            </a:r>
            <a:r>
              <a:rPr lang="tr-TR" dirty="0"/>
              <a:t> </a:t>
            </a:r>
            <a:r>
              <a:rPr lang="tr-TR" dirty="0" smtClean="0"/>
              <a:t>durumu</a:t>
            </a:r>
          </a:p>
          <a:p>
            <a:r>
              <a:rPr lang="tr-TR" dirty="0" smtClean="0"/>
              <a:t>Başvuru </a:t>
            </a:r>
            <a:r>
              <a:rPr lang="tr-TR" dirty="0"/>
              <a:t>tamamlandıktan sonra hasta verici tarama sürecine alınır.</a:t>
            </a:r>
          </a:p>
        </p:txBody>
      </p:sp>
    </p:spTree>
    <p:extLst>
      <p:ext uri="{BB962C8B-B14F-4D97-AF65-F5344CB8AC3E}">
        <p14:creationId xmlns:p14="http://schemas.microsoft.com/office/powerpoint/2010/main" val="11306490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a:stretch>
            <a:fillRect/>
          </a:stretch>
        </p:blipFill>
        <p:spPr>
          <a:xfrm>
            <a:off x="188282" y="758683"/>
            <a:ext cx="11730149" cy="5347478"/>
          </a:xfrm>
          <a:prstGeom prst="rect">
            <a:avLst/>
          </a:prstGeom>
        </p:spPr>
      </p:pic>
    </p:spTree>
    <p:extLst>
      <p:ext uri="{BB962C8B-B14F-4D97-AF65-F5344CB8AC3E}">
        <p14:creationId xmlns:p14="http://schemas.microsoft.com/office/powerpoint/2010/main" val="681654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113992" y="777738"/>
            <a:ext cx="11964015" cy="5302523"/>
          </a:xfrm>
          <a:prstGeom prst="rect">
            <a:avLst/>
          </a:prstGeom>
        </p:spPr>
      </p:pic>
    </p:spTree>
    <p:extLst>
      <p:ext uri="{BB962C8B-B14F-4D97-AF65-F5344CB8AC3E}">
        <p14:creationId xmlns:p14="http://schemas.microsoft.com/office/powerpoint/2010/main" val="770391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C00000"/>
                </a:solidFill>
              </a:rPr>
              <a:t>Donör</a:t>
            </a:r>
            <a:r>
              <a:rPr lang="tr-TR" dirty="0">
                <a:solidFill>
                  <a:srgbClr val="C00000"/>
                </a:solidFill>
              </a:rPr>
              <a:t> Tarama Süreci</a:t>
            </a:r>
          </a:p>
        </p:txBody>
      </p:sp>
      <p:sp>
        <p:nvSpPr>
          <p:cNvPr id="3" name="İçerik Yer Tutucusu 2"/>
          <p:cNvSpPr>
            <a:spLocks noGrp="1"/>
          </p:cNvSpPr>
          <p:nvPr>
            <p:ph idx="1"/>
          </p:nvPr>
        </p:nvSpPr>
        <p:spPr/>
        <p:txBody>
          <a:bodyPr/>
          <a:lstStyle/>
          <a:p>
            <a:r>
              <a:rPr lang="tr-TR" dirty="0"/>
              <a:t>Türk </a:t>
            </a:r>
            <a:r>
              <a:rPr lang="tr-TR" dirty="0" err="1" smtClean="0"/>
              <a:t>Kızılayı</a:t>
            </a:r>
            <a:r>
              <a:rPr lang="tr-TR" dirty="0" smtClean="0"/>
              <a:t> </a:t>
            </a:r>
            <a:r>
              <a:rPr lang="tr-TR" dirty="0"/>
              <a:t>tarafından yönetilen gönüllü verici havuzu taranır</a:t>
            </a:r>
            <a:r>
              <a:rPr lang="tr-TR" dirty="0" smtClean="0"/>
              <a:t>.</a:t>
            </a:r>
          </a:p>
          <a:p>
            <a:r>
              <a:rPr lang="tr-TR" dirty="0" smtClean="0"/>
              <a:t>Sistem:</a:t>
            </a:r>
          </a:p>
          <a:p>
            <a:pPr>
              <a:buFont typeface="Wingdings" panose="05000000000000000000" pitchFamily="2" charset="2"/>
              <a:buChar char="Ø"/>
            </a:pPr>
            <a:r>
              <a:rPr lang="tr-TR" dirty="0"/>
              <a:t> </a:t>
            </a:r>
            <a:r>
              <a:rPr lang="tr-TR" dirty="0" smtClean="0"/>
              <a:t>HLA </a:t>
            </a:r>
            <a:r>
              <a:rPr lang="tr-TR" dirty="0"/>
              <a:t>uyumuna göre potansiyel </a:t>
            </a:r>
            <a:r>
              <a:rPr lang="tr-TR" dirty="0" err="1"/>
              <a:t>donörleri</a:t>
            </a:r>
            <a:r>
              <a:rPr lang="tr-TR" dirty="0"/>
              <a:t> listeler	</a:t>
            </a:r>
            <a:endParaRPr lang="tr-TR" dirty="0" smtClean="0"/>
          </a:p>
          <a:p>
            <a:pPr>
              <a:buFont typeface="Wingdings" panose="05000000000000000000" pitchFamily="2" charset="2"/>
              <a:buChar char="Ø"/>
            </a:pPr>
            <a:r>
              <a:rPr lang="tr-TR" dirty="0"/>
              <a:t> </a:t>
            </a:r>
            <a:r>
              <a:rPr lang="tr-TR" dirty="0" smtClean="0"/>
              <a:t>10/10 </a:t>
            </a:r>
            <a:r>
              <a:rPr lang="tr-TR" dirty="0"/>
              <a:t>veya 9/10 uyumlu </a:t>
            </a:r>
            <a:r>
              <a:rPr lang="tr-TR" dirty="0" err="1"/>
              <a:t>donörleri</a:t>
            </a:r>
            <a:r>
              <a:rPr lang="tr-TR" dirty="0"/>
              <a:t> belirler	</a:t>
            </a:r>
            <a:endParaRPr lang="tr-TR" dirty="0" smtClean="0"/>
          </a:p>
          <a:p>
            <a:pPr>
              <a:buFont typeface="Wingdings" panose="05000000000000000000" pitchFamily="2" charset="2"/>
              <a:buChar char="Ø"/>
            </a:pPr>
            <a:r>
              <a:rPr lang="tr-TR" dirty="0"/>
              <a:t> </a:t>
            </a:r>
            <a:r>
              <a:rPr lang="tr-TR" dirty="0" err="1" smtClean="0"/>
              <a:t>Donör</a:t>
            </a:r>
            <a:r>
              <a:rPr lang="tr-TR" dirty="0" smtClean="0"/>
              <a:t> </a:t>
            </a:r>
            <a:r>
              <a:rPr lang="tr-TR" dirty="0"/>
              <a:t>uygunluk sıralaması </a:t>
            </a:r>
            <a:r>
              <a:rPr lang="tr-TR" dirty="0" smtClean="0"/>
              <a:t>oluşturur</a:t>
            </a:r>
          </a:p>
          <a:p>
            <a:r>
              <a:rPr lang="tr-TR" dirty="0" smtClean="0"/>
              <a:t>Uygun </a:t>
            </a:r>
            <a:r>
              <a:rPr lang="tr-TR" dirty="0" err="1"/>
              <a:t>donör</a:t>
            </a:r>
            <a:r>
              <a:rPr lang="tr-TR" dirty="0"/>
              <a:t> adayları nakil merkezine bildirilir.</a:t>
            </a:r>
          </a:p>
        </p:txBody>
      </p:sp>
    </p:spTree>
    <p:extLst>
      <p:ext uri="{BB962C8B-B14F-4D97-AF65-F5344CB8AC3E}">
        <p14:creationId xmlns:p14="http://schemas.microsoft.com/office/powerpoint/2010/main" val="20357154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3"/>
          <a:stretch>
            <a:fillRect/>
          </a:stretch>
        </p:blipFill>
        <p:spPr>
          <a:xfrm>
            <a:off x="229063" y="283752"/>
            <a:ext cx="11688617" cy="6283604"/>
          </a:xfrm>
          <a:prstGeom prst="rect">
            <a:avLst/>
          </a:prstGeom>
        </p:spPr>
      </p:pic>
    </p:spTree>
    <p:extLst>
      <p:ext uri="{BB962C8B-B14F-4D97-AF65-F5344CB8AC3E}">
        <p14:creationId xmlns:p14="http://schemas.microsoft.com/office/powerpoint/2010/main" val="41817599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443694" y="446947"/>
            <a:ext cx="11159025" cy="6106253"/>
          </a:xfrm>
          <a:prstGeom prst="rect">
            <a:avLst/>
          </a:prstGeom>
        </p:spPr>
      </p:pic>
      <p:sp>
        <p:nvSpPr>
          <p:cNvPr id="3" name="Dikdörtgen 2"/>
          <p:cNvSpPr/>
          <p:nvPr/>
        </p:nvSpPr>
        <p:spPr>
          <a:xfrm>
            <a:off x="899220" y="6255833"/>
            <a:ext cx="10247971" cy="297367"/>
          </a:xfrm>
          <a:prstGeom prst="rect">
            <a:avLst/>
          </a:prstGeom>
          <a:solidFill>
            <a:srgbClr val="E8F1F6"/>
          </a:solidFill>
          <a:ln>
            <a:solidFill>
              <a:srgbClr val="E9F0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FF0000"/>
                </a:solidFill>
              </a:rPr>
              <a:t>Not: TÜRKÖK </a:t>
            </a:r>
            <a:r>
              <a:rPr lang="tr-TR" dirty="0" err="1" smtClean="0">
                <a:solidFill>
                  <a:srgbClr val="FF0000"/>
                </a:solidFill>
              </a:rPr>
              <a:t>Donör</a:t>
            </a:r>
            <a:r>
              <a:rPr lang="tr-TR" dirty="0" smtClean="0">
                <a:solidFill>
                  <a:srgbClr val="FF0000"/>
                </a:solidFill>
              </a:rPr>
              <a:t> Havuzunda 55 yaşına kadar kalabilse de, </a:t>
            </a:r>
          </a:p>
          <a:p>
            <a:pPr algn="ctr"/>
            <a:r>
              <a:rPr lang="tr-TR" dirty="0" smtClean="0">
                <a:solidFill>
                  <a:srgbClr val="FF0000"/>
                </a:solidFill>
              </a:rPr>
              <a:t>nakil hekimlerinin ilk tercihi daima en genç </a:t>
            </a:r>
            <a:r>
              <a:rPr lang="tr-TR" dirty="0" err="1" smtClean="0">
                <a:solidFill>
                  <a:srgbClr val="FF0000"/>
                </a:solidFill>
              </a:rPr>
              <a:t>donörlerdir</a:t>
            </a:r>
            <a:r>
              <a:rPr lang="tr-TR" dirty="0" smtClean="0">
                <a:solidFill>
                  <a:srgbClr val="FF0000"/>
                </a:solidFill>
              </a:rPr>
              <a:t>.</a:t>
            </a:r>
            <a:endParaRPr lang="tr-TR" dirty="0">
              <a:solidFill>
                <a:srgbClr val="FF0000"/>
              </a:solidFill>
            </a:endParaRPr>
          </a:p>
        </p:txBody>
      </p:sp>
    </p:spTree>
    <p:extLst>
      <p:ext uri="{BB962C8B-B14F-4D97-AF65-F5344CB8AC3E}">
        <p14:creationId xmlns:p14="http://schemas.microsoft.com/office/powerpoint/2010/main" val="22085150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471634" y="356141"/>
            <a:ext cx="11212366" cy="6126565"/>
          </a:xfrm>
          <a:prstGeom prst="rect">
            <a:avLst/>
          </a:prstGeom>
        </p:spPr>
      </p:pic>
    </p:spTree>
    <p:extLst>
      <p:ext uri="{BB962C8B-B14F-4D97-AF65-F5344CB8AC3E}">
        <p14:creationId xmlns:p14="http://schemas.microsoft.com/office/powerpoint/2010/main" val="25403808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709124" y="405038"/>
            <a:ext cx="11056156" cy="5934631"/>
          </a:xfrm>
          <a:prstGeom prst="rect">
            <a:avLst/>
          </a:prstGeom>
        </p:spPr>
      </p:pic>
    </p:spTree>
    <p:extLst>
      <p:ext uri="{BB962C8B-B14F-4D97-AF65-F5344CB8AC3E}">
        <p14:creationId xmlns:p14="http://schemas.microsoft.com/office/powerpoint/2010/main" val="31145443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solidFill>
                  <a:srgbClr val="C00000"/>
                </a:solidFill>
                <a:effectLst>
                  <a:outerShdw blurRad="38100" dist="38100" dir="2700000" algn="tl">
                    <a:srgbClr val="000000">
                      <a:alpha val="43137"/>
                    </a:srgbClr>
                  </a:outerShdw>
                </a:effectLst>
                <a:latin typeface="Calibri Light" panose="020F0302020204030204" pitchFamily="34" charset="0"/>
                <a:ea typeface="Calibri Light" panose="020F0302020204030204" pitchFamily="34" charset="0"/>
                <a:cs typeface="Calibri Light" panose="020F0302020204030204" pitchFamily="34" charset="0"/>
              </a:rPr>
              <a:t>TÜRKÖk</a:t>
            </a:r>
            <a:endParaRPr lang="tr-TR" b="1" dirty="0">
              <a:solidFill>
                <a:srgbClr val="C00000"/>
              </a:solidFill>
              <a:effectLst>
                <a:outerShdw blurRad="38100" dist="38100" dir="2700000" algn="tl">
                  <a:srgbClr val="000000">
                    <a:alpha val="43137"/>
                  </a:srgbClr>
                </a:outerShdw>
              </a:effectLst>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3" name="İçerik Yer Tutucusu 2"/>
          <p:cNvSpPr>
            <a:spLocks noGrp="1"/>
          </p:cNvSpPr>
          <p:nvPr>
            <p:ph idx="1"/>
          </p:nvPr>
        </p:nvSpPr>
        <p:spPr>
          <a:xfrm>
            <a:off x="1024128" y="2084832"/>
            <a:ext cx="9720071" cy="4023360"/>
          </a:xfrm>
        </p:spPr>
        <p:txBody>
          <a:bodyPr/>
          <a:lstStyle/>
          <a:p>
            <a:pPr algn="just">
              <a:buFont typeface="Wingdings" panose="05000000000000000000" pitchFamily="2" charset="2"/>
              <a:buChar char="Ø"/>
            </a:pPr>
            <a:r>
              <a:rPr lang="tr-TR" dirty="0" smtClean="0">
                <a:latin typeface="Calibri" panose="020F0502020204030204" pitchFamily="34" charset="0"/>
                <a:ea typeface="Calibri" panose="020F0502020204030204" pitchFamily="34" charset="0"/>
                <a:cs typeface="Calibri" panose="020F0502020204030204" pitchFamily="34" charset="0"/>
              </a:rPr>
              <a:t> TÜRKÖK </a:t>
            </a:r>
            <a:r>
              <a:rPr lang="tr-TR" dirty="0">
                <a:latin typeface="Calibri" panose="020F0502020204030204" pitchFamily="34" charset="0"/>
                <a:ea typeface="Calibri" panose="020F0502020204030204" pitchFamily="34" charset="0"/>
                <a:cs typeface="Calibri" panose="020F0502020204030204" pitchFamily="34" charset="0"/>
              </a:rPr>
              <a:t>(Türkiye Kök Hücre Koordinasyon Merkezi), akraba dışı kök hücre nakli bekleyen hastalar ile gönüllü bağışçıları buluşturmak amacıyla T.C. Sağlık Bakanlığı ve Türk </a:t>
            </a:r>
            <a:r>
              <a:rPr lang="tr-TR" dirty="0" err="1">
                <a:latin typeface="Calibri" panose="020F0502020204030204" pitchFamily="34" charset="0"/>
                <a:ea typeface="Calibri" panose="020F0502020204030204" pitchFamily="34" charset="0"/>
                <a:cs typeface="Calibri" panose="020F0502020204030204" pitchFamily="34" charset="0"/>
              </a:rPr>
              <a:t>Kızılayı</a:t>
            </a:r>
            <a:r>
              <a:rPr lang="tr-TR" dirty="0">
                <a:latin typeface="Calibri" panose="020F0502020204030204" pitchFamily="34" charset="0"/>
                <a:ea typeface="Calibri" panose="020F0502020204030204" pitchFamily="34" charset="0"/>
                <a:cs typeface="Calibri" panose="020F0502020204030204" pitchFamily="34" charset="0"/>
              </a:rPr>
              <a:t> iş birliğiyle kurulmuş ulusal bir </a:t>
            </a:r>
            <a:r>
              <a:rPr lang="tr-TR" dirty="0" smtClean="0">
                <a:latin typeface="Calibri" panose="020F0502020204030204" pitchFamily="34" charset="0"/>
                <a:ea typeface="Calibri" panose="020F0502020204030204" pitchFamily="34" charset="0"/>
                <a:cs typeface="Calibri" panose="020F0502020204030204" pitchFamily="34" charset="0"/>
              </a:rPr>
              <a:t>projedir.</a:t>
            </a:r>
          </a:p>
          <a:p>
            <a:pPr algn="just">
              <a:buFont typeface="Wingdings" panose="05000000000000000000" pitchFamily="2" charset="2"/>
              <a:buChar char="Ø"/>
            </a:pPr>
            <a:r>
              <a:rPr lang="tr-TR" dirty="0" smtClean="0">
                <a:latin typeface="Calibri" panose="020F0502020204030204" pitchFamily="34" charset="0"/>
                <a:ea typeface="Calibri" panose="020F0502020204030204" pitchFamily="34" charset="0"/>
                <a:cs typeface="Calibri" panose="020F0502020204030204" pitchFamily="34" charset="0"/>
              </a:rPr>
              <a:t> TÜRKÖK </a:t>
            </a:r>
            <a:r>
              <a:rPr lang="tr-TR" dirty="0">
                <a:latin typeface="Calibri" panose="020F0502020204030204" pitchFamily="34" charset="0"/>
                <a:ea typeface="Calibri" panose="020F0502020204030204" pitchFamily="34" charset="0"/>
                <a:cs typeface="Calibri" panose="020F0502020204030204" pitchFamily="34" charset="0"/>
              </a:rPr>
              <a:t>Ulusal Kemik İliği Bankası, </a:t>
            </a:r>
            <a:r>
              <a:rPr lang="tr-TR" b="1" dirty="0">
                <a:latin typeface="Calibri" panose="020F0502020204030204" pitchFamily="34" charset="0"/>
                <a:ea typeface="Calibri" panose="020F0502020204030204" pitchFamily="34" charset="0"/>
                <a:cs typeface="Calibri" panose="020F0502020204030204" pitchFamily="34" charset="0"/>
              </a:rPr>
              <a:t>1 Nisan 2015</a:t>
            </a:r>
            <a:r>
              <a:rPr lang="tr-TR" dirty="0">
                <a:latin typeface="Calibri" panose="020F0502020204030204" pitchFamily="34" charset="0"/>
                <a:ea typeface="Calibri" panose="020F0502020204030204" pitchFamily="34" charset="0"/>
                <a:cs typeface="Calibri" panose="020F0502020204030204" pitchFamily="34" charset="0"/>
              </a:rPr>
              <a:t> tarihinde resmen kurulmuş ve nakil bekleyen hastalar için tarama ve koordinasyon süreçlerini yürütmeye </a:t>
            </a:r>
            <a:r>
              <a:rPr lang="tr-TR" dirty="0" smtClean="0">
                <a:latin typeface="Calibri" panose="020F0502020204030204" pitchFamily="34" charset="0"/>
                <a:ea typeface="Calibri" panose="020F0502020204030204" pitchFamily="34" charset="0"/>
                <a:cs typeface="Calibri" panose="020F0502020204030204" pitchFamily="34" charset="0"/>
              </a:rPr>
              <a:t>başlamıştır.</a:t>
            </a:r>
          </a:p>
          <a:p>
            <a:pPr algn="just">
              <a:buFont typeface="Wingdings" panose="05000000000000000000" pitchFamily="2" charset="2"/>
              <a:buChar char="Ø"/>
            </a:pPr>
            <a:r>
              <a:rPr lang="tr-TR" dirty="0" smtClean="0">
                <a:latin typeface="Calibri" panose="020F0502020204030204" pitchFamily="34" charset="0"/>
                <a:ea typeface="Calibri" panose="020F0502020204030204" pitchFamily="34" charset="0"/>
                <a:cs typeface="Calibri" panose="020F0502020204030204" pitchFamily="34" charset="0"/>
              </a:rPr>
              <a:t> Merkez</a:t>
            </a:r>
            <a:r>
              <a:rPr lang="tr-TR" dirty="0">
                <a:latin typeface="Calibri" panose="020F0502020204030204" pitchFamily="34" charset="0"/>
                <a:ea typeface="Calibri" panose="020F0502020204030204" pitchFamily="34" charset="0"/>
                <a:cs typeface="Calibri" panose="020F0502020204030204" pitchFamily="34" charset="0"/>
              </a:rPr>
              <a:t>, </a:t>
            </a:r>
            <a:r>
              <a:rPr lang="tr-TR" b="1" dirty="0">
                <a:latin typeface="Calibri" panose="020F0502020204030204" pitchFamily="34" charset="0"/>
                <a:ea typeface="Calibri" panose="020F0502020204030204" pitchFamily="34" charset="0"/>
                <a:cs typeface="Calibri" panose="020F0502020204030204" pitchFamily="34" charset="0"/>
              </a:rPr>
              <a:t>2016</a:t>
            </a:r>
            <a:r>
              <a:rPr lang="tr-TR" dirty="0">
                <a:latin typeface="Calibri" panose="020F0502020204030204" pitchFamily="34" charset="0"/>
                <a:ea typeface="Calibri" panose="020F0502020204030204" pitchFamily="34" charset="0"/>
                <a:cs typeface="Calibri" panose="020F0502020204030204" pitchFamily="34" charset="0"/>
              </a:rPr>
              <a:t> yılında Dünya Kemik İliği </a:t>
            </a:r>
            <a:r>
              <a:rPr lang="tr-TR" dirty="0" err="1">
                <a:latin typeface="Calibri" panose="020F0502020204030204" pitchFamily="34" charset="0"/>
                <a:ea typeface="Calibri" panose="020F0502020204030204" pitchFamily="34" charset="0"/>
                <a:cs typeface="Calibri" panose="020F0502020204030204" pitchFamily="34" charset="0"/>
              </a:rPr>
              <a:t>Donörleri</a:t>
            </a:r>
            <a:r>
              <a:rPr lang="tr-TR" dirty="0">
                <a:latin typeface="Calibri" panose="020F0502020204030204" pitchFamily="34" charset="0"/>
                <a:ea typeface="Calibri" panose="020F0502020204030204" pitchFamily="34" charset="0"/>
                <a:cs typeface="Calibri" panose="020F0502020204030204" pitchFamily="34" charset="0"/>
              </a:rPr>
              <a:t> Birliği (</a:t>
            </a:r>
            <a:r>
              <a:rPr lang="tr-TR" b="1" dirty="0">
                <a:latin typeface="Calibri" panose="020F0502020204030204" pitchFamily="34" charset="0"/>
                <a:ea typeface="Calibri" panose="020F0502020204030204" pitchFamily="34" charset="0"/>
                <a:cs typeface="Calibri" panose="020F0502020204030204" pitchFamily="34" charset="0"/>
              </a:rPr>
              <a:t>WMDA/BMDW</a:t>
            </a:r>
            <a:r>
              <a:rPr lang="tr-TR" dirty="0">
                <a:latin typeface="Calibri" panose="020F0502020204030204" pitchFamily="34" charset="0"/>
                <a:ea typeface="Calibri" panose="020F0502020204030204" pitchFamily="34" charset="0"/>
                <a:cs typeface="Calibri" panose="020F0502020204030204" pitchFamily="34" charset="0"/>
              </a:rPr>
              <a:t>) üyesi olmuş ve </a:t>
            </a:r>
            <a:r>
              <a:rPr lang="tr-TR" b="1" dirty="0">
                <a:latin typeface="Calibri" panose="020F0502020204030204" pitchFamily="34" charset="0"/>
                <a:ea typeface="Calibri" panose="020F0502020204030204" pitchFamily="34" charset="0"/>
                <a:cs typeface="Calibri" panose="020F0502020204030204" pitchFamily="34" charset="0"/>
              </a:rPr>
              <a:t>4 Mayıs 2016</a:t>
            </a:r>
            <a:r>
              <a:rPr lang="tr-TR" dirty="0">
                <a:latin typeface="Calibri" panose="020F0502020204030204" pitchFamily="34" charset="0"/>
                <a:ea typeface="Calibri" panose="020F0502020204030204" pitchFamily="34" charset="0"/>
                <a:cs typeface="Calibri" panose="020F0502020204030204" pitchFamily="34" charset="0"/>
              </a:rPr>
              <a:t> itibarıyla yurt dışındaki hastalar için de eşleşme talepleri almaya </a:t>
            </a:r>
            <a:r>
              <a:rPr lang="tr-TR" dirty="0" smtClean="0">
                <a:latin typeface="Calibri" panose="020F0502020204030204" pitchFamily="34" charset="0"/>
                <a:ea typeface="Calibri" panose="020F0502020204030204" pitchFamily="34" charset="0"/>
                <a:cs typeface="Calibri" panose="020F0502020204030204" pitchFamily="34" charset="0"/>
              </a:rPr>
              <a:t>başlamıştır.</a:t>
            </a:r>
            <a:endParaRPr lang="tr-TR"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222128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800" dirty="0">
                <a:solidFill>
                  <a:srgbClr val="C00000"/>
                </a:solidFill>
              </a:rPr>
              <a:t>Doğrulama Tiplemesi (</a:t>
            </a:r>
            <a:r>
              <a:rPr lang="tr-TR" sz="4800" dirty="0" err="1">
                <a:solidFill>
                  <a:srgbClr val="C00000"/>
                </a:solidFill>
              </a:rPr>
              <a:t>Confirmatory</a:t>
            </a:r>
            <a:r>
              <a:rPr lang="tr-TR" sz="4800" dirty="0">
                <a:solidFill>
                  <a:srgbClr val="C00000"/>
                </a:solidFill>
              </a:rPr>
              <a:t> Typing)</a:t>
            </a:r>
          </a:p>
        </p:txBody>
      </p:sp>
      <p:sp>
        <p:nvSpPr>
          <p:cNvPr id="3" name="İçerik Yer Tutucusu 2"/>
          <p:cNvSpPr>
            <a:spLocks noGrp="1"/>
          </p:cNvSpPr>
          <p:nvPr>
            <p:ph idx="1"/>
          </p:nvPr>
        </p:nvSpPr>
        <p:spPr/>
        <p:txBody>
          <a:bodyPr/>
          <a:lstStyle/>
          <a:p>
            <a:r>
              <a:rPr lang="tr-TR" dirty="0"/>
              <a:t>Potansiyel </a:t>
            </a:r>
            <a:r>
              <a:rPr lang="tr-TR" dirty="0" err="1"/>
              <a:t>donörlerle</a:t>
            </a:r>
            <a:r>
              <a:rPr lang="tr-TR" dirty="0"/>
              <a:t> iletişime geçilerek yeni kan örnekleri alınır</a:t>
            </a:r>
            <a:r>
              <a:rPr lang="tr-TR" dirty="0" smtClean="0"/>
              <a:t>.</a:t>
            </a:r>
          </a:p>
          <a:p>
            <a:r>
              <a:rPr lang="tr-TR" dirty="0" smtClean="0"/>
              <a:t>Bu </a:t>
            </a:r>
            <a:r>
              <a:rPr lang="tr-TR" dirty="0"/>
              <a:t>aşamada:	</a:t>
            </a:r>
            <a:endParaRPr lang="tr-TR" dirty="0" smtClean="0"/>
          </a:p>
          <a:p>
            <a:pPr>
              <a:buFont typeface="Wingdings" panose="05000000000000000000" pitchFamily="2" charset="2"/>
              <a:buChar char="Ø"/>
            </a:pPr>
            <a:r>
              <a:rPr lang="tr-TR" dirty="0"/>
              <a:t> </a:t>
            </a:r>
            <a:r>
              <a:rPr lang="tr-TR" dirty="0" smtClean="0"/>
              <a:t>HLA </a:t>
            </a:r>
            <a:r>
              <a:rPr lang="tr-TR" dirty="0"/>
              <a:t>doğrulaması yapılır	</a:t>
            </a:r>
            <a:endParaRPr lang="tr-TR" dirty="0" smtClean="0"/>
          </a:p>
          <a:p>
            <a:pPr>
              <a:buFont typeface="Wingdings" panose="05000000000000000000" pitchFamily="2" charset="2"/>
              <a:buChar char="Ø"/>
            </a:pPr>
            <a:r>
              <a:rPr lang="tr-TR" dirty="0"/>
              <a:t> </a:t>
            </a:r>
            <a:r>
              <a:rPr lang="tr-TR" dirty="0" smtClean="0"/>
              <a:t>Enfeksiyon </a:t>
            </a:r>
            <a:r>
              <a:rPr lang="tr-TR" dirty="0"/>
              <a:t>testleri çalışılır	</a:t>
            </a:r>
            <a:endParaRPr lang="tr-TR" dirty="0" smtClean="0"/>
          </a:p>
          <a:p>
            <a:pPr>
              <a:buFont typeface="Wingdings" panose="05000000000000000000" pitchFamily="2" charset="2"/>
              <a:buChar char="Ø"/>
            </a:pPr>
            <a:r>
              <a:rPr lang="tr-TR" dirty="0"/>
              <a:t> </a:t>
            </a:r>
            <a:r>
              <a:rPr lang="tr-TR" dirty="0" err="1" smtClean="0"/>
              <a:t>Donörün</a:t>
            </a:r>
            <a:r>
              <a:rPr lang="tr-TR" dirty="0" smtClean="0"/>
              <a:t> </a:t>
            </a:r>
            <a:r>
              <a:rPr lang="tr-TR" dirty="0"/>
              <a:t>sağlık uygunluğu </a:t>
            </a:r>
            <a:r>
              <a:rPr lang="tr-TR" dirty="0" smtClean="0"/>
              <a:t>değerlendirilir</a:t>
            </a:r>
          </a:p>
          <a:p>
            <a:r>
              <a:rPr lang="tr-TR" dirty="0" smtClean="0"/>
              <a:t>Uygun </a:t>
            </a:r>
            <a:r>
              <a:rPr lang="tr-TR" dirty="0" err="1"/>
              <a:t>donör</a:t>
            </a:r>
            <a:r>
              <a:rPr lang="tr-TR" dirty="0"/>
              <a:t> kesinleştirildiğinde süreç toplama aşamasına ilerler.</a:t>
            </a:r>
          </a:p>
        </p:txBody>
      </p:sp>
    </p:spTree>
    <p:extLst>
      <p:ext uri="{BB962C8B-B14F-4D97-AF65-F5344CB8AC3E}">
        <p14:creationId xmlns:p14="http://schemas.microsoft.com/office/powerpoint/2010/main" val="19980764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576437" y="387271"/>
            <a:ext cx="10846167" cy="5972889"/>
          </a:xfrm>
          <a:prstGeom prst="rect">
            <a:avLst/>
          </a:prstGeom>
        </p:spPr>
      </p:pic>
    </p:spTree>
    <p:extLst>
      <p:ext uri="{BB962C8B-B14F-4D97-AF65-F5344CB8AC3E}">
        <p14:creationId xmlns:p14="http://schemas.microsoft.com/office/powerpoint/2010/main" val="36611403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a:stretch>
            <a:fillRect/>
          </a:stretch>
        </p:blipFill>
        <p:spPr>
          <a:xfrm>
            <a:off x="288096" y="585374"/>
            <a:ext cx="11581526" cy="5683346"/>
          </a:xfrm>
          <a:prstGeom prst="rect">
            <a:avLst/>
          </a:prstGeom>
        </p:spPr>
      </p:pic>
    </p:spTree>
    <p:extLst>
      <p:ext uri="{BB962C8B-B14F-4D97-AF65-F5344CB8AC3E}">
        <p14:creationId xmlns:p14="http://schemas.microsoft.com/office/powerpoint/2010/main" val="3415825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361157" y="599440"/>
            <a:ext cx="11339608" cy="5872479"/>
          </a:xfrm>
          <a:prstGeom prst="rect">
            <a:avLst/>
          </a:prstGeom>
        </p:spPr>
      </p:pic>
    </p:spTree>
    <p:extLst>
      <p:ext uri="{BB962C8B-B14F-4D97-AF65-F5344CB8AC3E}">
        <p14:creationId xmlns:p14="http://schemas.microsoft.com/office/powerpoint/2010/main" val="9648696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24128" y="564896"/>
            <a:ext cx="9720072" cy="1499616"/>
          </a:xfrm>
        </p:spPr>
        <p:txBody>
          <a:bodyPr/>
          <a:lstStyle/>
          <a:p>
            <a:r>
              <a:rPr lang="tr-TR" dirty="0">
                <a:solidFill>
                  <a:srgbClr val="C00000"/>
                </a:solidFill>
              </a:rPr>
              <a:t>Kök Hücre Toplama Planlaması</a:t>
            </a:r>
          </a:p>
        </p:txBody>
      </p:sp>
      <p:sp>
        <p:nvSpPr>
          <p:cNvPr id="3" name="İçerik Yer Tutucusu 2"/>
          <p:cNvSpPr>
            <a:spLocks noGrp="1"/>
          </p:cNvSpPr>
          <p:nvPr>
            <p:ph idx="1"/>
          </p:nvPr>
        </p:nvSpPr>
        <p:spPr/>
        <p:txBody>
          <a:bodyPr/>
          <a:lstStyle/>
          <a:p>
            <a:r>
              <a:rPr lang="tr-TR" dirty="0" err="1"/>
              <a:t>Donör</a:t>
            </a:r>
            <a:r>
              <a:rPr lang="tr-TR" dirty="0"/>
              <a:t> uygun bulunduğunda:	</a:t>
            </a:r>
            <a:endParaRPr lang="tr-TR" dirty="0" smtClean="0"/>
          </a:p>
          <a:p>
            <a:pPr>
              <a:buFont typeface="Wingdings" panose="05000000000000000000" pitchFamily="2" charset="2"/>
              <a:buChar char="Ø"/>
            </a:pPr>
            <a:r>
              <a:rPr lang="tr-TR" dirty="0"/>
              <a:t> </a:t>
            </a:r>
            <a:r>
              <a:rPr lang="tr-TR" dirty="0" smtClean="0"/>
              <a:t>Toplama </a:t>
            </a:r>
            <a:r>
              <a:rPr lang="tr-TR" dirty="0"/>
              <a:t>tarihi belirlenir	</a:t>
            </a:r>
            <a:endParaRPr lang="tr-TR" dirty="0" smtClean="0"/>
          </a:p>
          <a:p>
            <a:pPr>
              <a:buFont typeface="Wingdings" panose="05000000000000000000" pitchFamily="2" charset="2"/>
              <a:buChar char="Ø"/>
            </a:pPr>
            <a:r>
              <a:rPr lang="tr-TR" dirty="0"/>
              <a:t> </a:t>
            </a:r>
            <a:r>
              <a:rPr lang="tr-TR" dirty="0" smtClean="0"/>
              <a:t>Hastanın hazırlık </a:t>
            </a:r>
            <a:r>
              <a:rPr lang="tr-TR" dirty="0" err="1" smtClean="0"/>
              <a:t>rejmi</a:t>
            </a:r>
            <a:r>
              <a:rPr lang="tr-TR" dirty="0" smtClean="0"/>
              <a:t> </a:t>
            </a:r>
            <a:r>
              <a:rPr lang="tr-TR" dirty="0"/>
              <a:t>planlanır	</a:t>
            </a:r>
            <a:endParaRPr lang="tr-TR" dirty="0" smtClean="0"/>
          </a:p>
          <a:p>
            <a:pPr>
              <a:buFont typeface="Wingdings" panose="05000000000000000000" pitchFamily="2" charset="2"/>
              <a:buChar char="Ø"/>
            </a:pPr>
            <a:r>
              <a:rPr lang="tr-TR" dirty="0"/>
              <a:t> </a:t>
            </a:r>
            <a:r>
              <a:rPr lang="tr-TR" dirty="0" smtClean="0"/>
              <a:t>Lojistik </a:t>
            </a:r>
            <a:r>
              <a:rPr lang="tr-TR" dirty="0"/>
              <a:t>koordinasyon </a:t>
            </a:r>
            <a:r>
              <a:rPr lang="tr-TR" dirty="0" smtClean="0"/>
              <a:t>yapılır</a:t>
            </a:r>
          </a:p>
          <a:p>
            <a:r>
              <a:rPr lang="tr-TR" dirty="0" smtClean="0"/>
              <a:t>Toplama </a:t>
            </a:r>
            <a:r>
              <a:rPr lang="tr-TR" dirty="0"/>
              <a:t>genellikle </a:t>
            </a:r>
            <a:r>
              <a:rPr lang="tr-TR" dirty="0" err="1"/>
              <a:t>periferik</a:t>
            </a:r>
            <a:r>
              <a:rPr lang="tr-TR" dirty="0"/>
              <a:t> kök hücre </a:t>
            </a:r>
            <a:r>
              <a:rPr lang="tr-TR" dirty="0" err="1"/>
              <a:t>aferezi</a:t>
            </a:r>
            <a:r>
              <a:rPr lang="tr-TR" dirty="0"/>
              <a:t> yöntemiyle yapılır.</a:t>
            </a:r>
          </a:p>
        </p:txBody>
      </p:sp>
    </p:spTree>
    <p:extLst>
      <p:ext uri="{BB962C8B-B14F-4D97-AF65-F5344CB8AC3E}">
        <p14:creationId xmlns:p14="http://schemas.microsoft.com/office/powerpoint/2010/main" val="24394112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424672" y="387271"/>
            <a:ext cx="11157728" cy="6123300"/>
          </a:xfrm>
          <a:prstGeom prst="rect">
            <a:avLst/>
          </a:prstGeom>
        </p:spPr>
      </p:pic>
    </p:spTree>
    <p:extLst>
      <p:ext uri="{BB962C8B-B14F-4D97-AF65-F5344CB8AC3E}">
        <p14:creationId xmlns:p14="http://schemas.microsoft.com/office/powerpoint/2010/main" val="11842523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Hücre Transferi ve Nakil</a:t>
            </a:r>
          </a:p>
        </p:txBody>
      </p:sp>
      <p:sp>
        <p:nvSpPr>
          <p:cNvPr id="3" name="İçerik Yer Tutucusu 2"/>
          <p:cNvSpPr>
            <a:spLocks noGrp="1"/>
          </p:cNvSpPr>
          <p:nvPr>
            <p:ph idx="1"/>
          </p:nvPr>
        </p:nvSpPr>
        <p:spPr/>
        <p:txBody>
          <a:bodyPr/>
          <a:lstStyle/>
          <a:p>
            <a:r>
              <a:rPr lang="tr-TR" dirty="0"/>
              <a:t>Toplanan kök hücreler uygun koşullarda nakil merkezine ulaştırılır</a:t>
            </a:r>
            <a:r>
              <a:rPr lang="tr-TR" dirty="0" smtClean="0"/>
              <a:t>.</a:t>
            </a:r>
          </a:p>
          <a:p>
            <a:r>
              <a:rPr lang="tr-TR" dirty="0" smtClean="0"/>
              <a:t>Nakil </a:t>
            </a:r>
            <a:r>
              <a:rPr lang="tr-TR" dirty="0"/>
              <a:t>günü:	</a:t>
            </a:r>
            <a:endParaRPr lang="tr-TR" dirty="0" smtClean="0"/>
          </a:p>
          <a:p>
            <a:pPr>
              <a:buFont typeface="Wingdings" panose="05000000000000000000" pitchFamily="2" charset="2"/>
              <a:buChar char="Ø"/>
            </a:pPr>
            <a:r>
              <a:rPr lang="tr-TR" dirty="0"/>
              <a:t> </a:t>
            </a:r>
            <a:r>
              <a:rPr lang="tr-TR" dirty="0" smtClean="0"/>
              <a:t>Hücre </a:t>
            </a:r>
            <a:r>
              <a:rPr lang="tr-TR" dirty="0"/>
              <a:t>sayımı yapılır	</a:t>
            </a:r>
            <a:endParaRPr lang="tr-TR" dirty="0" smtClean="0"/>
          </a:p>
          <a:p>
            <a:pPr>
              <a:buFont typeface="Wingdings" panose="05000000000000000000" pitchFamily="2" charset="2"/>
              <a:buChar char="Ø"/>
            </a:pPr>
            <a:r>
              <a:rPr lang="tr-TR" dirty="0"/>
              <a:t> </a:t>
            </a:r>
            <a:r>
              <a:rPr lang="tr-TR" dirty="0" smtClean="0"/>
              <a:t>CD34 </a:t>
            </a:r>
            <a:r>
              <a:rPr lang="tr-TR" dirty="0"/>
              <a:t>hücre miktarı değerlendirilir	</a:t>
            </a:r>
            <a:endParaRPr lang="tr-TR" dirty="0" smtClean="0"/>
          </a:p>
          <a:p>
            <a:pPr>
              <a:buFont typeface="Wingdings" panose="05000000000000000000" pitchFamily="2" charset="2"/>
              <a:buChar char="Ø"/>
            </a:pPr>
            <a:r>
              <a:rPr lang="tr-TR" dirty="0"/>
              <a:t> </a:t>
            </a:r>
            <a:r>
              <a:rPr lang="tr-TR" dirty="0" smtClean="0"/>
              <a:t>Hastaya </a:t>
            </a:r>
            <a:r>
              <a:rPr lang="tr-TR" dirty="0"/>
              <a:t>kök hücre </a:t>
            </a:r>
            <a:r>
              <a:rPr lang="tr-TR" dirty="0" err="1"/>
              <a:t>infüzyonu</a:t>
            </a:r>
            <a:r>
              <a:rPr lang="tr-TR" dirty="0"/>
              <a:t> </a:t>
            </a:r>
            <a:r>
              <a:rPr lang="tr-TR" dirty="0" smtClean="0"/>
              <a:t>gerçekleştirilir</a:t>
            </a:r>
          </a:p>
          <a:p>
            <a:r>
              <a:rPr lang="tr-TR" dirty="0" smtClean="0"/>
              <a:t>Bu </a:t>
            </a:r>
            <a:r>
              <a:rPr lang="tr-TR" dirty="0"/>
              <a:t>aşama nakil sürecinin klinik başlangıcını oluşturur.</a:t>
            </a:r>
          </a:p>
        </p:txBody>
      </p:sp>
    </p:spTree>
    <p:extLst>
      <p:ext uri="{BB962C8B-B14F-4D97-AF65-F5344CB8AC3E}">
        <p14:creationId xmlns:p14="http://schemas.microsoft.com/office/powerpoint/2010/main" val="250507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a:stretch>
            <a:fillRect/>
          </a:stretch>
        </p:blipFill>
        <p:spPr>
          <a:xfrm>
            <a:off x="3545840" y="86401"/>
            <a:ext cx="5100320" cy="6635464"/>
          </a:xfrm>
          <a:prstGeom prst="rect">
            <a:avLst/>
          </a:prstGeom>
        </p:spPr>
      </p:pic>
      <p:pic>
        <p:nvPicPr>
          <p:cNvPr id="2" name="Resim 1"/>
          <p:cNvPicPr>
            <a:picLocks noChangeAspect="1"/>
          </p:cNvPicPr>
          <p:nvPr/>
        </p:nvPicPr>
        <p:blipFill>
          <a:blip r:embed="rId4"/>
          <a:stretch>
            <a:fillRect/>
          </a:stretch>
        </p:blipFill>
        <p:spPr>
          <a:xfrm>
            <a:off x="7459342" y="1174416"/>
            <a:ext cx="893180" cy="1091264"/>
          </a:xfrm>
          <a:prstGeom prst="rect">
            <a:avLst/>
          </a:prstGeom>
        </p:spPr>
      </p:pic>
      <p:sp>
        <p:nvSpPr>
          <p:cNvPr id="3" name="Dikdörtgen 2"/>
          <p:cNvSpPr/>
          <p:nvPr/>
        </p:nvSpPr>
        <p:spPr>
          <a:xfrm>
            <a:off x="3947532" y="4047893"/>
            <a:ext cx="2096429" cy="3122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6222380" y="1750741"/>
            <a:ext cx="1236962" cy="1003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887858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3"/>
          <a:stretch>
            <a:fillRect/>
          </a:stretch>
        </p:blipFill>
        <p:spPr>
          <a:xfrm>
            <a:off x="3069858" y="111760"/>
            <a:ext cx="6052284" cy="6520912"/>
          </a:xfrm>
          <a:prstGeom prst="rect">
            <a:avLst/>
          </a:prstGeom>
        </p:spPr>
      </p:pic>
    </p:spTree>
    <p:extLst>
      <p:ext uri="{BB962C8B-B14F-4D97-AF65-F5344CB8AC3E}">
        <p14:creationId xmlns:p14="http://schemas.microsoft.com/office/powerpoint/2010/main" val="36972855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17566217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a:stretch>
            <a:fillRect/>
          </a:stretch>
        </p:blipFill>
        <p:spPr>
          <a:xfrm>
            <a:off x="325121" y="368202"/>
            <a:ext cx="11620656" cy="6235798"/>
          </a:xfrm>
          <a:prstGeom prst="rect">
            <a:avLst/>
          </a:prstGeom>
        </p:spPr>
      </p:pic>
    </p:spTree>
    <p:extLst>
      <p:ext uri="{BB962C8B-B14F-4D97-AF65-F5344CB8AC3E}">
        <p14:creationId xmlns:p14="http://schemas.microsoft.com/office/powerpoint/2010/main" val="18856220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1902212" y="202456"/>
            <a:ext cx="8367256" cy="6655544"/>
          </a:xfrm>
          <a:prstGeom prst="rect">
            <a:avLst/>
          </a:prstGeom>
        </p:spPr>
      </p:pic>
    </p:spTree>
    <p:extLst>
      <p:ext uri="{BB962C8B-B14F-4D97-AF65-F5344CB8AC3E}">
        <p14:creationId xmlns:p14="http://schemas.microsoft.com/office/powerpoint/2010/main" val="6434251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3" cstate="print">
            <a:extLst>
              <a:ext uri="{28A0092B-C50C-407E-A947-70E740481C1C}">
                <a14:useLocalDpi xmlns:a14="http://schemas.microsoft.com/office/drawing/2010/main" val="0"/>
              </a:ext>
            </a:extLst>
          </a:blip>
          <a:srcRect b="44000"/>
          <a:stretch/>
        </p:blipFill>
        <p:spPr>
          <a:xfrm>
            <a:off x="3608516" y="487680"/>
            <a:ext cx="4964613" cy="3840480"/>
          </a:xfrm>
          <a:prstGeom prst="rect">
            <a:avLst/>
          </a:prstGeom>
        </p:spPr>
      </p:pic>
      <p:pic>
        <p:nvPicPr>
          <p:cNvPr id="3" name="Resim 2"/>
          <p:cNvPicPr>
            <a:picLocks noChangeAspect="1"/>
          </p:cNvPicPr>
          <p:nvPr/>
        </p:nvPicPr>
        <p:blipFill>
          <a:blip r:embed="rId4"/>
          <a:stretch>
            <a:fillRect/>
          </a:stretch>
        </p:blipFill>
        <p:spPr>
          <a:xfrm>
            <a:off x="2512786" y="4651972"/>
            <a:ext cx="7156075" cy="1850427"/>
          </a:xfrm>
          <a:prstGeom prst="rect">
            <a:avLst/>
          </a:prstGeom>
        </p:spPr>
      </p:pic>
    </p:spTree>
    <p:extLst>
      <p:ext uri="{BB962C8B-B14F-4D97-AF65-F5344CB8AC3E}">
        <p14:creationId xmlns:p14="http://schemas.microsoft.com/office/powerpoint/2010/main" val="34911598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635223" y="478054"/>
            <a:ext cx="10921554" cy="5853196"/>
          </a:xfrm>
          <a:prstGeom prst="rect">
            <a:avLst/>
          </a:prstGeom>
        </p:spPr>
      </p:pic>
    </p:spTree>
    <p:extLst>
      <p:ext uri="{BB962C8B-B14F-4D97-AF65-F5344CB8AC3E}">
        <p14:creationId xmlns:p14="http://schemas.microsoft.com/office/powerpoint/2010/main" val="14425827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4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96185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3350703F-41B5-CDB7-E643-864A29D180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5854" y="537046"/>
            <a:ext cx="5280292" cy="1632180"/>
          </a:xfrm>
          <a:prstGeom prst="rect">
            <a:avLst/>
          </a:prstGeom>
        </p:spPr>
      </p:pic>
      <p:pic>
        <p:nvPicPr>
          <p:cNvPr id="7" name="Resim 6">
            <a:extLst>
              <a:ext uri="{FF2B5EF4-FFF2-40B4-BE49-F238E27FC236}">
                <a16:creationId xmlns:a16="http://schemas.microsoft.com/office/drawing/2014/main" id="{8B53AB73-8B30-9757-E8C3-9CF6318BE1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855" y="5085016"/>
            <a:ext cx="4298289" cy="1579405"/>
          </a:xfrm>
          <a:prstGeom prst="rect">
            <a:avLst/>
          </a:prstGeom>
        </p:spPr>
      </p:pic>
      <p:pic>
        <p:nvPicPr>
          <p:cNvPr id="9" name="Resim 8">
            <a:extLst>
              <a:ext uri="{FF2B5EF4-FFF2-40B4-BE49-F238E27FC236}">
                <a16:creationId xmlns:a16="http://schemas.microsoft.com/office/drawing/2014/main" id="{01BBFB9B-6509-1726-1D96-1233996B51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7627" y="331305"/>
            <a:ext cx="1996948" cy="1996948"/>
          </a:xfrm>
          <a:prstGeom prst="rect">
            <a:avLst/>
          </a:prstGeom>
        </p:spPr>
      </p:pic>
      <p:sp>
        <p:nvSpPr>
          <p:cNvPr id="2" name="Dikdörtgen 1"/>
          <p:cNvSpPr/>
          <p:nvPr/>
        </p:nvSpPr>
        <p:spPr>
          <a:xfrm>
            <a:off x="3345604" y="2967335"/>
            <a:ext cx="5500801" cy="923330"/>
          </a:xfrm>
          <a:prstGeom prst="rect">
            <a:avLst/>
          </a:prstGeom>
          <a:noFill/>
        </p:spPr>
        <p:txBody>
          <a:bodyPr wrap="none" lIns="91440" tIns="45720" rIns="91440" bIns="45720">
            <a:spAutoFit/>
          </a:bodyPr>
          <a:lstStyle/>
          <a:p>
            <a:pPr algn="ctr"/>
            <a:r>
              <a:rPr lang="tr-TR" sz="5400" b="1" spc="50" dirty="0" smtClean="0">
                <a:ln w="0"/>
                <a:solidFill>
                  <a:srgbClr val="E80303"/>
                </a:solidFill>
                <a:effectLst>
                  <a:innerShdw blurRad="63500" dist="50800" dir="13500000">
                    <a:srgbClr val="000000">
                      <a:alpha val="50000"/>
                    </a:srgbClr>
                  </a:innerShdw>
                </a:effectLst>
              </a:rPr>
              <a:t>Teşekkür Ederim…</a:t>
            </a:r>
            <a:endParaRPr lang="tr-TR" sz="5400" b="1" spc="50" dirty="0">
              <a:ln w="0"/>
              <a:solidFill>
                <a:srgbClr val="E80303"/>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33904719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just"/>
            <a:r>
              <a:rPr lang="tr-TR" sz="3600" b="1"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TÜRKÖK sürecinde nakil koordinatörü kritik bir bağlantı noktasıdır</a:t>
            </a:r>
            <a:r>
              <a:rPr lang="tr-TR" sz="3600" b="1" dirty="0" smtClean="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endParaRPr lang="tr-TR" sz="3600" b="1"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3" name="İçerik Yer Tutucusu 2"/>
          <p:cNvSpPr>
            <a:spLocks noGrp="1"/>
          </p:cNvSpPr>
          <p:nvPr>
            <p:ph sz="half" idx="1"/>
          </p:nvPr>
        </p:nvSpPr>
        <p:spPr>
          <a:ln/>
        </p:spPr>
        <p:style>
          <a:lnRef idx="0">
            <a:schemeClr val="accent2"/>
          </a:lnRef>
          <a:fillRef idx="3">
            <a:schemeClr val="accent2"/>
          </a:fillRef>
          <a:effectRef idx="3">
            <a:schemeClr val="accent2"/>
          </a:effectRef>
          <a:fontRef idx="minor">
            <a:schemeClr val="lt1"/>
          </a:fontRef>
        </p:style>
        <p:txBody>
          <a:bodyPr>
            <a:normAutofit fontScale="92500"/>
          </a:bodyPr>
          <a:lstStyle/>
          <a:p>
            <a:r>
              <a:rPr lang="tr-TR" b="1" dirty="0">
                <a:latin typeface="Calibri" panose="020F0502020204030204" pitchFamily="34" charset="0"/>
                <a:ea typeface="Calibri" panose="020F0502020204030204" pitchFamily="34" charset="0"/>
                <a:cs typeface="Calibri" panose="020F0502020204030204" pitchFamily="34" charset="0"/>
              </a:rPr>
              <a:t>Koordinatör şu birimler arasında iletişimi sağlar</a:t>
            </a:r>
            <a:r>
              <a:rPr lang="tr-TR" b="1" dirty="0" smtClean="0">
                <a:latin typeface="Calibri" panose="020F0502020204030204" pitchFamily="34" charset="0"/>
                <a:ea typeface="Calibri" panose="020F0502020204030204" pitchFamily="34" charset="0"/>
                <a:cs typeface="Calibri" panose="020F0502020204030204" pitchFamily="34" charset="0"/>
              </a:rPr>
              <a:t>:</a:t>
            </a:r>
          </a:p>
          <a:p>
            <a:r>
              <a:rPr lang="tr-TR" dirty="0" smtClean="0">
                <a:latin typeface="Calibri" panose="020F0502020204030204" pitchFamily="34" charset="0"/>
                <a:ea typeface="Calibri" panose="020F0502020204030204" pitchFamily="34" charset="0"/>
                <a:cs typeface="Calibri" panose="020F0502020204030204" pitchFamily="34" charset="0"/>
              </a:rPr>
              <a:t>•Nakil </a:t>
            </a:r>
            <a:r>
              <a:rPr lang="tr-TR" dirty="0">
                <a:latin typeface="Calibri" panose="020F0502020204030204" pitchFamily="34" charset="0"/>
                <a:ea typeface="Calibri" panose="020F0502020204030204" pitchFamily="34" charset="0"/>
                <a:cs typeface="Calibri" panose="020F0502020204030204" pitchFamily="34" charset="0"/>
              </a:rPr>
              <a:t>merkezi	</a:t>
            </a:r>
            <a:endParaRPr lang="tr-TR" dirty="0" smtClean="0">
              <a:latin typeface="Calibri" panose="020F0502020204030204" pitchFamily="34" charset="0"/>
              <a:ea typeface="Calibri" panose="020F0502020204030204" pitchFamily="34" charset="0"/>
              <a:cs typeface="Calibri" panose="020F0502020204030204" pitchFamily="34" charset="0"/>
            </a:endParaRPr>
          </a:p>
          <a:p>
            <a:r>
              <a:rPr lang="tr-TR" dirty="0" smtClean="0">
                <a:latin typeface="Calibri" panose="020F0502020204030204" pitchFamily="34" charset="0"/>
                <a:ea typeface="Calibri" panose="020F0502020204030204" pitchFamily="34" charset="0"/>
                <a:cs typeface="Calibri" panose="020F0502020204030204" pitchFamily="34" charset="0"/>
              </a:rPr>
              <a:t>•Türk </a:t>
            </a:r>
            <a:r>
              <a:rPr lang="tr-TR" dirty="0">
                <a:latin typeface="Calibri" panose="020F0502020204030204" pitchFamily="34" charset="0"/>
                <a:ea typeface="Calibri" panose="020F0502020204030204" pitchFamily="34" charset="0"/>
                <a:cs typeface="Calibri" panose="020F0502020204030204" pitchFamily="34" charset="0"/>
              </a:rPr>
              <a:t>Kızılay	</a:t>
            </a:r>
            <a:endParaRPr lang="tr-TR" dirty="0" smtClean="0">
              <a:latin typeface="Calibri" panose="020F0502020204030204" pitchFamily="34" charset="0"/>
              <a:ea typeface="Calibri" panose="020F0502020204030204" pitchFamily="34" charset="0"/>
              <a:cs typeface="Calibri" panose="020F0502020204030204" pitchFamily="34" charset="0"/>
            </a:endParaRPr>
          </a:p>
          <a:p>
            <a:r>
              <a:rPr lang="tr-TR" dirty="0" smtClean="0">
                <a:latin typeface="Calibri" panose="020F0502020204030204" pitchFamily="34" charset="0"/>
                <a:ea typeface="Calibri" panose="020F0502020204030204" pitchFamily="34" charset="0"/>
                <a:cs typeface="Calibri" panose="020F0502020204030204" pitchFamily="34" charset="0"/>
              </a:rPr>
              <a:t>•</a:t>
            </a:r>
            <a:r>
              <a:rPr lang="tr-TR" dirty="0" err="1" smtClean="0">
                <a:latin typeface="Calibri" panose="020F0502020204030204" pitchFamily="34" charset="0"/>
                <a:ea typeface="Calibri" panose="020F0502020204030204" pitchFamily="34" charset="0"/>
                <a:cs typeface="Calibri" panose="020F0502020204030204" pitchFamily="34" charset="0"/>
              </a:rPr>
              <a:t>Donör</a:t>
            </a:r>
            <a:r>
              <a:rPr lang="tr-TR" dirty="0" smtClean="0">
                <a:latin typeface="Calibri" panose="020F0502020204030204" pitchFamily="34" charset="0"/>
                <a:ea typeface="Calibri" panose="020F0502020204030204" pitchFamily="34" charset="0"/>
                <a:cs typeface="Calibri" panose="020F0502020204030204" pitchFamily="34" charset="0"/>
              </a:rPr>
              <a:t> </a:t>
            </a:r>
            <a:r>
              <a:rPr lang="tr-TR" dirty="0">
                <a:latin typeface="Calibri" panose="020F0502020204030204" pitchFamily="34" charset="0"/>
                <a:ea typeface="Calibri" panose="020F0502020204030204" pitchFamily="34" charset="0"/>
                <a:cs typeface="Calibri" panose="020F0502020204030204" pitchFamily="34" charset="0"/>
              </a:rPr>
              <a:t>merkezi	</a:t>
            </a:r>
            <a:endParaRPr lang="tr-TR" dirty="0" smtClean="0">
              <a:latin typeface="Calibri" panose="020F0502020204030204" pitchFamily="34" charset="0"/>
              <a:ea typeface="Calibri" panose="020F0502020204030204" pitchFamily="34" charset="0"/>
              <a:cs typeface="Calibri" panose="020F0502020204030204" pitchFamily="34" charset="0"/>
            </a:endParaRPr>
          </a:p>
          <a:p>
            <a:r>
              <a:rPr lang="tr-TR" dirty="0" smtClean="0">
                <a:latin typeface="Calibri" panose="020F0502020204030204" pitchFamily="34" charset="0"/>
                <a:ea typeface="Calibri" panose="020F0502020204030204" pitchFamily="34" charset="0"/>
                <a:cs typeface="Calibri" panose="020F0502020204030204" pitchFamily="34" charset="0"/>
              </a:rPr>
              <a:t>•Laboratuvar</a:t>
            </a:r>
            <a:r>
              <a:rPr lang="tr-TR" dirty="0">
                <a:latin typeface="Calibri" panose="020F0502020204030204" pitchFamily="34" charset="0"/>
                <a:ea typeface="Calibri" panose="020F0502020204030204" pitchFamily="34" charset="0"/>
                <a:cs typeface="Calibri" panose="020F0502020204030204" pitchFamily="34" charset="0"/>
              </a:rPr>
              <a:t>	</a:t>
            </a:r>
            <a:endParaRPr lang="tr-TR" dirty="0" smtClean="0">
              <a:latin typeface="Calibri" panose="020F0502020204030204" pitchFamily="34" charset="0"/>
              <a:ea typeface="Calibri" panose="020F0502020204030204" pitchFamily="34" charset="0"/>
              <a:cs typeface="Calibri" panose="020F0502020204030204" pitchFamily="34" charset="0"/>
            </a:endParaRPr>
          </a:p>
          <a:p>
            <a:r>
              <a:rPr lang="tr-TR" dirty="0" smtClean="0">
                <a:latin typeface="Calibri" panose="020F0502020204030204" pitchFamily="34" charset="0"/>
                <a:ea typeface="Calibri" panose="020F0502020204030204" pitchFamily="34" charset="0"/>
                <a:cs typeface="Calibri" panose="020F0502020204030204" pitchFamily="34" charset="0"/>
              </a:rPr>
              <a:t>•Klinik ekip</a:t>
            </a:r>
          </a:p>
        </p:txBody>
      </p:sp>
      <p:sp>
        <p:nvSpPr>
          <p:cNvPr id="4" name="İçerik Yer Tutucusu 3"/>
          <p:cNvSpPr>
            <a:spLocks noGrp="1"/>
          </p:cNvSpPr>
          <p:nvPr>
            <p:ph sz="half" idx="2"/>
          </p:nvPr>
        </p:nvSpPr>
        <p:spPr/>
        <p:style>
          <a:lnRef idx="0">
            <a:schemeClr val="accent2"/>
          </a:lnRef>
          <a:fillRef idx="3">
            <a:schemeClr val="accent2"/>
          </a:fillRef>
          <a:effectRef idx="3">
            <a:schemeClr val="accent2"/>
          </a:effectRef>
          <a:fontRef idx="minor">
            <a:schemeClr val="lt1"/>
          </a:fontRef>
        </p:style>
        <p:txBody>
          <a:bodyPr>
            <a:normAutofit fontScale="92500"/>
          </a:bodyPr>
          <a:lstStyle/>
          <a:p>
            <a:r>
              <a:rPr lang="tr-TR" b="1" dirty="0">
                <a:latin typeface="Calibri" panose="020F0502020204030204" pitchFamily="34" charset="0"/>
                <a:ea typeface="Calibri" panose="020F0502020204030204" pitchFamily="34" charset="0"/>
                <a:cs typeface="Calibri" panose="020F0502020204030204" pitchFamily="34" charset="0"/>
              </a:rPr>
              <a:t>Görevleri</a:t>
            </a:r>
          </a:p>
          <a:p>
            <a:r>
              <a:rPr lang="tr-TR" dirty="0">
                <a:latin typeface="Calibri" panose="020F0502020204030204" pitchFamily="34" charset="0"/>
                <a:ea typeface="Calibri" panose="020F0502020204030204" pitchFamily="34" charset="0"/>
                <a:cs typeface="Calibri" panose="020F0502020204030204" pitchFamily="34" charset="0"/>
              </a:rPr>
              <a:t>✔ Hastanın TÜRKÖK başvurusunu yapmak</a:t>
            </a:r>
          </a:p>
          <a:p>
            <a:r>
              <a:rPr lang="tr-TR" dirty="0">
                <a:latin typeface="Calibri" panose="020F0502020204030204" pitchFamily="34" charset="0"/>
                <a:ea typeface="Calibri" panose="020F0502020204030204" pitchFamily="34" charset="0"/>
                <a:cs typeface="Calibri" panose="020F0502020204030204" pitchFamily="34" charset="0"/>
              </a:rPr>
              <a:t>✔ HLA sonuçlarının sisteme doğru girilmesini sağlamak</a:t>
            </a:r>
          </a:p>
          <a:p>
            <a:r>
              <a:rPr lang="tr-TR" dirty="0">
                <a:latin typeface="Calibri" panose="020F0502020204030204" pitchFamily="34" charset="0"/>
                <a:ea typeface="Calibri" panose="020F0502020204030204" pitchFamily="34" charset="0"/>
                <a:cs typeface="Calibri" panose="020F0502020204030204" pitchFamily="34" charset="0"/>
              </a:rPr>
              <a:t>✔ </a:t>
            </a:r>
            <a:r>
              <a:rPr lang="tr-TR" dirty="0" err="1">
                <a:latin typeface="Calibri" panose="020F0502020204030204" pitchFamily="34" charset="0"/>
                <a:ea typeface="Calibri" panose="020F0502020204030204" pitchFamily="34" charset="0"/>
                <a:cs typeface="Calibri" panose="020F0502020204030204" pitchFamily="34" charset="0"/>
              </a:rPr>
              <a:t>Donör</a:t>
            </a:r>
            <a:r>
              <a:rPr lang="tr-TR" dirty="0">
                <a:latin typeface="Calibri" panose="020F0502020204030204" pitchFamily="34" charset="0"/>
                <a:ea typeface="Calibri" panose="020F0502020204030204" pitchFamily="34" charset="0"/>
                <a:cs typeface="Calibri" panose="020F0502020204030204" pitchFamily="34" charset="0"/>
              </a:rPr>
              <a:t> tarama sürecini takip etmek</a:t>
            </a:r>
          </a:p>
          <a:p>
            <a:r>
              <a:rPr lang="tr-TR" dirty="0">
                <a:latin typeface="Calibri" panose="020F0502020204030204" pitchFamily="34" charset="0"/>
                <a:ea typeface="Calibri" panose="020F0502020204030204" pitchFamily="34" charset="0"/>
                <a:cs typeface="Calibri" panose="020F0502020204030204" pitchFamily="34" charset="0"/>
              </a:rPr>
              <a:t>✔ </a:t>
            </a:r>
            <a:r>
              <a:rPr lang="tr-TR" dirty="0" err="1">
                <a:latin typeface="Calibri" panose="020F0502020204030204" pitchFamily="34" charset="0"/>
                <a:ea typeface="Calibri" panose="020F0502020204030204" pitchFamily="34" charset="0"/>
                <a:cs typeface="Calibri" panose="020F0502020204030204" pitchFamily="34" charset="0"/>
              </a:rPr>
              <a:t>Confirmatory</a:t>
            </a:r>
            <a:r>
              <a:rPr lang="tr-TR" dirty="0">
                <a:latin typeface="Calibri" panose="020F0502020204030204" pitchFamily="34" charset="0"/>
                <a:ea typeface="Calibri" panose="020F0502020204030204" pitchFamily="34" charset="0"/>
                <a:cs typeface="Calibri" panose="020F0502020204030204" pitchFamily="34" charset="0"/>
              </a:rPr>
              <a:t> </a:t>
            </a:r>
            <a:r>
              <a:rPr lang="tr-TR" dirty="0" err="1">
                <a:latin typeface="Calibri" panose="020F0502020204030204" pitchFamily="34" charset="0"/>
                <a:ea typeface="Calibri" panose="020F0502020204030204" pitchFamily="34" charset="0"/>
                <a:cs typeface="Calibri" panose="020F0502020204030204" pitchFamily="34" charset="0"/>
              </a:rPr>
              <a:t>typing</a:t>
            </a:r>
            <a:r>
              <a:rPr lang="tr-TR" dirty="0">
                <a:latin typeface="Calibri" panose="020F0502020204030204" pitchFamily="34" charset="0"/>
                <a:ea typeface="Calibri" panose="020F0502020204030204" pitchFamily="34" charset="0"/>
                <a:cs typeface="Calibri" panose="020F0502020204030204" pitchFamily="34" charset="0"/>
              </a:rPr>
              <a:t> sürecini organize etmek</a:t>
            </a:r>
          </a:p>
          <a:p>
            <a:r>
              <a:rPr lang="tr-TR" dirty="0">
                <a:latin typeface="Calibri" panose="020F0502020204030204" pitchFamily="34" charset="0"/>
                <a:ea typeface="Calibri" panose="020F0502020204030204" pitchFamily="34" charset="0"/>
                <a:cs typeface="Calibri" panose="020F0502020204030204" pitchFamily="34" charset="0"/>
              </a:rPr>
              <a:t>✔ Hücre toplama ve nakil tarihini planlamak</a:t>
            </a:r>
          </a:p>
          <a:p>
            <a:r>
              <a:rPr lang="tr-TR" dirty="0">
                <a:latin typeface="Calibri" panose="020F0502020204030204" pitchFamily="34" charset="0"/>
                <a:ea typeface="Calibri" panose="020F0502020204030204" pitchFamily="34" charset="0"/>
                <a:cs typeface="Calibri" panose="020F0502020204030204" pitchFamily="34" charset="0"/>
              </a:rPr>
              <a:t>✔ Lojistik ve iletişimi yönetmek</a:t>
            </a:r>
          </a:p>
        </p:txBody>
      </p:sp>
    </p:spTree>
    <p:extLst>
      <p:ext uri="{BB962C8B-B14F-4D97-AF65-F5344CB8AC3E}">
        <p14:creationId xmlns:p14="http://schemas.microsoft.com/office/powerpoint/2010/main" val="16525715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extLst>
              <p:ext uri="{D42A27DB-BD31-4B8C-83A1-F6EECF244321}">
                <p14:modId xmlns:p14="http://schemas.microsoft.com/office/powerpoint/2010/main" val="3181700495"/>
              </p:ext>
            </p:extLst>
          </p:nvPr>
        </p:nvGraphicFramePr>
        <p:xfrm>
          <a:off x="1046480" y="863600"/>
          <a:ext cx="9916160" cy="574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Metin kutusu 2"/>
          <p:cNvSpPr txBox="1"/>
          <p:nvPr/>
        </p:nvSpPr>
        <p:spPr>
          <a:xfrm>
            <a:off x="1564640" y="340380"/>
            <a:ext cx="8879840" cy="523220"/>
          </a:xfrm>
          <a:prstGeom prst="rect">
            <a:avLst/>
          </a:prstGeom>
          <a:noFill/>
        </p:spPr>
        <p:txBody>
          <a:bodyPr wrap="square" rtlCol="0">
            <a:spAutoFit/>
          </a:bodyPr>
          <a:lstStyle/>
          <a:p>
            <a:pPr algn="ctr"/>
            <a:r>
              <a:rPr lang="tr-TR" sz="28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ALLOJENİK KÖK HÜCRE NAKİL SÜRECİ</a:t>
            </a:r>
            <a:endParaRPr lang="tr-TR" sz="28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4098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C00000"/>
                </a:solidFill>
              </a:rPr>
              <a:t>Nakil </a:t>
            </a:r>
            <a:r>
              <a:rPr lang="tr-TR" dirty="0" err="1" smtClean="0">
                <a:solidFill>
                  <a:srgbClr val="C00000"/>
                </a:solidFill>
              </a:rPr>
              <a:t>Endikasyonunun</a:t>
            </a:r>
            <a:r>
              <a:rPr lang="tr-TR" dirty="0" smtClean="0">
                <a:solidFill>
                  <a:srgbClr val="C00000"/>
                </a:solidFill>
              </a:rPr>
              <a:t> Belirlenmesi</a:t>
            </a:r>
            <a:endParaRPr lang="tr-TR" dirty="0">
              <a:solidFill>
                <a:srgbClr val="C00000"/>
              </a:solidFill>
            </a:endParaRPr>
          </a:p>
        </p:txBody>
      </p:sp>
      <p:sp>
        <p:nvSpPr>
          <p:cNvPr id="3" name="İçerik Yer Tutucusu 2"/>
          <p:cNvSpPr>
            <a:spLocks noGrp="1"/>
          </p:cNvSpPr>
          <p:nvPr>
            <p:ph idx="1"/>
          </p:nvPr>
        </p:nvSpPr>
        <p:spPr>
          <a:xfrm>
            <a:off x="1024129" y="2286000"/>
            <a:ext cx="5488432" cy="3931920"/>
          </a:xfrm>
        </p:spPr>
        <p:txBody>
          <a:bodyPr>
            <a:normAutofit/>
          </a:bodyPr>
          <a:lstStyle/>
          <a:p>
            <a:r>
              <a:rPr lang="tr-TR" dirty="0"/>
              <a:t>Süreç, hastanın </a:t>
            </a:r>
            <a:r>
              <a:rPr lang="tr-TR" dirty="0" err="1"/>
              <a:t>A</a:t>
            </a:r>
            <a:r>
              <a:rPr lang="tr-TR" dirty="0" err="1" smtClean="0"/>
              <a:t>llojenik</a:t>
            </a:r>
            <a:r>
              <a:rPr lang="tr-TR" dirty="0" smtClean="0"/>
              <a:t> </a:t>
            </a:r>
            <a:r>
              <a:rPr lang="tr-TR" dirty="0"/>
              <a:t>kök hücre nakline uygun olduğunun belirlenmesiyle başlar</a:t>
            </a:r>
            <a:r>
              <a:rPr lang="tr-TR" dirty="0" smtClean="0"/>
              <a:t>.</a:t>
            </a:r>
          </a:p>
          <a:p>
            <a:r>
              <a:rPr lang="tr-TR" dirty="0" smtClean="0"/>
              <a:t>Bu </a:t>
            </a:r>
            <a:r>
              <a:rPr lang="tr-TR" dirty="0"/>
              <a:t>aşamada:	</a:t>
            </a:r>
            <a:endParaRPr lang="tr-TR" dirty="0" smtClean="0"/>
          </a:p>
          <a:p>
            <a:pPr>
              <a:buFont typeface="Wingdings" panose="05000000000000000000" pitchFamily="2" charset="2"/>
              <a:buChar char="Ø"/>
            </a:pPr>
            <a:r>
              <a:rPr lang="tr-TR" dirty="0"/>
              <a:t> </a:t>
            </a:r>
            <a:r>
              <a:rPr lang="tr-TR" dirty="0" smtClean="0"/>
              <a:t>Hastalığın </a:t>
            </a:r>
            <a:r>
              <a:rPr lang="tr-TR" dirty="0"/>
              <a:t>tanısı ve evresi </a:t>
            </a:r>
            <a:r>
              <a:rPr lang="tr-TR" dirty="0" smtClean="0"/>
              <a:t>değerlendirilir</a:t>
            </a:r>
          </a:p>
          <a:p>
            <a:pPr>
              <a:buFont typeface="Wingdings" panose="05000000000000000000" pitchFamily="2" charset="2"/>
              <a:buChar char="Ø"/>
            </a:pPr>
            <a:r>
              <a:rPr lang="tr-TR" dirty="0"/>
              <a:t> </a:t>
            </a:r>
            <a:r>
              <a:rPr lang="tr-TR" dirty="0" err="1" smtClean="0"/>
              <a:t>Allojenik</a:t>
            </a:r>
            <a:r>
              <a:rPr lang="tr-TR" dirty="0" smtClean="0"/>
              <a:t> </a:t>
            </a:r>
            <a:r>
              <a:rPr lang="tr-TR" dirty="0"/>
              <a:t>nakil </a:t>
            </a:r>
            <a:r>
              <a:rPr lang="tr-TR" dirty="0" err="1"/>
              <a:t>endikasyonu</a:t>
            </a:r>
            <a:r>
              <a:rPr lang="tr-TR" dirty="0"/>
              <a:t> </a:t>
            </a:r>
            <a:r>
              <a:rPr lang="tr-TR" dirty="0" smtClean="0"/>
              <a:t>belirlenir</a:t>
            </a:r>
            <a:r>
              <a:rPr lang="tr-TR" dirty="0"/>
              <a:t>	</a:t>
            </a:r>
            <a:endParaRPr lang="tr-TR" dirty="0" smtClean="0"/>
          </a:p>
          <a:p>
            <a:pPr>
              <a:buFont typeface="Wingdings" panose="05000000000000000000" pitchFamily="2" charset="2"/>
              <a:buChar char="Ø"/>
            </a:pPr>
            <a:r>
              <a:rPr lang="tr-TR" dirty="0"/>
              <a:t> </a:t>
            </a:r>
            <a:r>
              <a:rPr lang="tr-TR" dirty="0" smtClean="0"/>
              <a:t>Hastanın </a:t>
            </a:r>
            <a:r>
              <a:rPr lang="tr-TR" dirty="0"/>
              <a:t>güncel HLA tiplemesi yapılır	</a:t>
            </a:r>
            <a:endParaRPr lang="tr-TR" dirty="0" smtClean="0"/>
          </a:p>
          <a:p>
            <a:pPr>
              <a:buFont typeface="Wingdings" panose="05000000000000000000" pitchFamily="2" charset="2"/>
              <a:buChar char="Ø"/>
            </a:pPr>
            <a:r>
              <a:rPr lang="tr-TR" dirty="0"/>
              <a:t> </a:t>
            </a:r>
            <a:r>
              <a:rPr lang="tr-TR" dirty="0" smtClean="0"/>
              <a:t>Kan </a:t>
            </a:r>
            <a:r>
              <a:rPr lang="tr-TR" dirty="0"/>
              <a:t>grubu ve enfeksiyon </a:t>
            </a:r>
            <a:r>
              <a:rPr lang="tr-TR" dirty="0" err="1"/>
              <a:t>serolojileri</a:t>
            </a:r>
            <a:r>
              <a:rPr lang="tr-TR" dirty="0"/>
              <a:t> </a:t>
            </a:r>
            <a:r>
              <a:rPr lang="tr-TR" dirty="0" smtClean="0"/>
              <a:t>hazırlanır</a:t>
            </a:r>
          </a:p>
          <a:p>
            <a:r>
              <a:rPr lang="tr-TR" dirty="0" smtClean="0"/>
              <a:t>Bu </a:t>
            </a:r>
            <a:r>
              <a:rPr lang="tr-TR" dirty="0"/>
              <a:t>bilgiler başvuru için temel verileri oluşturur.</a:t>
            </a:r>
          </a:p>
        </p:txBody>
      </p:sp>
      <p:pic>
        <p:nvPicPr>
          <p:cNvPr id="4" name="Resim 3"/>
          <p:cNvPicPr>
            <a:picLocks noChangeAspect="1"/>
          </p:cNvPicPr>
          <p:nvPr/>
        </p:nvPicPr>
        <p:blipFill>
          <a:blip r:embed="rId3"/>
          <a:stretch>
            <a:fillRect/>
          </a:stretch>
        </p:blipFill>
        <p:spPr>
          <a:xfrm>
            <a:off x="6235390" y="2286000"/>
            <a:ext cx="5587859" cy="2589616"/>
          </a:xfrm>
          <a:prstGeom prst="rect">
            <a:avLst/>
          </a:prstGeom>
        </p:spPr>
      </p:pic>
    </p:spTree>
    <p:extLst>
      <p:ext uri="{BB962C8B-B14F-4D97-AF65-F5344CB8AC3E}">
        <p14:creationId xmlns:p14="http://schemas.microsoft.com/office/powerpoint/2010/main" val="27805505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a:stretch>
            <a:fillRect/>
          </a:stretch>
        </p:blipFill>
        <p:spPr>
          <a:xfrm>
            <a:off x="310328" y="366293"/>
            <a:ext cx="11261912" cy="6077702"/>
          </a:xfrm>
          <a:prstGeom prst="rect">
            <a:avLst/>
          </a:prstGeom>
        </p:spPr>
      </p:pic>
    </p:spTree>
    <p:extLst>
      <p:ext uri="{BB962C8B-B14F-4D97-AF65-F5344CB8AC3E}">
        <p14:creationId xmlns:p14="http://schemas.microsoft.com/office/powerpoint/2010/main" val="28633397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a:stretch>
            <a:fillRect/>
          </a:stretch>
        </p:blipFill>
        <p:spPr>
          <a:xfrm>
            <a:off x="111572" y="354864"/>
            <a:ext cx="11643548" cy="6195742"/>
          </a:xfrm>
          <a:prstGeom prst="rect">
            <a:avLst/>
          </a:prstGeom>
        </p:spPr>
      </p:pic>
    </p:spTree>
    <p:extLst>
      <p:ext uri="{BB962C8B-B14F-4D97-AF65-F5344CB8AC3E}">
        <p14:creationId xmlns:p14="http://schemas.microsoft.com/office/powerpoint/2010/main" val="34686359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3"/>
          <a:stretch>
            <a:fillRect/>
          </a:stretch>
        </p:blipFill>
        <p:spPr>
          <a:xfrm>
            <a:off x="826813" y="284595"/>
            <a:ext cx="10786067" cy="6070388"/>
          </a:xfrm>
          <a:prstGeom prst="rect">
            <a:avLst/>
          </a:prstGeom>
        </p:spPr>
      </p:pic>
    </p:spTree>
    <p:extLst>
      <p:ext uri="{BB962C8B-B14F-4D97-AF65-F5344CB8AC3E}">
        <p14:creationId xmlns:p14="http://schemas.microsoft.com/office/powerpoint/2010/main" val="1561463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ntegral">
  <a:themeElements>
    <a:clrScheme name="E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E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15854</TotalTime>
  <Words>1707</Words>
  <Application>Microsoft Office PowerPoint</Application>
  <PresentationFormat>Geniş ekran</PresentationFormat>
  <Paragraphs>184</Paragraphs>
  <Slides>34</Slides>
  <Notes>33</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34</vt:i4>
      </vt:variant>
    </vt:vector>
  </HeadingPairs>
  <TitlesOfParts>
    <vt:vector size="44" baseType="lpstr">
      <vt:lpstr>Arial</vt:lpstr>
      <vt:lpstr>Calibri</vt:lpstr>
      <vt:lpstr>Calibri Light</vt:lpstr>
      <vt:lpstr>Tw Cen MT</vt:lpstr>
      <vt:lpstr>Tw Cen MT Condensed</vt:lpstr>
      <vt:lpstr>Wingdings</vt:lpstr>
      <vt:lpstr>Wingdings 3</vt:lpstr>
      <vt:lpstr>Entegral</vt:lpstr>
      <vt:lpstr>Ofis Teması</vt:lpstr>
      <vt:lpstr>1_Ofis Teması</vt:lpstr>
      <vt:lpstr>TÜRKÖK BAŞVURU SÜREÇLERİ</vt:lpstr>
      <vt:lpstr>TÜRKÖk</vt:lpstr>
      <vt:lpstr>PowerPoint Sunusu</vt:lpstr>
      <vt:lpstr>TÜRKÖK sürecinde nakil koordinatörü kritik bir bağlantı noktasıdır.</vt:lpstr>
      <vt:lpstr>PowerPoint Sunusu</vt:lpstr>
      <vt:lpstr>Nakil Endikasyonunun Belirlenmesi</vt:lpstr>
      <vt:lpstr>PowerPoint Sunusu</vt:lpstr>
      <vt:lpstr>PowerPoint Sunusu</vt:lpstr>
      <vt:lpstr>PowerPoint Sunusu</vt:lpstr>
      <vt:lpstr>PowerPoint Sunusu</vt:lpstr>
      <vt:lpstr>PowerPoint Sunusu</vt:lpstr>
      <vt:lpstr>TÜRKÖK Sistemine Başvuru</vt:lpstr>
      <vt:lpstr>PowerPoint Sunusu</vt:lpstr>
      <vt:lpstr>PowerPoint Sunusu</vt:lpstr>
      <vt:lpstr>Donör Tarama Süreci</vt:lpstr>
      <vt:lpstr>PowerPoint Sunusu</vt:lpstr>
      <vt:lpstr>PowerPoint Sunusu</vt:lpstr>
      <vt:lpstr>PowerPoint Sunusu</vt:lpstr>
      <vt:lpstr>PowerPoint Sunusu</vt:lpstr>
      <vt:lpstr>Doğrulama Tiplemesi (Confirmatory Typing)</vt:lpstr>
      <vt:lpstr>PowerPoint Sunusu</vt:lpstr>
      <vt:lpstr>PowerPoint Sunusu</vt:lpstr>
      <vt:lpstr>PowerPoint Sunusu</vt:lpstr>
      <vt:lpstr>Kök Hücre Toplama Planlaması</vt:lpstr>
      <vt:lpstr>PowerPoint Sunusu</vt:lpstr>
      <vt:lpstr>Hücre Transferi ve Nakil</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ACER</cp:lastModifiedBy>
  <cp:revision>115</cp:revision>
  <dcterms:created xsi:type="dcterms:W3CDTF">2026-03-13T17:36:07Z</dcterms:created>
  <dcterms:modified xsi:type="dcterms:W3CDTF">2026-05-14T07:15:29Z</dcterms:modified>
</cp:coreProperties>
</file>