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0" autoAdjust="0"/>
    <p:restoredTop sz="85014" autoAdjust="0"/>
  </p:normalViewPr>
  <p:slideViewPr>
    <p:cSldViewPr snapToGrid="0" snapToObjects="1">
      <p:cViewPr varScale="1">
        <p:scale>
          <a:sx n="129" d="100"/>
          <a:sy n="129" d="100"/>
        </p:scale>
        <p:origin x="8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744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30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82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6400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Kemik İliği Nakli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Koordinatörlüğü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1663209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4400" b="1" dirty="0" smtClean="0">
                <a:latin typeface="Calibri" pitchFamily="34" charset="0"/>
                <a:cs typeface="Calibri" pitchFamily="34" charset="-120"/>
              </a:rPr>
              <a:t>ANKARA TIP FAKÜLTESİ CEBECİ HASTANESİ HEMATOLOJİ BİLİM DALI</a:t>
            </a:r>
            <a:endParaRPr lang="en-US" sz="4400" b="1" dirty="0"/>
          </a:p>
        </p:txBody>
      </p:sp>
      <p:sp>
        <p:nvSpPr>
          <p:cNvPr id="7" name="Shape 5"/>
          <p:cNvSpPr/>
          <p:nvPr/>
        </p:nvSpPr>
        <p:spPr>
          <a:xfrm>
            <a:off x="570199" y="3848643"/>
            <a:ext cx="7904728" cy="45719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10" name="Text 4"/>
          <p:cNvSpPr/>
          <p:nvPr/>
        </p:nvSpPr>
        <p:spPr>
          <a:xfrm>
            <a:off x="457200" y="4071672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2400" b="1" dirty="0" smtClean="0">
                <a:latin typeface="Calibri" pitchFamily="34" charset="0"/>
                <a:cs typeface="Calibri" pitchFamily="34" charset="-120"/>
              </a:rPr>
              <a:t>KİT KOORDİNATÖRÜ HÜLYA BARAKLIOĞLU</a:t>
            </a:r>
            <a:endParaRPr lang="en-US" sz="2400" b="1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063" y="622698"/>
            <a:ext cx="2724714" cy="24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50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1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Koordinatörün Görünmeyen Yükü — Literatür Kanıtları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8595360" cy="804672"/>
          </a:xfrm>
          <a:prstGeom prst="rect">
            <a:avLst/>
          </a:prstGeom>
          <a:solidFill>
            <a:srgbClr val="1A2E3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11480" y="8503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 et al. (Transplant Proc, 2021)</a:t>
            </a:r>
            <a:r>
              <a:rPr lang="en-US" sz="1100" dirty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Türkiye'deki 104 nakil koordinatörünün Copenhagen Burnout Inventory skorları: orta düzey tükenmişlik. Compassion fatigue ile tükenmişlik arasında anlamlı pozitif korelasyon (r=0.43). Duygusal zeka tükenmişliği koruyucu yönde etkilemektedir (r=−0.37).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65760" y="1737360"/>
            <a:ext cx="4114800" cy="14630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37360"/>
            <a:ext cx="109728" cy="14630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8" name="Shape 6"/>
          <p:cNvSpPr/>
          <p:nvPr/>
        </p:nvSpPr>
        <p:spPr>
          <a:xfrm>
            <a:off x="594360" y="192024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80160" y="1901952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7/24 Ulaşılabilirlik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94360" y="2450592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Çalışmalar, nöbet harici saatlerde de iş kaygısından kopmada zorluk yaşandığını göstermektedir.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54880" y="1737360"/>
            <a:ext cx="4114800" cy="14630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737360"/>
            <a:ext cx="109728" cy="1463040"/>
          </a:xfrm>
          <a:prstGeom prst="rect">
            <a:avLst/>
          </a:prstGeom>
          <a:solidFill>
            <a:srgbClr val="D44C3C"/>
          </a:solidFill>
          <a:ln/>
        </p:spPr>
      </p:sp>
      <p:sp>
        <p:nvSpPr>
          <p:cNvPr id="14" name="Shape 12"/>
          <p:cNvSpPr/>
          <p:nvPr/>
        </p:nvSpPr>
        <p:spPr>
          <a:xfrm>
            <a:off x="4983480" y="1920240"/>
            <a:ext cx="502920" cy="502920"/>
          </a:xfrm>
          <a:prstGeom prst="ellipse">
            <a:avLst/>
          </a:prstGeom>
          <a:solidFill>
            <a:srgbClr val="D44C3C"/>
          </a:solidFill>
          <a:ln/>
        </p:spPr>
      </p:sp>
      <p:sp>
        <p:nvSpPr>
          <p:cNvPr id="15" name="Text 13"/>
          <p:cNvSpPr/>
          <p:nvPr/>
        </p:nvSpPr>
        <p:spPr>
          <a:xfrm>
            <a:off x="4983480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💙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669280" y="1901952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300" b="1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Duygusal Tükenmişlik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983480" y="2450592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Süregelen stres ve yas maruziyeti, kariyerin herhangi bir döneminde semptom gelişimine zemin hazırlar.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752344" y="3465056"/>
            <a:ext cx="4114800" cy="14630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383280"/>
            <a:ext cx="109728" cy="14630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0" name="Shape 18"/>
          <p:cNvSpPr/>
          <p:nvPr/>
        </p:nvSpPr>
        <p:spPr>
          <a:xfrm>
            <a:off x="2838097" y="3734246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1" name="Text 19"/>
          <p:cNvSpPr/>
          <p:nvPr/>
        </p:nvSpPr>
        <p:spPr>
          <a:xfrm>
            <a:off x="2838097" y="3741643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480560" y="3542222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Ahlaki</a:t>
            </a:r>
            <a:r>
              <a:rPr lang="en-US" sz="13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300" b="1" dirty="0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Baskı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063240" y="4237166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İdeal dışı organ/hücre kabul baskısı veya yetersiz donörle ilerleme zorlaması etik çatışma yaratır.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3200400"/>
            <a:ext cx="3200400" cy="3200400"/>
          </a:xfrm>
          <a:prstGeom prst="ellipse">
            <a:avLst/>
          </a:prstGeom>
          <a:solidFill>
            <a:srgbClr val="1C7293">
              <a:alpha val="3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FACT-JACIE Akreditasyonu ve Koordinatörün Rolü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3657600" cy="4572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1051560"/>
            <a:ext cx="502920" cy="50292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051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87552" y="1051560"/>
            <a:ext cx="7680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Baskı Standartları (Ekim 2025):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87552" y="1417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FACT-JACIE'nin en güncel baskısı, hematopoetik hücre terapisi, CAR-T ve IEC ürünlerini kapsar.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5760" y="2011680"/>
            <a:ext cx="502920" cy="50292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2011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87552" y="2011680"/>
            <a:ext cx="7680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300" b="1" dirty="0" smtClean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Prosedür</a:t>
            </a:r>
            <a:r>
              <a:rPr lang="en-US" sz="1300" b="1" dirty="0" smtClean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87552" y="23774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Koordinatör; toplama, işleme, depolama ve uygulama prosedürlerini yazar, gözden geçirir ve </a:t>
            </a:r>
            <a:r>
              <a:rPr lang="en-US" sz="1200" dirty="0" err="1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uygular</a:t>
            </a:r>
            <a:r>
              <a:rPr lang="en-US" sz="1200" dirty="0" smtClean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tr-TR" sz="1200" dirty="0" smtClean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Alıcı-verici hazırlanması ve naklin tüm sürecinde görev alır.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2971800"/>
            <a:ext cx="502920" cy="50292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2971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87552" y="2971800"/>
            <a:ext cx="7680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 Yetkinliği: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87552" y="33375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Standartlar, eğitim kanıtı ve pozisyona özel minimum deneyim gereksinimlerini açıkça tanımlar.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3931920"/>
            <a:ext cx="502920" cy="50292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87552" y="3931920"/>
            <a:ext cx="7680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Klinik</a:t>
            </a: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300" b="1" dirty="0" smtClean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Sonuçlara</a:t>
            </a:r>
            <a:r>
              <a:rPr lang="en-US" sz="1300" b="1" dirty="0" smtClean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Etkisi: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87552" y="42976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EBMT Registry verileri: JACIE akreditasyonu uygulayan merkezlerde prosedürel mortalitede anlamlı azalma belgelenmiştir.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solidFill>
            <a:srgbClr val="1C4F6E"/>
          </a:solidFill>
          <a:ln/>
        </p:spPr>
      </p:sp>
      <p:sp>
        <p:nvSpPr>
          <p:cNvPr id="22" name="Text 20"/>
          <p:cNvSpPr/>
          <p:nvPr/>
        </p:nvSpPr>
        <p:spPr>
          <a:xfrm>
            <a:off x="502920" y="4700016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FACT-JACIE 9th Ed. (2025); Snowden et al., Bone Marrow Transplantation (2017); EBMT Registry verileri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Geliştirilmesi Gereken Alanlar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60520" cy="192024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109728" cy="192024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6" name="Text 4"/>
          <p:cNvSpPr/>
          <p:nvPr/>
        </p:nvSpPr>
        <p:spPr>
          <a:xfrm>
            <a:off x="475488" y="868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51560" y="886968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Donör Sayısının Artırılması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75488" y="1371600"/>
            <a:ext cx="3840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TÜRKÖK şu an 1,2M bağışçıyla dünyanın 7. büyük bankası. Hedef: farkındalık kampanyaları ve toplumsal teşvik modelleri.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5488" y="2167128"/>
            <a:ext cx="3840480" cy="36576"/>
          </a:xfrm>
          <a:prstGeom prst="rect">
            <a:avLst/>
          </a:prstGeom>
          <a:solidFill>
            <a:srgbClr val="E8A838">
              <a:alpha val="6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475488" y="224028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Uluslararası karşılaştırma: ABD &gt;15M, Almanya &gt;10M bağışçı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09160" y="777240"/>
            <a:ext cx="4160520" cy="192024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777240"/>
            <a:ext cx="109728" cy="1920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3" name="Text 11"/>
          <p:cNvSpPr/>
          <p:nvPr/>
        </p:nvSpPr>
        <p:spPr>
          <a:xfrm>
            <a:off x="4910328" y="868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486400" y="886968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 Eğitim Programları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910328" y="1371600"/>
            <a:ext cx="3840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EBMT ve FACT-JACIE standartları yetkinlik çerçevesi zorunlu kılar; Türkiye'de ulusal akreditasyon programı henüz gelişmektedir.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910328" y="2167128"/>
            <a:ext cx="3840480" cy="36576"/>
          </a:xfrm>
          <a:prstGeom prst="rect">
            <a:avLst/>
          </a:prstGeom>
          <a:solidFill>
            <a:srgbClr val="1C7293">
              <a:alpha val="6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4910328" y="224028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BMTCN sertifikasyonu (ABD) benchmark olarak incelenebilir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274320" y="2880360"/>
            <a:ext cx="4160520" cy="192024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2880360"/>
            <a:ext cx="109728" cy="19202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0" name="Text 18"/>
          <p:cNvSpPr/>
          <p:nvPr/>
        </p:nvSpPr>
        <p:spPr>
          <a:xfrm>
            <a:off x="475488" y="2971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051560" y="2990088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Dijital Sistem Entegrasyonu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75488" y="3474720"/>
            <a:ext cx="3840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Gerçek zamanlı soğuk zincir takibi, elektronik SOP yönetimi, hasta-donör koordinasyon platformu.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75488" y="4270248"/>
            <a:ext cx="3840480" cy="36576"/>
          </a:xfrm>
          <a:prstGeom prst="rect">
            <a:avLst/>
          </a:prstGeom>
          <a:solidFill>
            <a:srgbClr val="028090">
              <a:alpha val="6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475488" y="43434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Ulusal Doku &amp; Hücre Bankacılığı Yönetmeliği altyapıyı hızlandırabilir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709160" y="2880360"/>
            <a:ext cx="4160520" cy="192024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2880360"/>
            <a:ext cx="109728" cy="1920240"/>
          </a:xfrm>
          <a:prstGeom prst="rect">
            <a:avLst/>
          </a:prstGeom>
          <a:solidFill>
            <a:srgbClr val="D44C3C"/>
          </a:solidFill>
          <a:ln/>
        </p:spPr>
      </p:sp>
      <p:sp>
        <p:nvSpPr>
          <p:cNvPr id="27" name="Text 25"/>
          <p:cNvSpPr/>
          <p:nvPr/>
        </p:nvSpPr>
        <p:spPr>
          <a:xfrm>
            <a:off x="4910328" y="2971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4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5486400" y="2990088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 Refahı &amp; Tükenmişlik Önleme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4910328" y="3474720"/>
            <a:ext cx="3840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 et al. (2021): Türkiye'deki koordinatörler orta düzey tükenmişlik yaşamaktadır. Kurumsal debriefing ve süpervizyon programları etkin kanıtlanmıştır.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910328" y="4270248"/>
            <a:ext cx="3840480" cy="36576"/>
          </a:xfrm>
          <a:prstGeom prst="rect">
            <a:avLst/>
          </a:prstGeom>
          <a:solidFill>
            <a:srgbClr val="D44C3C">
              <a:alpha val="6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4910328" y="43434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D4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Duygusal zeka gelişimi tükenmişliği azaltır (r=−0.37)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3200400"/>
            <a:ext cx="3657600" cy="3657600"/>
          </a:xfrm>
          <a:prstGeom prst="ellipse">
            <a:avLst/>
          </a:prstGeom>
          <a:solidFill>
            <a:srgbClr val="1C7293">
              <a:alpha val="4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132320" y="-914400"/>
            <a:ext cx="3200400" cy="320040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91440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8D8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Kemik iliği nakli koordinatörlüğü; klinik bilgiyi organizasyon becerisiyle birleştiren eşsiz bir meslektir.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600200"/>
            <a:ext cx="365760" cy="36576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600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34440" y="158191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Klinik Yetkinlik  —  Nakil protokolleri, HLA biyolojisi, komplikasyon yönetimi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31520" y="2258568"/>
            <a:ext cx="365760" cy="36576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2585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34440" y="224028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Organizasyon &amp; Lojistik  —  Soğuk zincir, uluslararası transfer, zaman yönetimi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31520" y="2916936"/>
            <a:ext cx="365760" cy="365760"/>
          </a:xfrm>
          <a:prstGeom prst="rect">
            <a:avLst/>
          </a:prstGeom>
          <a:solidFill>
            <a:srgbClr val="A8D8EA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29169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34440" y="2898648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İletişim &amp; Eğitim  —  Hasta, donör, ekip, referans merkezleri — eş zamanlı koordinasyon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31520" y="3575304"/>
            <a:ext cx="365760" cy="36576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35753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3557016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&amp; Akreditasyon  —  FACT-JACIE SOP uyumu, dokümantasyon, akreditasyon katılımı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31520" y="4233672"/>
            <a:ext cx="365760" cy="36576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42336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234440" y="4215384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Refah &amp; Sürdürülebilirlik  —  Tükenmişlik farkındalığı, duygusal zeka, kurumsal destek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31520" y="477316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"Görünmeyen ama vazgeçilmez."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6400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Kemik İliği Nakli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Koordinatörlüğü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172365" y="3834344"/>
            <a:ext cx="6400800" cy="1007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6600" dirty="0" smtClean="0">
                <a:latin typeface="Calibri" pitchFamily="34" charset="0"/>
                <a:cs typeface="Calibri" pitchFamily="34" charset="-120"/>
              </a:rPr>
              <a:t>TEŞEKKÜRLER</a:t>
            </a:r>
            <a:endParaRPr lang="en-US" sz="66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0"/>
            <a:ext cx="8069580" cy="377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0" y="-1097280"/>
            <a:ext cx="3657600" cy="3657600"/>
          </a:xfrm>
          <a:prstGeom prst="ellipse">
            <a:avLst/>
          </a:prstGeom>
          <a:solidFill>
            <a:srgbClr val="1C7293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132320" y="-457200"/>
            <a:ext cx="2560320" cy="256032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6400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Kemik İliği Nakli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Koordinatörlüğü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822960" y="219456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A8D8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Sahadan Bir Bakış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822960" y="2926080"/>
            <a:ext cx="4114800" cy="4572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30632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Nakil Saha Koordinatörünün Görevleri, Rolü ve Literatürden Kanıtlar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47091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EBMT Handbook 2024 • FACT-JACIE 9. Baskı (2025) • TÜRKÖK Verileri 2025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Türkiye'de Nakil: Rakamlarla Gerçeklik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011680" cy="201168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2011680" cy="164592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0058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~6.000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65760" y="181051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Yıllık kök hücre nakli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65760" y="228600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Avrupa'da 4. sıra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450592" y="777240"/>
            <a:ext cx="2011680" cy="201168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450592" y="777240"/>
            <a:ext cx="2011680" cy="164592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2542032" y="10058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1,2M+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2542032" y="181051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TÜRKÖK gönüllü bağışçı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542032" y="228600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Dünyanın 7. büyük bankası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626864" y="777240"/>
            <a:ext cx="2011680" cy="201168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26864" y="777240"/>
            <a:ext cx="2011680" cy="164592"/>
          </a:xfrm>
          <a:prstGeom prst="rect">
            <a:avLst/>
          </a:prstGeom>
          <a:solidFill>
            <a:srgbClr val="2E8B57"/>
          </a:solidFill>
          <a:ln/>
        </p:spPr>
      </p:sp>
      <p:sp>
        <p:nvSpPr>
          <p:cNvPr id="16" name="Text 14"/>
          <p:cNvSpPr/>
          <p:nvPr/>
        </p:nvSpPr>
        <p:spPr>
          <a:xfrm>
            <a:off x="4718304" y="10058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7.500+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718304" y="181051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TÜRKÖK ile eşleşti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718304" y="228600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Kuruluştan bugüne (2025)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803136" y="777240"/>
            <a:ext cx="2011680" cy="201168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803136" y="777240"/>
            <a:ext cx="2011680" cy="164592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21" name="Text 19"/>
          <p:cNvSpPr/>
          <p:nvPr/>
        </p:nvSpPr>
        <p:spPr>
          <a:xfrm>
            <a:off x="6894576" y="10058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&gt;100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6894576" y="181051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Aktif nakil merkezi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894576" y="228600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 genelinde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274320" y="2971800"/>
            <a:ext cx="8595360" cy="182880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2971800"/>
            <a:ext cx="109728" cy="182880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26" name="Text 24"/>
          <p:cNvSpPr/>
          <p:nvPr/>
        </p:nvSpPr>
        <p:spPr>
          <a:xfrm>
            <a:off x="502920" y="3090672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 Nerede?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02920" y="3493008"/>
            <a:ext cx="8138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TÜRKÖK, 2016 yılında WMDA'ya (Dünya Kemik İliği Donörleri Birliği) üye olmuştur. Akraba dışı nakillerin %95'i artık yurt içi TÜRKÖK bağışçıları aracılığıyla gerçekleşmektedir. Uluslararası bankadan hücre temin süreci ortalama 6–8 ay iken TÜRKÖK ile bu süre ~3 aya inmektedir.</a:t>
            </a:r>
            <a:endParaRPr lang="en-US" sz="1150" dirty="0"/>
          </a:p>
          <a:p>
            <a:pPr marL="0" indent="0">
              <a:buNone/>
            </a:pPr>
            <a:r>
              <a:rPr lang="en-US" sz="11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TÜRKÖK 10. Yıl Etkinliği Verileri, Ekim 2025; Prof. Dr. Erkurt, AA, Ekim 2024.</a:t>
            </a:r>
            <a:endParaRPr lang="en-US" sz="1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3200400"/>
            <a:ext cx="3200400" cy="3200400"/>
          </a:xfrm>
          <a:prstGeom prst="ellipse">
            <a:avLst/>
          </a:prstGeom>
          <a:solidFill>
            <a:srgbClr val="1C7293">
              <a:alpha val="4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498080" y="-731520"/>
            <a:ext cx="2743200" cy="274320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 Kimdir? — FACT-JACIE Tanımı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822960"/>
            <a:ext cx="4114800" cy="4572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960120"/>
            <a:ext cx="8229600" cy="914400"/>
          </a:xfrm>
          <a:prstGeom prst="rect">
            <a:avLst/>
          </a:prstGeom>
          <a:solidFill>
            <a:srgbClr val="1C4F6E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960120"/>
            <a:ext cx="109728" cy="91440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8" name="Text 6"/>
          <p:cNvSpPr/>
          <p:nvPr/>
        </p:nvSpPr>
        <p:spPr>
          <a:xfrm>
            <a:off x="658368" y="1024128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EBMT Handbook 2024: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1298448"/>
            <a:ext cx="7863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C8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Koordinatör; zamanında gerçekleşen olayları güvence altına alır, hasta ve ailesini fiziksel ve psikolojik olarak hazırlar, lojistiği koordine eder ve JACIE akreditasyon süreçlerine aktif katılır.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65760" y="2121408"/>
            <a:ext cx="457200" cy="45720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21214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87552" y="214884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Güvencesi  —  Hasta kabulünden taburculuğa tüm adımların zamanında ve eksiksiz gerçekleşmesini sağlar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65760" y="2852928"/>
            <a:ext cx="457200" cy="45720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87552" y="2880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Donör-Hasta Köprüsü  —  HLA tiplemesini başlatır, TÜRKÖK/WMDA taramasını takip eder, donörü bilgilendirir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65760" y="3584448"/>
            <a:ext cx="457200" cy="45720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17" name="Text 15"/>
          <p:cNvSpPr/>
          <p:nvPr/>
        </p:nvSpPr>
        <p:spPr>
          <a:xfrm>
            <a:off x="365760" y="35844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87552" y="361188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Yazarı &amp; Kalite Aktörü  —  FACT-JACIE standartları çerçevesinde standart işlem prosedürleri hazırlar ve günceller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365760" y="4315968"/>
            <a:ext cx="457200" cy="45720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4315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87552" y="434340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Eğitici &amp; Kaynak Kişi  —  Hasta, aile, hemşire ve başvuran klinisyenlere nakil süreci hakkında danışmanlık verir</a:t>
            </a:r>
            <a:endParaRPr lang="en-US" sz="12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Nakil Sürecinin Aşamaları — Koordinatörün Rolü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2743200" cy="164592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6" name="Shape 4"/>
          <p:cNvSpPr/>
          <p:nvPr/>
        </p:nvSpPr>
        <p:spPr>
          <a:xfrm>
            <a:off x="384048" y="1033272"/>
            <a:ext cx="438912" cy="438912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384048" y="103327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32688" y="105156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Değerlendirme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1480" y="1554480"/>
            <a:ext cx="24871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Endikasyon teyidi, komorbidite taraması, performans skoru. Koordinatör referans merkeziyle ilk temas noktasıdır.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00400" y="77724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0" y="777240"/>
            <a:ext cx="2743200" cy="164592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2" name="Shape 10"/>
          <p:cNvSpPr/>
          <p:nvPr/>
        </p:nvSpPr>
        <p:spPr>
          <a:xfrm>
            <a:off x="3310128" y="1033272"/>
            <a:ext cx="438912" cy="438912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3" name="Text 11"/>
          <p:cNvSpPr/>
          <p:nvPr/>
        </p:nvSpPr>
        <p:spPr>
          <a:xfrm>
            <a:off x="3310128" y="103327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858768" y="105156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Donör Arama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337560" y="1554480"/>
            <a:ext cx="24871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HLA tiplemesi koordinasyonu; TÜRKÖK ve WMDA üzerinden ulusal/uluslararası tarama başlatılır.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126480" y="77724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26480" y="777240"/>
            <a:ext cx="2743200" cy="164592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8" name="Shape 16"/>
          <p:cNvSpPr/>
          <p:nvPr/>
        </p:nvSpPr>
        <p:spPr>
          <a:xfrm>
            <a:off x="6236208" y="1033272"/>
            <a:ext cx="438912" cy="438912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9" name="Text 17"/>
          <p:cNvSpPr/>
          <p:nvPr/>
        </p:nvSpPr>
        <p:spPr>
          <a:xfrm>
            <a:off x="6236208" y="103327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784848" y="105156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 Doğrulama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263640" y="1554480"/>
            <a:ext cx="24871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Yüksek çözünürlüklü 10/10 HLA uyumu, konfirmasyon testleri, donör sağlık değerlendirmesi.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29260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2926080"/>
            <a:ext cx="2743200" cy="164592"/>
          </a:xfrm>
          <a:prstGeom prst="rect">
            <a:avLst/>
          </a:prstGeom>
          <a:solidFill>
            <a:srgbClr val="2E8B57"/>
          </a:solidFill>
          <a:ln/>
        </p:spPr>
      </p:sp>
      <p:sp>
        <p:nvSpPr>
          <p:cNvPr id="24" name="Shape 22"/>
          <p:cNvSpPr/>
          <p:nvPr/>
        </p:nvSpPr>
        <p:spPr>
          <a:xfrm>
            <a:off x="384048" y="3182112"/>
            <a:ext cx="438912" cy="438912"/>
          </a:xfrm>
          <a:prstGeom prst="ellipse">
            <a:avLst/>
          </a:prstGeom>
          <a:solidFill>
            <a:srgbClr val="2E8B57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" y="31821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32688" y="32004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Hücre Toplama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11480" y="3703320"/>
            <a:ext cx="24871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Afarez veya kemik iliği hasadı; koordinatör taşıma ve soğuk zincir planını hazırlar.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00400" y="29260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200400" y="2926080"/>
            <a:ext cx="2743200" cy="164592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30" name="Shape 28"/>
          <p:cNvSpPr/>
          <p:nvPr/>
        </p:nvSpPr>
        <p:spPr>
          <a:xfrm>
            <a:off x="3310128" y="3182112"/>
            <a:ext cx="438912" cy="438912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31" name="Text 29"/>
          <p:cNvSpPr/>
          <p:nvPr/>
        </p:nvSpPr>
        <p:spPr>
          <a:xfrm>
            <a:off x="3310128" y="31821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3858768" y="32004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Nakil Günü (D0)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3337560" y="3703320"/>
            <a:ext cx="24871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Kondisyonlama tamamlandı; koordinatör hücrenin zamanında ulaşmasını ve infüzyon hazırlığını denetler.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126480" y="29260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126480" y="2926080"/>
            <a:ext cx="2743200" cy="164592"/>
          </a:xfrm>
          <a:prstGeom prst="rect">
            <a:avLst/>
          </a:prstGeom>
          <a:solidFill>
            <a:srgbClr val="D44C3C"/>
          </a:solidFill>
          <a:ln/>
        </p:spPr>
      </p:sp>
      <p:sp>
        <p:nvSpPr>
          <p:cNvPr id="36" name="Shape 34"/>
          <p:cNvSpPr/>
          <p:nvPr/>
        </p:nvSpPr>
        <p:spPr>
          <a:xfrm>
            <a:off x="6236208" y="3182112"/>
            <a:ext cx="438912" cy="438912"/>
          </a:xfrm>
          <a:prstGeom prst="ellipse">
            <a:avLst/>
          </a:prstGeom>
          <a:solidFill>
            <a:srgbClr val="D44C3C"/>
          </a:solidFill>
          <a:ln/>
        </p:spPr>
      </p:sp>
      <p:sp>
        <p:nvSpPr>
          <p:cNvPr id="37" name="Text 35"/>
          <p:cNvSpPr/>
          <p:nvPr/>
        </p:nvSpPr>
        <p:spPr>
          <a:xfrm>
            <a:off x="6236208" y="31821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784848" y="320040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Uzun Dönem Takip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263640" y="3703320"/>
            <a:ext cx="24871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GVH</a:t>
            </a:r>
            <a:r>
              <a:rPr lang="tr-TR" sz="105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r>
              <a:rPr lang="en-US" sz="105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izlemi, enfeksiyon profilaksisi, remisyon kontrolü. İlk 100 gün ve ötesi.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Multidisipliner Ekip — Koordinatörün Merkezi Rolü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429000" y="233172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KOORDİNATÖR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382512" y="1188720"/>
            <a:ext cx="0" cy="0"/>
          </a:xfrm>
          <a:prstGeom prst="line">
            <a:avLst/>
          </a:prstGeom>
          <a:noFill/>
          <a:ln w="12700">
            <a:solidFill>
              <a:srgbClr val="028090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382512" y="2423160"/>
            <a:ext cx="0" cy="0"/>
          </a:xfrm>
          <a:prstGeom prst="line">
            <a:avLst/>
          </a:prstGeom>
          <a:noFill/>
          <a:ln w="12700">
            <a:solidFill>
              <a:srgbClr val="028090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382512" y="3657600"/>
            <a:ext cx="0" cy="0"/>
          </a:xfrm>
          <a:prstGeom prst="line">
            <a:avLst/>
          </a:prstGeom>
          <a:noFill/>
          <a:ln w="12700">
            <a:solidFill>
              <a:srgbClr val="028090"/>
            </a:solidFill>
            <a:prstDash val="dash"/>
          </a:ln>
        </p:spPr>
      </p:sp>
      <p:sp>
        <p:nvSpPr>
          <p:cNvPr id="30" name="Text 28"/>
          <p:cNvSpPr/>
          <p:nvPr/>
        </p:nvSpPr>
        <p:spPr>
          <a:xfrm>
            <a:off x="457200" y="4526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EBMT Handbook: Koordinatör, MDT içinde fasilitatör, eğitici ve hasta-aile temas noktası olarak tanımlanır. FACT-JACIE 9. baskı personel yetkinlik gereksinimlerini açıkça düzenler.</a:t>
            </a:r>
            <a:endParaRPr lang="en-US" sz="1000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594732" y="1077951"/>
            <a:ext cx="6705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HEMATOLOG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HEMŞİRE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LABORATUVAR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AKRABA DIŞI DOKU BANKALARI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AFEREZ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KONSÜLTASYON (GEREKLİ BÖLÜMLER)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BİLGİ İŞLEM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SGK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SAĞLIK BAKANLIĞI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Karşılaşılan Zorluklar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4114800" cy="182880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822960"/>
            <a:ext cx="4114800" cy="137160"/>
          </a:xfrm>
          <a:prstGeom prst="rect">
            <a:avLst/>
          </a:prstGeom>
          <a:solidFill>
            <a:srgbClr val="D44C3C"/>
          </a:solidFill>
          <a:ln/>
        </p:spPr>
      </p:sp>
      <p:sp>
        <p:nvSpPr>
          <p:cNvPr id="6" name="Shape 4"/>
          <p:cNvSpPr/>
          <p:nvPr/>
        </p:nvSpPr>
        <p:spPr>
          <a:xfrm>
            <a:off x="411480" y="1078992"/>
            <a:ext cx="502920" cy="502920"/>
          </a:xfrm>
          <a:prstGeom prst="ellipse">
            <a:avLst/>
          </a:prstGeom>
          <a:solidFill>
            <a:srgbClr val="D44C3C"/>
          </a:solidFill>
          <a:ln/>
        </p:spPr>
      </p:sp>
      <p:sp>
        <p:nvSpPr>
          <p:cNvPr id="7" name="Text 5"/>
          <p:cNvSpPr/>
          <p:nvPr/>
        </p:nvSpPr>
        <p:spPr>
          <a:xfrm>
            <a:off x="411480" y="107899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51560" y="109728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Zaman </a:t>
            </a:r>
            <a:r>
              <a:rPr lang="en-US" sz="1400" b="1" dirty="0" err="1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Baskısı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160020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150" dirty="0" smtClean="0">
                <a:solidFill>
                  <a:srgbClr val="64748B"/>
                </a:solidFill>
                <a:latin typeface="Calibri" pitchFamily="34" charset="0"/>
                <a:cs typeface="Calibri" pitchFamily="34" charset="-120"/>
              </a:rPr>
              <a:t>Klinik durum gereği çoğu hematoloji hastasının en hızlı şekilde nakile alınması gerekliliği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663440" y="822960"/>
            <a:ext cx="4114800" cy="182880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663440" y="822960"/>
            <a:ext cx="4114800" cy="137160"/>
          </a:xfrm>
          <a:prstGeom prst="rect">
            <a:avLst/>
          </a:prstGeom>
          <a:solidFill>
            <a:srgbClr val="E8A838"/>
          </a:solidFill>
          <a:ln/>
        </p:spPr>
      </p:sp>
      <p:sp>
        <p:nvSpPr>
          <p:cNvPr id="12" name="Shape 10"/>
          <p:cNvSpPr/>
          <p:nvPr/>
        </p:nvSpPr>
        <p:spPr>
          <a:xfrm>
            <a:off x="4800600" y="1078992"/>
            <a:ext cx="502920" cy="502920"/>
          </a:xfrm>
          <a:prstGeom prst="ellipse">
            <a:avLst/>
          </a:prstGeom>
          <a:solidFill>
            <a:srgbClr val="E8A838"/>
          </a:solidFill>
          <a:ln/>
        </p:spPr>
      </p:sp>
      <p:sp>
        <p:nvSpPr>
          <p:cNvPr id="13" name="Text 11"/>
          <p:cNvSpPr/>
          <p:nvPr/>
        </p:nvSpPr>
        <p:spPr>
          <a:xfrm>
            <a:off x="4800600" y="107899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40680" y="109728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Donör</a:t>
            </a:r>
            <a:r>
              <a:rPr lang="en-US" sz="14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Vazgeçmesi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46320" y="160020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Sistemde belgelenen olgular mevcuttur; Türkiye'de de yaşanmıştır. Bu durumda acil yedek protokol devreye girer.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74320" y="2926080"/>
            <a:ext cx="4114800" cy="182880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926080"/>
            <a:ext cx="4114800" cy="13716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8" name="Shape 16"/>
          <p:cNvSpPr/>
          <p:nvPr/>
        </p:nvSpPr>
        <p:spPr>
          <a:xfrm>
            <a:off x="411480" y="3182112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9" name="Text 17"/>
          <p:cNvSpPr/>
          <p:nvPr/>
        </p:nvSpPr>
        <p:spPr>
          <a:xfrm>
            <a:off x="411480" y="3182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✈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51560" y="3200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Lojistik</a:t>
            </a:r>
            <a:r>
              <a:rPr lang="en-US" sz="1400" b="1" dirty="0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Aksaklıklar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370332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Uçuş iptali veya karantina kısıtlaması (COVID-19 örneği) hücre canlılığını tehlikeye atar. B planı şarttır.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663440" y="2926080"/>
            <a:ext cx="4114800" cy="182880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63440" y="2926080"/>
            <a:ext cx="4114800" cy="13716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4" name="Shape 22"/>
          <p:cNvSpPr/>
          <p:nvPr/>
        </p:nvSpPr>
        <p:spPr>
          <a:xfrm>
            <a:off x="4800600" y="3182112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5" name="Text 23"/>
          <p:cNvSpPr/>
          <p:nvPr/>
        </p:nvSpPr>
        <p:spPr>
          <a:xfrm>
            <a:off x="4800600" y="3182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🦠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440680" y="3200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Enfeksiyon Riski / Aplazi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846320" y="370332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Aplazi döneminde hasta son derece kırılgandır. Koordinatör enfeksiyon ekibi ile anlık iletişimde olmalıdır.</a:t>
            </a:r>
            <a:endParaRPr lang="en-US" sz="1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Etik ve Hukuki Boyut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822960"/>
            <a:ext cx="2651760" cy="397764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22960"/>
            <a:ext cx="2651760" cy="1371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6" name="Shape 4"/>
          <p:cNvSpPr/>
          <p:nvPr/>
        </p:nvSpPr>
        <p:spPr>
          <a:xfrm>
            <a:off x="1417320" y="1097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1417320" y="10972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✍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19202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Aydınlatılmış Onam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051560" y="2514600"/>
            <a:ext cx="1188720" cy="36576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2697480"/>
            <a:ext cx="23774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ve donörün süreci tam olarak anlayarak karar vermesi. Koordinatör onam sürecini belgeler ve güvence altına alır.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0" y="822960"/>
            <a:ext cx="2651760" cy="397764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0" y="822960"/>
            <a:ext cx="2651760" cy="137160"/>
          </a:xfrm>
          <a:prstGeom prst="rect">
            <a:avLst/>
          </a:prstGeom>
          <a:solidFill>
            <a:srgbClr val="2E8B57"/>
          </a:solidFill>
          <a:ln/>
        </p:spPr>
      </p:sp>
      <p:sp>
        <p:nvSpPr>
          <p:cNvPr id="13" name="Shape 11"/>
          <p:cNvSpPr/>
          <p:nvPr/>
        </p:nvSpPr>
        <p:spPr>
          <a:xfrm>
            <a:off x="4297680" y="1097280"/>
            <a:ext cx="640080" cy="640080"/>
          </a:xfrm>
          <a:prstGeom prst="ellipse">
            <a:avLst/>
          </a:prstGeom>
          <a:solidFill>
            <a:srgbClr val="2E8B57"/>
          </a:solidFill>
          <a:ln/>
        </p:spPr>
      </p:sp>
      <p:sp>
        <p:nvSpPr>
          <p:cNvPr id="14" name="Text 12"/>
          <p:cNvSpPr/>
          <p:nvPr/>
        </p:nvSpPr>
        <p:spPr>
          <a:xfrm>
            <a:off x="4297680" y="10972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337560" y="19202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Donör Güvenliği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931920" y="2514600"/>
            <a:ext cx="1188720" cy="36576"/>
          </a:xfrm>
          <a:prstGeom prst="rect">
            <a:avLst/>
          </a:prstGeom>
          <a:solidFill>
            <a:srgbClr val="2E8B57"/>
          </a:solidFill>
          <a:ln/>
        </p:spPr>
      </p:sp>
      <p:sp>
        <p:nvSpPr>
          <p:cNvPr id="17" name="Text 15"/>
          <p:cNvSpPr/>
          <p:nvPr/>
        </p:nvSpPr>
        <p:spPr>
          <a:xfrm>
            <a:off x="3337560" y="2697480"/>
            <a:ext cx="23774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FACT-JACIE: 'Donör sağlığı her koşulda önceliktir.' Baskı veya zorlama söz konusu olamaz; gönüllülük esastır.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080760" y="822960"/>
            <a:ext cx="2651760" cy="3977640"/>
          </a:xfrm>
          <a:prstGeom prst="rect">
            <a:avLst/>
          </a:prstGeom>
          <a:solidFill>
            <a:srgbClr val="F1F7FA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080760" y="822960"/>
            <a:ext cx="2651760" cy="13716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0" name="Shape 18"/>
          <p:cNvSpPr/>
          <p:nvPr/>
        </p:nvSpPr>
        <p:spPr>
          <a:xfrm>
            <a:off x="7178040" y="1097280"/>
            <a:ext cx="640080" cy="640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1" name="Text 19"/>
          <p:cNvSpPr/>
          <p:nvPr/>
        </p:nvSpPr>
        <p:spPr>
          <a:xfrm>
            <a:off x="7178040" y="10972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217920" y="19202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Mahremiyeti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812280" y="2514600"/>
            <a:ext cx="1188720" cy="36576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4" name="Text 22"/>
          <p:cNvSpPr/>
          <p:nvPr/>
        </p:nvSpPr>
        <p:spPr>
          <a:xfrm>
            <a:off x="6217920" y="2697480"/>
            <a:ext cx="23774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KVKK</a:t>
            </a:r>
            <a:r>
              <a:rPr lang="tr-TR" sz="110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(Kişisel Verilerin Korunması Kanunu)</a:t>
            </a:r>
            <a:r>
              <a:rPr lang="en-US" sz="110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10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GVKY</a:t>
            </a:r>
            <a:r>
              <a:rPr lang="en-US" sz="110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(Genel Veri Koruma </a:t>
            </a:r>
            <a:r>
              <a:rPr lang="tr-TR" sz="110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Yönetmeliği) </a:t>
            </a:r>
            <a:r>
              <a:rPr lang="en-US" sz="1100" dirty="0" err="1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uyumluluğu</a:t>
            </a: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Donör-hasta kimlik bilgilerinin korunması yasal zorunluluktur; nakil sonrası 2 yıl boyunca kimlik gizliliği sürer.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20040" y="480060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Türkiye: Nakil sonrası hasta-donör buluşması yasal olarak 2 yıl yasaktır. 2025'te kurulan Ulusal Doku ve Hücre Bankacılığı sistemi yeni bir hukuki çerçeve getirmiştir.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1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73152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ve Aile İletişimi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502920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822960"/>
            <a:ext cx="109728" cy="11430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91440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Bilgilendirme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325880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aşama öncesinde net, anlaşılır dilde yazılı ve sözlü bilgilendirme. Koordinatör bilgi araçlarını hazırlar (EBMT).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65760" y="2148840"/>
            <a:ext cx="502920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2148840"/>
            <a:ext cx="109728" cy="11430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224028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Psikolojik Yük — Kanıt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94360" y="2651760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HSCT hastalarının %35'inde depresyon saptanmış; depresyonlu hastalar nakil sonrası 6–23. ayda 3 kat daha fazla mortalite riski taşımaktadır. (Prieto 2002, Brigham &amp; Women's)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65760" y="3474720"/>
            <a:ext cx="502920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3474720"/>
            <a:ext cx="109728" cy="11430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356616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Psik</a:t>
            </a:r>
            <a:r>
              <a:rPr lang="tr-TR" sz="1400" b="1" dirty="0" err="1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iyatri</a:t>
            </a:r>
            <a:r>
              <a:rPr lang="en-US" sz="1400" b="1" dirty="0" smtClean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>
                <a:solidFill>
                  <a:srgbClr val="1A2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Yönlendirmesi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94360" y="3977640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Koordinatör</a:t>
            </a: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15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</a:t>
            </a:r>
            <a:r>
              <a:rPr lang="en-US" sz="1150" dirty="0" smtClean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belirtilerini erken fark ederek multidisipliner psikolojik değerlendirmeyi kolaylaştırır.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760720" y="822960"/>
            <a:ext cx="3017520" cy="3931920"/>
          </a:xfrm>
          <a:prstGeom prst="rect">
            <a:avLst/>
          </a:prstGeom>
          <a:solidFill>
            <a:srgbClr val="1C7293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852160" y="9144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❝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5897880" y="1554480"/>
            <a:ext cx="2743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Nakil süreci aile için belirsizlikle dolu bir dönemdir. Koordinatör çoğu zaman ailenin ilk başvurduğu ve en çok güvendiği kişidir.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035040" y="3429000"/>
            <a:ext cx="2377440" cy="36576"/>
          </a:xfrm>
          <a:prstGeom prst="rect">
            <a:avLst/>
          </a:prstGeom>
          <a:solidFill>
            <a:srgbClr val="E8A838">
              <a:alpha val="6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897880" y="356616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İletişim = Güven = Uyum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1174</Words>
  <Application>Microsoft Office PowerPoint</Application>
  <PresentationFormat>Ekran Gösterisi (16:9)</PresentationFormat>
  <Paragraphs>173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13</cp:revision>
  <dcterms:created xsi:type="dcterms:W3CDTF">2026-04-21T10:58:06Z</dcterms:created>
  <dcterms:modified xsi:type="dcterms:W3CDTF">2026-05-07T07:13:31Z</dcterms:modified>
</cp:coreProperties>
</file>