
<file path=[Content_Types].xml><?xml version="1.0" encoding="utf-8"?>
<Types xmlns="http://schemas.openxmlformats.org/package/2006/content-types">
  <Default Extension="avif" ContentType="image/av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37"/>
  </p:notesMasterIdLst>
  <p:sldIdLst>
    <p:sldId id="256" r:id="rId2"/>
    <p:sldId id="286" r:id="rId3"/>
    <p:sldId id="257" r:id="rId4"/>
    <p:sldId id="284" r:id="rId5"/>
    <p:sldId id="262" r:id="rId6"/>
    <p:sldId id="304" r:id="rId7"/>
    <p:sldId id="302" r:id="rId8"/>
    <p:sldId id="321" r:id="rId9"/>
    <p:sldId id="303" r:id="rId10"/>
    <p:sldId id="293" r:id="rId11"/>
    <p:sldId id="300" r:id="rId12"/>
    <p:sldId id="259" r:id="rId13"/>
    <p:sldId id="290" r:id="rId14"/>
    <p:sldId id="291" r:id="rId15"/>
    <p:sldId id="292" r:id="rId16"/>
    <p:sldId id="322" r:id="rId17"/>
    <p:sldId id="323" r:id="rId18"/>
    <p:sldId id="324" r:id="rId19"/>
    <p:sldId id="325" r:id="rId20"/>
    <p:sldId id="326" r:id="rId21"/>
    <p:sldId id="318" r:id="rId22"/>
    <p:sldId id="319" r:id="rId23"/>
    <p:sldId id="320" r:id="rId24"/>
    <p:sldId id="263" r:id="rId25"/>
    <p:sldId id="264" r:id="rId26"/>
    <p:sldId id="310" r:id="rId27"/>
    <p:sldId id="309" r:id="rId28"/>
    <p:sldId id="308" r:id="rId29"/>
    <p:sldId id="312" r:id="rId30"/>
    <p:sldId id="305" r:id="rId31"/>
    <p:sldId id="306" r:id="rId32"/>
    <p:sldId id="315" r:id="rId33"/>
    <p:sldId id="316" r:id="rId34"/>
    <p:sldId id="301" r:id="rId35"/>
    <p:sldId id="313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E01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523" autoAdjust="0"/>
  </p:normalViewPr>
  <p:slideViewPr>
    <p:cSldViewPr>
      <p:cViewPr varScale="1">
        <p:scale>
          <a:sx n="66" d="100"/>
          <a:sy n="66" d="100"/>
        </p:scale>
        <p:origin x="876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6DB3C1-7F97-431A-AF70-C46CEBAF2B0F}" type="datetimeFigureOut">
              <a:rPr lang="tr-TR" smtClean="0"/>
              <a:pPr/>
              <a:t>13.05.2026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6FB09-A24D-4CFC-9E95-D1FA61ABDB78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tr-TR"/>
          </a:p>
        </p:txBody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6FB09-A24D-4CFC-9E95-D1FA61ABDB78}" type="slidenum">
              <a:rPr lang="tr-TR" smtClean="0"/>
              <a:pPr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279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3809E-5DE6-48D0-9140-051A0756A540}" type="datetime1">
              <a:rPr lang="tr-TR" smtClean="0"/>
              <a:t>13.05.2026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7C43-7878-4B0B-8DA9-2C13D3A5732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6927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0A996-DB75-4069-A382-F7D116E332CB}" type="datetime1">
              <a:rPr lang="tr-TR" smtClean="0"/>
              <a:t>13.05.2026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7C43-7878-4B0B-8DA9-2C13D3A5732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0758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BA6F4-D829-49E2-92EE-3B86606B586A}" type="datetime1">
              <a:rPr lang="tr-TR" smtClean="0"/>
              <a:t>13.05.2026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7C43-7878-4B0B-8DA9-2C13D3A5732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6464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FA0D6-2CF0-453A-97B9-9EAA07B5DF7E}" type="datetime1">
              <a:rPr lang="tr-TR" smtClean="0"/>
              <a:t>13.05.2026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7C43-7878-4B0B-8DA9-2C13D3A5732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82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72C02-96E8-4E04-A6B9-C78E59B6D462}" type="datetime1">
              <a:rPr lang="tr-TR" smtClean="0"/>
              <a:t>13.05.2026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7C43-7878-4B0B-8DA9-2C13D3A5732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6699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C6FCE-8278-4464-B82B-9D93CEF9D3A2}" type="datetime1">
              <a:rPr lang="tr-TR" smtClean="0"/>
              <a:t>13.05.2026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7C43-7878-4B0B-8DA9-2C13D3A5732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4242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4DB24-BFDF-42AD-8E54-6F374F71A074}" type="datetime1">
              <a:rPr lang="tr-TR" smtClean="0"/>
              <a:t>13.05.2026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7C43-7878-4B0B-8DA9-2C13D3A5732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61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E5AD-4F93-4E7F-8EF8-2CE0CFFB6FF5}" type="datetime1">
              <a:rPr lang="tr-TR" smtClean="0"/>
              <a:t>13.05.2026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7C43-7878-4B0B-8DA9-2C13D3A5732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3580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A83D-FB0F-4387-9E3C-D09D12E106E0}" type="datetime1">
              <a:rPr lang="tr-TR" smtClean="0"/>
              <a:t>13.05.2026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7C43-7878-4B0B-8DA9-2C13D3A5732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1256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AA1E-5A86-4943-B7FD-0C603CB4A955}" type="datetime1">
              <a:rPr lang="tr-TR" smtClean="0"/>
              <a:t>13.05.2026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7C43-7878-4B0B-8DA9-2C13D3A5732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2150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0E4C6-822B-4F99-B7A4-66E661E5D7D1}" type="datetime1">
              <a:rPr lang="tr-TR" smtClean="0"/>
              <a:t>13.05.2026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7C43-7878-4B0B-8DA9-2C13D3A5732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6266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1EC54-BC22-4A29-BAAD-BBA5C2628419}" type="datetime1">
              <a:rPr lang="tr-TR" smtClean="0"/>
              <a:t>13.05.2026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CAR-T CELL Tedavisi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47C43-7878-4B0B-8DA9-2C13D3A5732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5065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av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web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097856" y="2780928"/>
            <a:ext cx="10369151" cy="1971207"/>
          </a:xfrm>
        </p:spPr>
        <p:txBody>
          <a:bodyPr>
            <a:noAutofit/>
          </a:bodyPr>
          <a:lstStyle/>
          <a:p>
            <a:r>
              <a:rPr lang="tr-TR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CAR-T HASTA HAZIRLIĞI:</a:t>
            </a:r>
            <a:br>
              <a:rPr lang="tr-TR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LÖKOFEREZ ZORLUKLARI VE ULUSLARARASI REHBERLER</a:t>
            </a:r>
          </a:p>
        </p:txBody>
      </p:sp>
      <p:sp>
        <p:nvSpPr>
          <p:cNvPr id="7" name="1 Başlık"/>
          <p:cNvSpPr txBox="1">
            <a:spLocks/>
          </p:cNvSpPr>
          <p:nvPr/>
        </p:nvSpPr>
        <p:spPr>
          <a:xfrm>
            <a:off x="767409" y="5042405"/>
            <a:ext cx="10873207" cy="13008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tr-TR" sz="1400" b="1" dirty="0">
                <a:latin typeface="+mj-lt"/>
                <a:ea typeface="+mj-ea"/>
                <a:cs typeface="+mj-cs"/>
              </a:rPr>
              <a:t>S.B.Ü DR. ABDURRAHMAN YURTASLAN ANKARA ONKOLOJİ EĞİTİM ARAŞTIRMA HASTANESİ </a:t>
            </a:r>
          </a:p>
          <a:p>
            <a:pPr algn="ctr">
              <a:spcBef>
                <a:spcPct val="0"/>
              </a:spcBef>
              <a:defRPr/>
            </a:pPr>
            <a:r>
              <a:rPr lang="tr-TR" sz="1400" b="1" dirty="0">
                <a:latin typeface="+mj-lt"/>
                <a:ea typeface="+mj-ea"/>
                <a:cs typeface="+mj-cs"/>
              </a:rPr>
              <a:t>TERAPÖTİK AFEREZ MERKEZİ</a:t>
            </a:r>
          </a:p>
          <a:p>
            <a:pPr algn="ctr">
              <a:spcBef>
                <a:spcPct val="0"/>
              </a:spcBef>
              <a:defRPr/>
            </a:pPr>
            <a:r>
              <a:rPr lang="tr-TR" sz="1400" b="1" dirty="0">
                <a:latin typeface="+mj-lt"/>
                <a:ea typeface="+mj-ea"/>
                <a:cs typeface="+mj-cs"/>
              </a:rPr>
              <a:t>HALİL SİLGECİLER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A9BA912-C063-25BB-FB12-BDABFCCEA2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744" y="248478"/>
            <a:ext cx="5688632" cy="1857388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A9262FEA-BF05-60C1-407C-78998F6216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48" y="248478"/>
            <a:ext cx="1905016" cy="18573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B341A9F-85B4-9B56-2D3A-C5A310CF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36526"/>
            <a:ext cx="7886700" cy="844202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Sunum İçeriği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55F11D6-889E-7F8E-B251-53631D285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488" y="1124744"/>
            <a:ext cx="7416824" cy="5231608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1900" b="1" dirty="0"/>
              <a:t>CAR-T CELL Tedavisi ve Tarihi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1900" b="1" dirty="0"/>
              <a:t>CAR Yapısı, Üretim ve Çalışma Mekanizması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1900" b="1" dirty="0"/>
              <a:t>CAR-T CELL Lenfosit Aferezi ve Zorlukları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1900" b="1" dirty="0"/>
              <a:t>CAR-T CELL T</a:t>
            </a:r>
            <a:r>
              <a:rPr lang="en-US" sz="1900" b="1" dirty="0"/>
              <a:t>e</a:t>
            </a:r>
            <a:r>
              <a:rPr lang="tr-TR" sz="1900" b="1" dirty="0" err="1"/>
              <a:t>davi</a:t>
            </a:r>
            <a:r>
              <a:rPr lang="tr-TR" sz="1900" b="1" dirty="0"/>
              <a:t> S</a:t>
            </a:r>
            <a:r>
              <a:rPr lang="en-US" sz="1900" b="1" dirty="0"/>
              <a:t>üreci</a:t>
            </a:r>
            <a:endParaRPr lang="tr-TR" sz="1900" b="1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1900" b="1" dirty="0"/>
              <a:t>CAR-T CELL Tedavisi Avantajları-Dezavantajları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1900" b="1" dirty="0"/>
              <a:t>CAR-T CELL T</a:t>
            </a:r>
            <a:r>
              <a:rPr lang="en-US" sz="1900" b="1" dirty="0"/>
              <a:t>e</a:t>
            </a:r>
            <a:r>
              <a:rPr lang="tr-TR" sz="1900" b="1" dirty="0"/>
              <a:t>davisinin</a:t>
            </a:r>
            <a:r>
              <a:rPr lang="en-US" sz="1900" b="1" dirty="0"/>
              <a:t> </a:t>
            </a:r>
            <a:r>
              <a:rPr lang="tr-TR" sz="1900" b="1" dirty="0"/>
              <a:t>Uluslararası CAR-T Rehberleri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1900" b="1" dirty="0"/>
              <a:t>Vaka Sunumu: DBBHL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1900" b="1" dirty="0"/>
              <a:t>Ankara Onkoloji EAH’nin CAR-T CELL Tedavisindeki Yeri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1900" b="1" dirty="0"/>
              <a:t>TÜSEB CAR-T CELL Modeli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1900" b="1" dirty="0"/>
              <a:t>CAR-T CELL Tedavisinin Dünya’da ve Türkiye’de Mevcut Durumu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1900" b="1" dirty="0"/>
              <a:t>CAR-T CELL Tedavisinin Geleceği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1900" b="1" dirty="0"/>
              <a:t>Son Söz</a:t>
            </a:r>
          </a:p>
          <a:p>
            <a:pPr marL="0" indent="0">
              <a:buNone/>
            </a:pPr>
            <a:endParaRPr lang="tr-TR" sz="1600" dirty="0"/>
          </a:p>
          <a:p>
            <a:pPr marL="0" indent="0">
              <a:buNone/>
            </a:pPr>
            <a:endParaRPr lang="tr-TR" sz="1600" dirty="0"/>
          </a:p>
          <a:p>
            <a:endParaRPr lang="tr-TR" sz="1400" dirty="0"/>
          </a:p>
          <a:p>
            <a:endParaRPr lang="tr-TR" sz="1400" dirty="0"/>
          </a:p>
          <a:p>
            <a:endParaRPr lang="tr-TR" sz="1400" b="1" dirty="0"/>
          </a:p>
          <a:p>
            <a:endParaRPr lang="tr-TR" sz="1400" b="1" dirty="0"/>
          </a:p>
          <a:p>
            <a:endParaRPr lang="tr-TR" b="1" dirty="0">
              <a:solidFill>
                <a:srgbClr val="FF0000"/>
              </a:solidFill>
            </a:endParaRPr>
          </a:p>
          <a:p>
            <a:endParaRPr lang="tr-TR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16EEF50-B5CD-2C8D-0F74-3E2AEE348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8720EB1C-79C9-0E27-6B50-2A5EC1A94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8093" y="1895475"/>
            <a:ext cx="2372838" cy="3067050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0CA84CCD-8488-4CDB-4618-EA314ACCA3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7060E826-9AC5-40F7-8D08-C985925AE3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480" y="6237312"/>
            <a:ext cx="1801416" cy="620688"/>
          </a:xfrm>
          <a:prstGeom prst="rect">
            <a:avLst/>
          </a:prstGeom>
        </p:spPr>
      </p:pic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16F8A646-A52B-1191-F621-7C3C81C86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235C6-A16D-4620-9C45-85C23234FB64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1385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981200" y="274638"/>
            <a:ext cx="7472386" cy="1143000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CAR-T CELL Tedavisi Nedir?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79376" y="1531939"/>
            <a:ext cx="7056784" cy="46450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200" b="1" dirty="0">
                <a:latin typeface="Arial" pitchFamily="34" charset="0"/>
                <a:cs typeface="Arial" pitchFamily="34" charset="0"/>
              </a:rPr>
              <a:t>CAR-T Cell Tedavisi;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200" dirty="0">
                <a:latin typeface="Arial" pitchFamily="34" charset="0"/>
                <a:cs typeface="Arial" pitchFamily="34" charset="0"/>
              </a:rPr>
              <a:t>Kansere karşı savaşmak için hastanın bağışıklık sistemini yeniden hedeflendirme tedavisidir. </a:t>
            </a:r>
          </a:p>
          <a:p>
            <a:pPr marL="0" indent="0">
              <a:buClr>
                <a:srgbClr val="C00000"/>
              </a:buClr>
              <a:buNone/>
            </a:pPr>
            <a:endParaRPr lang="tr-TR" sz="2200" dirty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200" dirty="0">
                <a:latin typeface="Arial" pitchFamily="34" charset="0"/>
                <a:cs typeface="Arial" pitchFamily="34" charset="0"/>
              </a:rPr>
              <a:t>Hücresel bağışıklık sistemimizin ana elemanı olan T hücrelerinin genetiğini değiştirerek kanseri tanımayan bağışıklık sistemi hücrelerimizi, kanseri tanıyan ve onlarla savaşan hücrelere dönüştürülmesini esas almaktadır.</a:t>
            </a:r>
          </a:p>
          <a:p>
            <a:pPr>
              <a:buNone/>
            </a:pPr>
            <a:endParaRPr lang="tr-TR" sz="2000" dirty="0"/>
          </a:p>
        </p:txBody>
      </p:sp>
      <p:sp>
        <p:nvSpPr>
          <p:cNvPr id="11" name="10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sp>
        <p:nvSpPr>
          <p:cNvPr id="2052" name="AutoShape 4" descr="https://www.medikalakademi.com.tr/wp-content/uploads/2021/04/fevzi-altuntas-35.jpg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054" name="AutoShape 6" descr="https://www.medikalakademi.com.tr/wp-content/uploads/2021/04/fevzi-altuntas-35.jpg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056" name="AutoShape 8" descr="C:\Users\ali.kilinc\Desktop\fevzi-altuntas-35.jpg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204D10F9-8046-0C2B-CA4B-E5919F58A6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431" y="1597024"/>
            <a:ext cx="3697451" cy="3553246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1E246D09-DB0A-166B-D911-B6EB1502CD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71DA1A2F-CD4C-A952-A4A6-A14C4D97A6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0D85BA5C-9368-482D-B519-77212A8AC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C1CE3-C910-425A-8E1F-74816AAD35AF}" type="datetime1">
              <a:rPr lang="tr-TR" smtClean="0"/>
              <a:t>13.05.2026</a:t>
            </a:fld>
            <a:endParaRPr lang="tr-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CAEEF9D-8593-8BD3-D021-C424F71D9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544" y="149102"/>
            <a:ext cx="8208912" cy="1047650"/>
          </a:xfrm>
        </p:spPr>
        <p:txBody>
          <a:bodyPr>
            <a:norm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CAR-T CELL Tedavisinin Tarihi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B831344-D1C8-009B-A732-463DE98A4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4744"/>
            <a:ext cx="10226352" cy="4824536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1800" b="1" u="sng" dirty="0">
                <a:cs typeface="Arial" panose="020B0604020202020204" pitchFamily="34" charset="0"/>
              </a:rPr>
              <a:t>1980’ler: </a:t>
            </a:r>
            <a:r>
              <a:rPr lang="tr-TR" sz="2000" dirty="0">
                <a:cs typeface="Arial" panose="020B0604020202020204" pitchFamily="34" charset="0"/>
              </a:rPr>
              <a:t>T lenfositlerinin kanser tedavisinde kullanılabileceğine dair ilk bilimsel fikirler ortaya çıktı.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1800" b="1" u="sng" dirty="0">
                <a:cs typeface="Arial" panose="020B0604020202020204" pitchFamily="34" charset="0"/>
              </a:rPr>
              <a:t>1989: </a:t>
            </a:r>
            <a:r>
              <a:rPr lang="tr-TR" sz="2000" dirty="0">
                <a:cs typeface="Arial" panose="020B0604020202020204" pitchFamily="34" charset="0"/>
              </a:rPr>
              <a:t>İlk kez </a:t>
            </a:r>
            <a:r>
              <a:rPr lang="tr-TR" sz="2000" dirty="0" err="1">
                <a:cs typeface="Arial" panose="020B0604020202020204" pitchFamily="34" charset="0"/>
              </a:rPr>
              <a:t>Kimerik</a:t>
            </a:r>
            <a:r>
              <a:rPr lang="tr-TR" sz="2000" dirty="0">
                <a:cs typeface="Arial" panose="020B0604020202020204" pitchFamily="34" charset="0"/>
              </a:rPr>
              <a:t> Antijen Reseptörü (CAR) kavramı tanımlandı.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1800" b="1" u="sng" dirty="0">
                <a:cs typeface="Arial" panose="020B0604020202020204" pitchFamily="34" charset="0"/>
              </a:rPr>
              <a:t>1993: </a:t>
            </a:r>
            <a:r>
              <a:rPr lang="tr-TR" sz="2000" dirty="0">
                <a:cs typeface="Arial" panose="020B0604020202020204" pitchFamily="34" charset="0"/>
              </a:rPr>
              <a:t>CAR yapıları laboratuvar ortamında üretildi ancak klinik başarı sınırlıydı (1. nesil CAR-T).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1800" b="1" u="sng" dirty="0">
                <a:cs typeface="Arial" panose="020B0604020202020204" pitchFamily="34" charset="0"/>
              </a:rPr>
              <a:t>2000–2010: </a:t>
            </a:r>
            <a:r>
              <a:rPr lang="tr-TR" sz="2000" dirty="0">
                <a:cs typeface="Arial" panose="020B0604020202020204" pitchFamily="34" charset="0"/>
              </a:rPr>
              <a:t>2. ve 3. nesil CAR-T hücreleri geliştirildi. Bu dönemde tedavinin etkinliği ve kalıcılığı arttı.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1800" b="1" u="sng" dirty="0">
                <a:cs typeface="Arial" panose="020B0604020202020204" pitchFamily="34" charset="0"/>
              </a:rPr>
              <a:t>2011: </a:t>
            </a:r>
            <a:r>
              <a:rPr lang="tr-TR" sz="2000" dirty="0">
                <a:cs typeface="Arial" panose="020B0604020202020204" pitchFamily="34" charset="0"/>
              </a:rPr>
              <a:t>ABD’de lösemili bir hastada CAR-T tedavisiyle çarpıcı klinik başarı elde edildi. Bu, CAR-T tedavisi için dönüm noktası oldu.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1800" b="1" u="sng" dirty="0">
                <a:cs typeface="Arial" panose="020B0604020202020204" pitchFamily="34" charset="0"/>
              </a:rPr>
              <a:t>2017: </a:t>
            </a:r>
            <a:r>
              <a:rPr lang="tr-TR" sz="2000" dirty="0">
                <a:cs typeface="Arial" panose="020B0604020202020204" pitchFamily="34" charset="0"/>
              </a:rPr>
              <a:t>ABD Gıda ve İlaç Dairesi (FDA), ilk CAR-T tedavilerini onayladı.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1800" b="1" u="sng" dirty="0">
                <a:cs typeface="Arial" panose="020B0604020202020204" pitchFamily="34" charset="0"/>
              </a:rPr>
              <a:t>2018–2023: </a:t>
            </a:r>
            <a:r>
              <a:rPr lang="tr-TR" sz="2000" dirty="0">
                <a:cs typeface="Arial" panose="020B0604020202020204" pitchFamily="34" charset="0"/>
              </a:rPr>
              <a:t>Multipl miyelom ve farklı lenfoma türleri için yeni CAR-T ürünleri onaylandı.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1800" b="1" u="sng" dirty="0">
                <a:cs typeface="Arial" panose="020B0604020202020204" pitchFamily="34" charset="0"/>
              </a:rPr>
              <a:t>Günümüz: </a:t>
            </a:r>
            <a:r>
              <a:rPr lang="tr-TR" sz="2000" dirty="0">
                <a:cs typeface="Arial" panose="020B0604020202020204" pitchFamily="34" charset="0"/>
              </a:rPr>
              <a:t>CAR-T tedavisi; Lösemi, Lenfoma, Multipl miyelom başta olmak üzere birçok kanser türünde uygulanmakta, ayrıca katı tümörler için çalışmalar sürmektedir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2FA0537-5E4A-8AE1-0ACE-587953689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EC16987F-57B3-162E-ED9C-67851A5ED0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50F671F6-B1BB-D72F-2DD5-222EEDB8DE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9" name="Veri Yer Tutucusu 8">
            <a:extLst>
              <a:ext uri="{FF2B5EF4-FFF2-40B4-BE49-F238E27FC236}">
                <a16:creationId xmlns:a16="http://schemas.microsoft.com/office/drawing/2014/main" id="{024524CA-818D-CD35-EA14-6F94127E6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C61C1-CF45-40D9-9B89-985E66880B31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7747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152650" y="365127"/>
            <a:ext cx="7886700" cy="831626"/>
          </a:xfrm>
        </p:spPr>
        <p:txBody>
          <a:bodyPr>
            <a:normAutofit/>
          </a:bodyPr>
          <a:lstStyle/>
          <a:p>
            <a:r>
              <a:rPr lang="tr-TR" sz="3600" b="1" dirty="0">
                <a:solidFill>
                  <a:srgbClr val="FF0000"/>
                </a:solidFill>
              </a:rPr>
              <a:t>CAR Yapısı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12776"/>
            <a:ext cx="619390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200" b="1" dirty="0">
                <a:solidFill>
                  <a:srgbClr val="FF0000"/>
                </a:solidFill>
              </a:rPr>
              <a:t>CAR</a:t>
            </a:r>
            <a:r>
              <a:rPr lang="tr-TR" sz="2200" b="1" dirty="0"/>
              <a:t> </a:t>
            </a:r>
            <a:r>
              <a:rPr lang="tr-TR" sz="2200" dirty="0"/>
              <a:t>reseptörü 4 ana bölümden oluşur:	</a:t>
            </a:r>
          </a:p>
          <a:p>
            <a:pPr marL="0" indent="0">
              <a:buNone/>
            </a:pPr>
            <a:r>
              <a:rPr lang="tr-TR" sz="2200" dirty="0">
                <a:solidFill>
                  <a:srgbClr val="C00000"/>
                </a:solidFill>
              </a:rPr>
              <a:t>1. </a:t>
            </a:r>
            <a:r>
              <a:rPr lang="tr-TR" sz="2200" dirty="0"/>
              <a:t>Antijen tanıma bölgesi (</a:t>
            </a:r>
            <a:r>
              <a:rPr lang="tr-TR" sz="2200" dirty="0" err="1"/>
              <a:t>scFv</a:t>
            </a:r>
            <a:r>
              <a:rPr lang="tr-TR" sz="2200" dirty="0"/>
              <a:t>)	</a:t>
            </a:r>
          </a:p>
          <a:p>
            <a:pPr marL="0" indent="0">
              <a:buNone/>
            </a:pPr>
            <a:r>
              <a:rPr lang="tr-TR" sz="2200" dirty="0">
                <a:solidFill>
                  <a:srgbClr val="C00000"/>
                </a:solidFill>
              </a:rPr>
              <a:t>2. </a:t>
            </a:r>
            <a:r>
              <a:rPr lang="tr-TR" sz="2200" dirty="0" err="1"/>
              <a:t>Hinge</a:t>
            </a:r>
            <a:r>
              <a:rPr lang="tr-TR" sz="2200" dirty="0"/>
              <a:t> (menteşe bölge)	</a:t>
            </a:r>
          </a:p>
          <a:p>
            <a:pPr marL="0" indent="0">
              <a:buNone/>
            </a:pPr>
            <a:r>
              <a:rPr lang="tr-TR" sz="2200" dirty="0">
                <a:solidFill>
                  <a:srgbClr val="C00000"/>
                </a:solidFill>
              </a:rPr>
              <a:t>3. </a:t>
            </a:r>
            <a:r>
              <a:rPr lang="tr-TR" sz="2200" dirty="0"/>
              <a:t>Transmembran bölge	</a:t>
            </a:r>
          </a:p>
          <a:p>
            <a:pPr marL="0" indent="0">
              <a:buNone/>
            </a:pPr>
            <a:r>
              <a:rPr lang="tr-TR" sz="2200" dirty="0">
                <a:solidFill>
                  <a:srgbClr val="C00000"/>
                </a:solidFill>
              </a:rPr>
              <a:t>4. </a:t>
            </a:r>
            <a:r>
              <a:rPr lang="tr-TR" sz="2200" dirty="0"/>
              <a:t>Hücresel sinyal alanı (CD3</a:t>
            </a:r>
            <a:r>
              <a:rPr lang="el-GR" sz="2200" dirty="0"/>
              <a:t>ζ, </a:t>
            </a:r>
            <a:r>
              <a:rPr lang="tr-TR" sz="2200" dirty="0"/>
              <a:t>CD28, 4-1BB)</a:t>
            </a:r>
          </a:p>
          <a:p>
            <a:pPr marL="0" indent="0">
              <a:buNone/>
            </a:pPr>
            <a:endParaRPr lang="tr-TR" sz="2200" dirty="0"/>
          </a:p>
          <a:p>
            <a:pPr marL="0" indent="0">
              <a:buNone/>
            </a:pPr>
            <a:r>
              <a:rPr lang="tr-TR" sz="2200" dirty="0">
                <a:solidFill>
                  <a:srgbClr val="FF0000"/>
                </a:solidFill>
              </a:rPr>
              <a:t>📌</a:t>
            </a:r>
            <a:r>
              <a:rPr lang="tr-TR" sz="2200" dirty="0"/>
              <a:t> </a:t>
            </a:r>
            <a:r>
              <a:rPr lang="tr-TR" sz="2200" b="1" dirty="0"/>
              <a:t>Bu yapı T hücresini güçlü şekilde aktive eder.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EB97748-EA91-492B-3537-53A8CE1B8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AF5CCA21-E01E-CF5D-A2E3-E306F2B96C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192" y="1196753"/>
            <a:ext cx="3923928" cy="4351338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4A048FD3-6E7F-947D-737E-EFAC6A26EC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67617837-AB5B-A1E2-00B3-A1080CCCB3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52593F75-7434-DD55-024E-5A8B4D430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2C6AF-A1DD-4A24-A43F-5DD5B2041816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6163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90F518D-D046-4A7D-6D65-A3E2C8059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365127"/>
            <a:ext cx="7886700" cy="831626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Üretim ve Çalışma Mekanizması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41EFB6B-F527-D13F-2CC7-941D8879BD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574490"/>
            <a:ext cx="6984776" cy="4650334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/>
              <a:t>Aferez cihazıyla periferden toplanan lenfositler Interluekin-2 ile aktive edilir. 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 err="1"/>
              <a:t>Lentiviral</a:t>
            </a:r>
            <a:r>
              <a:rPr lang="tr-TR" sz="2400" dirty="0"/>
              <a:t> vektör ile </a:t>
            </a:r>
            <a:r>
              <a:rPr lang="tr-TR" sz="2400" dirty="0" err="1"/>
              <a:t>Chimeric</a:t>
            </a:r>
            <a:r>
              <a:rPr lang="tr-TR" sz="2400" dirty="0"/>
              <a:t> Antigen </a:t>
            </a:r>
            <a:r>
              <a:rPr lang="tr-TR" sz="2400" dirty="0" err="1"/>
              <a:t>Receptor</a:t>
            </a:r>
            <a:r>
              <a:rPr lang="tr-TR" sz="2400" dirty="0"/>
              <a:t> (CAR) genini laboratuvar ortamında T lenfositlerinin genine entegre edilir.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/>
              <a:t>Daha sonra CAR ile yüklenmiş T lenfositler çoğaltılır.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/>
              <a:t>Üretim aşaması ortalama 21 gün sürmektedir.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99F0D0E-BF2B-E975-4983-CD09C2696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7E1DFC80-B6E2-9E4C-A538-2DA4F016E5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851" y="1484784"/>
            <a:ext cx="3704997" cy="370902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54E8BB7A-3D9F-8234-6AA4-F09D16663C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9392BD14-946D-EE5B-CD05-EB6337A379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4224050F-7420-E3D8-6887-16B582AE0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0568E-BC70-4374-9E77-9E4C02510D47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3850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33E0426-E170-A0B5-8FBE-03F06083E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544" y="559120"/>
            <a:ext cx="7886700" cy="1047650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CAR-T CELL Lenfosit Aferezi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07C8925-F37D-A920-680F-5AA75362D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1606771"/>
            <a:ext cx="7200800" cy="4570194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/>
              <a:t>Temel hedef </a:t>
            </a:r>
            <a:r>
              <a:rPr lang="tr-TR" sz="2400" dirty="0" err="1"/>
              <a:t>lensofit</a:t>
            </a:r>
            <a:r>
              <a:rPr lang="tr-TR" sz="2400" dirty="0"/>
              <a:t> ağırlıklı ürün toplamaktır.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/>
              <a:t> </a:t>
            </a:r>
            <a:r>
              <a:rPr lang="tr-TR" sz="2400" dirty="0">
                <a:cs typeface="Arial" pitchFamily="34" charset="0"/>
              </a:rPr>
              <a:t>Kişinin </a:t>
            </a:r>
            <a:r>
              <a:rPr lang="tr-TR" sz="2400" b="1" dirty="0">
                <a:cs typeface="Arial" pitchFamily="34" charset="0"/>
              </a:rPr>
              <a:t>Car-T tedavisine</a:t>
            </a:r>
            <a:r>
              <a:rPr lang="tr-TR" sz="2400" dirty="0">
                <a:cs typeface="Arial" pitchFamily="34" charset="0"/>
              </a:rPr>
              <a:t> uygun bulunması halinde hücreleri üretmek üzere kişinin kendisinden veya donöründen periferik kan hücreleri, aferez yöntemi  ile toplanır.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>
                <a:cs typeface="Arial" pitchFamily="34" charset="0"/>
              </a:rPr>
              <a:t>Bu işlem yaklaşık 2-4 saat kadar sürebilir. </a:t>
            </a:r>
            <a:endParaRPr lang="tr-TR" sz="2400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617A279-FFBD-C5F9-1458-546E21892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84729616-0956-0764-EA5C-EEEEEC3762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256" y="1772816"/>
            <a:ext cx="3563888" cy="2724059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C70B9296-D829-834A-DF35-1972043771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C05373E7-3586-CEFF-70C5-8B87AEF9B1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FD4EBF6C-4783-E7D7-93EC-DEC298EC3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180C-E742-4834-A787-4C4EC54B5F9C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6810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6726E14-0421-5BCE-2658-482070CA0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04" y="365125"/>
            <a:ext cx="9722296" cy="903635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CAR-T CELL Lenfosit Aferezi Zorlukları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9286777-D1B9-164C-2634-B574FF6F1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8760"/>
            <a:ext cx="10515600" cy="490820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dirty="0"/>
              <a:t>CAR-T Cell tedavisi için yapılan lökoferez  genelde güvenli bir işlem ama bazı zorlukları ve dikkat edilmesi gereken noktaları var.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b="1" dirty="0"/>
              <a:t>Damar yolu sorunu: </a:t>
            </a:r>
            <a:r>
              <a:rPr lang="tr-TR" dirty="0"/>
              <a:t>İyi bir damar bulmak her zaman kolay olmayabilir. Bazı hastalarda santral kateter takılması gerekebilir.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b="1" dirty="0"/>
              <a:t>Düşük lenfosit sayısı: </a:t>
            </a:r>
            <a:r>
              <a:rPr lang="tr-TR" dirty="0"/>
              <a:t>Özellikle kemoterapi almış hastalarda T hücre sayısı az olabilir. Bu da yeterli hücre toplanmasını zorlaştırır, bazen işlem uzar veya tekrarlanır.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b="1" dirty="0"/>
              <a:t>Uzun işlem süresi: </a:t>
            </a:r>
            <a:r>
              <a:rPr lang="tr-TR" dirty="0"/>
              <a:t>Genelde 2–4 saat sürer. Hasta hareketsiz kalmak zorunda olduğu için yorucu olabilir.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b="1" dirty="0"/>
              <a:t>Sitrat toksisitesi:</a:t>
            </a:r>
            <a:r>
              <a:rPr lang="tr-TR" dirty="0"/>
              <a:t> Kanda pıhtılaşmayı önlemek için kullanılan sitrat, kalsiyumu düşürebilir. Belirtiler: ağız çevresinde uyuşma, karıncalanma, kas krampları…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b="1" dirty="0"/>
              <a:t>Hemodinamik değişiklikler: </a:t>
            </a:r>
            <a:r>
              <a:rPr lang="tr-TR" dirty="0"/>
              <a:t>Nadiren hipotansiyon ,taşikardi, bradikardi, vazovagal reaksiyonlar….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b="1" dirty="0"/>
              <a:t>Hücre kalitesi: </a:t>
            </a:r>
            <a:r>
              <a:rPr lang="tr-TR" dirty="0"/>
              <a:t>Toplanan hücrelerin kalitesi, hastanın yaşı, hastalığı ve aldığı tedavilere bağlıdır. Bu durum CAR-T üretim başarısını etkiler.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b="1" dirty="0"/>
              <a:t>Psikolojik ve fiziksel yorgunluk</a:t>
            </a:r>
            <a:r>
              <a:rPr lang="tr-TR" dirty="0"/>
              <a:t> Sürecin uzunluğu ve tedavi beklentisi hastayı strese sokabilir.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E2DD05C-DDB1-975C-E048-02C310CBA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0F9654D7-12B3-DDA1-351E-172B49B0DC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A549DFC2-BFA7-127E-67E0-ABBEB3E8C1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9" name="Veri Yer Tutucusu 8">
            <a:extLst>
              <a:ext uri="{FF2B5EF4-FFF2-40B4-BE49-F238E27FC236}">
                <a16:creationId xmlns:a16="http://schemas.microsoft.com/office/drawing/2014/main" id="{C0B226BE-7AF7-25E5-D936-82562FA6A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3FEF1-F696-4845-B6F0-AD36D2450BC2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8749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A1EEDC5-31A0-75E8-B95C-7E7290983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450" y="606892"/>
            <a:ext cx="9415958" cy="513658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Dikkat Etmemiz Gereken Noktalar Nelerdir?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A1E5BE9-9615-3CB2-01D1-0C108278B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556792"/>
            <a:ext cx="7488832" cy="4694316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200" dirty="0"/>
              <a:t>İşlem öncesi hastanın/donörün </a:t>
            </a:r>
            <a:r>
              <a:rPr lang="tr-TR" sz="2200" dirty="0" err="1"/>
              <a:t>seroloji</a:t>
            </a:r>
            <a:r>
              <a:rPr lang="tr-TR" sz="2200" dirty="0"/>
              <a:t> testlerine bakılmalı.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200" dirty="0"/>
              <a:t>Öncelikle toplanan üründe eritrosit bulaşının fazla olmamasına dikkat edilmeli.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200" dirty="0"/>
              <a:t> Toplama yapılan kişinin CD19 pozitif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200" dirty="0"/>
              <a:t>CD3 mikrolitrede 150 ve üzeri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200" dirty="0" err="1"/>
              <a:t>Lenfositin</a:t>
            </a:r>
            <a:r>
              <a:rPr lang="tr-TR" sz="2200" dirty="0"/>
              <a:t> mikrolitrede 500 ve üzeri olmalı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200" dirty="0"/>
              <a:t>Hasta  kemoterapi ilaçları almışsa hücre toplamak için en az 12 hafta geçmesi gerekmektedir.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tr-TR" sz="2400" dirty="0">
                <a:solidFill>
                  <a:srgbClr val="0E015F"/>
                </a:solidFill>
              </a:rPr>
              <a:t>📌</a:t>
            </a:r>
            <a:r>
              <a:rPr lang="tr-TR" sz="2000" b="1" dirty="0"/>
              <a:t>Unutulmamalıdır ki; Ürün kalitesi CAR-T başarısını doğrudan etkiler.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tr-TR" sz="2200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8231E10-3C20-CB9E-FE71-85BA281E1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dirty="0"/>
              <a:t>CAR-T CELL Tedavisi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785A05CA-8E59-DA29-DD13-AD9CAE1ABA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883" y="1901577"/>
            <a:ext cx="2916733" cy="3054846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E3223480-8760-5660-923D-4F4DC1B114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D0FB286B-3BDC-8FD9-CEAA-D08104840D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5A8FF0FB-E185-F7C7-451F-633EC9279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574A0-AE44-41DF-A250-003B98825FF0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2251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4F95BBE-F901-BB3E-9683-C83BCD505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36" y="511228"/>
            <a:ext cx="7886700" cy="687609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CAR</a:t>
            </a:r>
            <a:r>
              <a:rPr lang="tr-TR" sz="3600" b="1" dirty="0">
                <a:solidFill>
                  <a:srgbClr val="FF0000"/>
                </a:solidFill>
              </a:rPr>
              <a:t>-</a:t>
            </a:r>
            <a:r>
              <a:rPr lang="en-US" sz="3600" b="1" dirty="0">
                <a:solidFill>
                  <a:srgbClr val="FF0000"/>
                </a:solidFill>
              </a:rPr>
              <a:t>T </a:t>
            </a:r>
            <a:r>
              <a:rPr lang="tr-TR" sz="3600" b="1" dirty="0">
                <a:solidFill>
                  <a:srgbClr val="FF0000"/>
                </a:solidFill>
              </a:rPr>
              <a:t>CELL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tr-TR" sz="3600" b="1" dirty="0">
                <a:solidFill>
                  <a:srgbClr val="FF0000"/>
                </a:solidFill>
              </a:rPr>
              <a:t>T</a:t>
            </a:r>
            <a:r>
              <a:rPr lang="en-US" sz="3600" b="1" dirty="0">
                <a:solidFill>
                  <a:srgbClr val="FF0000"/>
                </a:solidFill>
              </a:rPr>
              <a:t>e</a:t>
            </a:r>
            <a:r>
              <a:rPr lang="tr-TR" sz="3600" b="1" dirty="0" err="1">
                <a:solidFill>
                  <a:srgbClr val="FF0000"/>
                </a:solidFill>
              </a:rPr>
              <a:t>davi</a:t>
            </a:r>
            <a:r>
              <a:rPr lang="tr-TR" sz="3600" b="1" dirty="0">
                <a:solidFill>
                  <a:srgbClr val="FF0000"/>
                </a:solidFill>
              </a:rPr>
              <a:t> S</a:t>
            </a:r>
            <a:r>
              <a:rPr lang="en-US" sz="3600" b="1" dirty="0">
                <a:solidFill>
                  <a:srgbClr val="FF0000"/>
                </a:solidFill>
              </a:rPr>
              <a:t>üreci</a:t>
            </a:r>
            <a:br>
              <a:rPr lang="en-US" sz="3600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2617B33-D810-19AF-5A0F-CA9AC7991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432" y="1340768"/>
            <a:ext cx="7169968" cy="4620172"/>
          </a:xfrm>
        </p:spPr>
        <p:txBody>
          <a:bodyPr>
            <a:normAutofit fontScale="25000" lnSpcReduction="20000"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8400" b="1" dirty="0"/>
              <a:t>T hücrelerinin Toplanması:</a:t>
            </a:r>
            <a:r>
              <a:rPr lang="en-US" sz="8400" dirty="0"/>
              <a:t> </a:t>
            </a:r>
            <a:r>
              <a:rPr lang="tr-TR" sz="8400" dirty="0"/>
              <a:t>Hastadan lökoferez işlemi ile T hücrelerini toplanması </a:t>
            </a:r>
            <a:r>
              <a:rPr lang="en-US" sz="8400" dirty="0"/>
              <a:t> 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8400" b="1" dirty="0"/>
              <a:t>Genetik Modifikasyon:</a:t>
            </a:r>
            <a:r>
              <a:rPr lang="tr-TR" sz="8400" dirty="0"/>
              <a:t> Bu işlem </a:t>
            </a:r>
            <a:r>
              <a:rPr lang="en-US" sz="8400" dirty="0"/>
              <a:t>T </a:t>
            </a:r>
            <a:r>
              <a:rPr lang="tr-TR" sz="8400" dirty="0"/>
              <a:t>hücrelerinin kanser hücrelerini daha etkili bir şekilde tanımasını ve onlarla savaşmasını sağlar.</a:t>
            </a:r>
            <a:r>
              <a:rPr lang="en-US" sz="8400" dirty="0"/>
              <a:t> 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8400" b="1" dirty="0"/>
              <a:t>CAR T Hücrelerinin </a:t>
            </a:r>
            <a:r>
              <a:rPr lang="tr-TR" sz="8400" b="1" dirty="0"/>
              <a:t>Çoğaltılması</a:t>
            </a:r>
            <a:r>
              <a:rPr lang="en-US" sz="8400" dirty="0"/>
              <a:t>:</a:t>
            </a:r>
            <a:r>
              <a:rPr lang="tr-TR" sz="8400" dirty="0"/>
              <a:t> Genetik modifikasyondan sonra CAR-T hücreleri kültürlenir ve laboratuvarda çoğaltılır. Bu işlem birkaç gün sürer ve bu süre zarfında CAR-T hücrelerinin sayısı önemli ölçüde artar.</a:t>
            </a:r>
            <a:r>
              <a:rPr lang="en-US" sz="8400" dirty="0"/>
              <a:t> 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8400" b="1" dirty="0"/>
              <a:t>İnfüzyon Öncesi Şartlandırma: </a:t>
            </a:r>
            <a:r>
              <a:rPr lang="tr-TR" sz="8400" dirty="0"/>
              <a:t>Mevcut bağışıklık hücrelerinin sayısını azaltmak için kemoterapiyi içerir; böylece yeni CAR-T hücrelerinin yerleşip gelişmesi için yer açılır.</a:t>
            </a:r>
            <a:r>
              <a:rPr lang="en-US" sz="8400" dirty="0"/>
              <a:t> 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8400" b="1" dirty="0"/>
              <a:t>CAR T Hücrelerinin İnfüzyonu</a:t>
            </a:r>
            <a:r>
              <a:rPr lang="en-US" sz="8400" dirty="0"/>
              <a:t>: </a:t>
            </a:r>
            <a:r>
              <a:rPr lang="tr-TR" sz="8400" dirty="0"/>
              <a:t>Modifiye edilmiş CAR-T hücreleri hastanın dolaşımına geri verilir.</a:t>
            </a:r>
            <a:r>
              <a:rPr lang="en-US" sz="8400" dirty="0"/>
              <a:t> </a:t>
            </a:r>
            <a:endParaRPr lang="tr-TR" sz="8400" dirty="0"/>
          </a:p>
          <a:p>
            <a:pPr marL="0" indent="0">
              <a:buClr>
                <a:srgbClr val="C00000"/>
              </a:buClr>
              <a:buNone/>
            </a:pPr>
            <a:r>
              <a:rPr lang="tr-TR" sz="8400" dirty="0">
                <a:solidFill>
                  <a:srgbClr val="0E015F"/>
                </a:solidFill>
              </a:rPr>
              <a:t>📌 </a:t>
            </a:r>
            <a:r>
              <a:rPr lang="tr-TR" sz="8400" b="1" dirty="0"/>
              <a:t>Bu süreç multidisipliner ekip çalışması gerektirir.</a:t>
            </a:r>
          </a:p>
          <a:p>
            <a:pPr marL="0" indent="0">
              <a:buClr>
                <a:srgbClr val="C00000"/>
              </a:buClr>
              <a:buNone/>
            </a:pPr>
            <a:endParaRPr lang="en-US" sz="8000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01AAE71-4BFE-B418-1A07-5ED0825AD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8D092226-5FFD-D6C6-C3E8-BB21CCD33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256" y="855032"/>
            <a:ext cx="3528392" cy="4908203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F86EEBB6-7A0E-F31C-8FFA-E46C131154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D412597E-175A-9869-284B-C5DBECE790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515EBF0A-3044-3CE5-FE5E-52E26B66E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2549B-2BA0-4556-AE2D-9DDFC44B4FF8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842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35BB27-0149-BCB3-BCB0-612F7D2D6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520" y="365125"/>
            <a:ext cx="9578280" cy="1325563"/>
          </a:xfrm>
        </p:spPr>
        <p:txBody>
          <a:bodyPr>
            <a:normAutofit/>
          </a:bodyPr>
          <a:lstStyle/>
          <a:p>
            <a:r>
              <a:rPr lang="tr-TR" sz="3800" b="1" dirty="0">
                <a:solidFill>
                  <a:srgbClr val="FF0000"/>
                </a:solidFill>
              </a:rPr>
              <a:t>İnfüzyon Sonrası Dikkat Edilmesi Gerekenler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8C5EF7D-E9C3-8341-308C-8F56B7A68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36825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</a:rPr>
              <a:t>📌  </a:t>
            </a:r>
            <a:r>
              <a:rPr lang="tr-TR" sz="2400" dirty="0"/>
              <a:t>Hasta CAR-T CELL tedavisini aldıktan sonra ortalama 1 yıl HIV testi pozitif olarak çıkacaktır. Sebebi kullanılan vektör HIV virüsü vektörüdür. Bu sonuç yalancı pozitiftir. P24 antijeniyle doğrulandığında negatif sonuç çıkacaktır.</a:t>
            </a:r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</a:rPr>
              <a:t>📌  </a:t>
            </a:r>
            <a:r>
              <a:rPr lang="tr-TR" sz="2400" dirty="0"/>
              <a:t>CAR-T CELL tedavisi almış hastaların takip aşamasında mecbur kalmadıkça steroid yapılmaz, yapıldığı takdirde vücut içerisindeki CAR-T hücrelerini baskılar.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5233151-8286-048A-D593-F63771DBE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DF5E30FF-DD0B-2728-ACDC-B6585CE66B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E2DF2B36-8530-635B-5E7F-54CE9CC55F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9" name="Veri Yer Tutucusu 8">
            <a:extLst>
              <a:ext uri="{FF2B5EF4-FFF2-40B4-BE49-F238E27FC236}">
                <a16:creationId xmlns:a16="http://schemas.microsoft.com/office/drawing/2014/main" id="{84C69717-2B82-B8BA-4ACF-2593BFCD6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A0A90-8419-4AAA-80BE-930E42A8FA62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8257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981200" y="274638"/>
            <a:ext cx="7787208" cy="1143000"/>
          </a:xfrm>
        </p:spPr>
        <p:txBody>
          <a:bodyPr>
            <a:noAutofit/>
          </a:bodyPr>
          <a:lstStyle/>
          <a:p>
            <a:r>
              <a:rPr lang="tr-TR" sz="2800" b="1" dirty="0">
                <a:solidFill>
                  <a:srgbClr val="FF0000"/>
                </a:solidFill>
                <a:latin typeface="+mn-lt"/>
              </a:rPr>
              <a:t>CAR-T CELL Tedavisi Hangi Hastalıklarda Kullanılır?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38200" y="1571613"/>
            <a:ext cx="5833864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sz="2000" b="1" u="sng" dirty="0">
                <a:latin typeface="Arial" pitchFamily="34" charset="0"/>
                <a:cs typeface="Arial" pitchFamily="34" charset="0"/>
              </a:rPr>
              <a:t>Hematolojik maligniteler;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/>
              <a:t>Akut </a:t>
            </a:r>
            <a:r>
              <a:rPr lang="tr-TR" sz="2400" dirty="0" err="1"/>
              <a:t>lenfoblastik</a:t>
            </a:r>
            <a:r>
              <a:rPr lang="tr-TR" sz="2400" dirty="0"/>
              <a:t> lösemi (ALL)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 err="1"/>
              <a:t>Diffüz</a:t>
            </a:r>
            <a:r>
              <a:rPr lang="tr-TR" sz="2400" dirty="0"/>
              <a:t> büyük B-hücreli lenfoma (DBBHL)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 err="1"/>
              <a:t>Folliküler</a:t>
            </a:r>
            <a:r>
              <a:rPr lang="tr-TR" sz="2400" dirty="0"/>
              <a:t> lenfoma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/>
              <a:t>Yüksek dereceli B-hücreli lenfoma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 err="1"/>
              <a:t>Mantle</a:t>
            </a:r>
            <a:r>
              <a:rPr lang="tr-TR" sz="2400" dirty="0"/>
              <a:t> hücreli lenfoma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/>
              <a:t>Multipl Miyelom</a:t>
            </a:r>
          </a:p>
          <a:p>
            <a:pPr marL="0" indent="0">
              <a:buNone/>
            </a:pPr>
            <a:r>
              <a:rPr lang="tr-TR" sz="2400" b="1" u="sng" dirty="0"/>
              <a:t>Katı Tümörler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/>
              <a:t>Meme kanseri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 err="1"/>
              <a:t>Melanom</a:t>
            </a:r>
            <a:r>
              <a:rPr lang="tr-TR" sz="2400" dirty="0"/>
              <a:t> (Deri kanseri)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/>
              <a:t>Sarkoma (Yumuşak doku kanseri)</a:t>
            </a:r>
          </a:p>
          <a:p>
            <a:endParaRPr lang="tr-TR" sz="2000" dirty="0">
              <a:latin typeface="Arial" pitchFamily="34" charset="0"/>
              <a:cs typeface="Arial" pitchFamily="34" charset="0"/>
            </a:endParaRPr>
          </a:p>
          <a:p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7A1E73CB-4A01-8C75-8E9F-5DA7EC815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192" y="1916832"/>
            <a:ext cx="3707904" cy="3502737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73DAB0D7-7B9B-64AE-F32C-7A7C3C487F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68828FF7-3AD9-FA62-736B-8789A2DB97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8961C375-713B-4F8D-815D-7579639A6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494A-D0F7-4457-925F-2AD7BAF4B4DE}" type="datetime1">
              <a:rPr lang="tr-TR" smtClean="0"/>
              <a:t>13.05.2026</a:t>
            </a:fld>
            <a:endParaRPr lang="tr-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0BDCA2B-5459-D80F-5817-A7EEAAB67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520" y="365127"/>
            <a:ext cx="9289032" cy="694756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CAR-T Hücre Tedavisi Avantajları Nelerdir?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0E235B-0665-A6AC-A109-B7BB7DD77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1326025"/>
            <a:ext cx="6928572" cy="447924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/>
              <a:t>Diğer tedaviler başarısız olduğunda alternatif bir tedavi sunar.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/>
              <a:t>Bazı hastalarda kanseri tamamen yok edebilir.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/>
              <a:t>Yaşam süresini uzatabilir.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/>
              <a:t>Hastalığın kontrolünü sağlar.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/>
              <a:t>Çocuk hastalarda %85’in üzerinde tam remisyon sağlar.</a:t>
            </a:r>
          </a:p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</a:rPr>
              <a:t>📌 </a:t>
            </a:r>
            <a:r>
              <a:rPr lang="tr-TR" sz="2400" dirty="0"/>
              <a:t>CAR-T tedavisi alan hastaların %60’ında 12 ay kansersiz yaşam görülmüştür.</a:t>
            </a: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D4FCFA0-AA3F-B48D-9EBF-BDC455FF5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BED31F87-4554-288B-9CE0-DCEF0D369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491" y="1628541"/>
            <a:ext cx="2921446" cy="3600917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360573A6-5FCD-15E6-48BF-B79DCA859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D04E441E-9B6A-150F-F714-D9424D4389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0EDA453F-71CB-55E3-C204-1DB9661FF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F091E-7F93-4B48-B152-73394087FF3D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4494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B7CC04-B55A-A3F0-1A9F-B17A6E22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512" y="365127"/>
            <a:ext cx="9361040" cy="868262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CAR-T Hücre Tedavisi Dezavantajları Nelerdir?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077844B-A4D7-D932-D756-42CF6E92A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76" y="1700808"/>
            <a:ext cx="8064896" cy="4176464"/>
          </a:xfrm>
        </p:spPr>
        <p:txBody>
          <a:bodyPr>
            <a:noAutofit/>
          </a:bodyPr>
          <a:lstStyle/>
          <a:p>
            <a:pPr marL="0" indent="0">
              <a:buClr>
                <a:srgbClr val="C00000"/>
              </a:buClr>
              <a:buNone/>
            </a:pPr>
            <a:r>
              <a:rPr lang="tr-TR" dirty="0"/>
              <a:t>💰</a:t>
            </a:r>
            <a:r>
              <a:rPr lang="tr-TR" sz="2400" dirty="0"/>
              <a:t> </a:t>
            </a:r>
            <a:r>
              <a:rPr lang="tr-TR" sz="2200" dirty="0"/>
              <a:t>Üretimi uzun zaman almakta ve maliyeti yüksektir.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tr-TR" dirty="0"/>
              <a:t>🔥</a:t>
            </a:r>
            <a:r>
              <a:rPr lang="tr-TR" sz="2400" dirty="0"/>
              <a:t> </a:t>
            </a:r>
            <a:r>
              <a:rPr lang="tr-TR" sz="2200" dirty="0"/>
              <a:t>Sitokin salınımı sendromu görülebilir.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tr-TR" dirty="0"/>
              <a:t>🧠</a:t>
            </a:r>
            <a:r>
              <a:rPr lang="tr-TR" sz="2400" dirty="0"/>
              <a:t> </a:t>
            </a:r>
            <a:r>
              <a:rPr lang="tr-TR" sz="2200" dirty="0"/>
              <a:t>CAR-T hücre tedavisi ciddi nörotoksik etkiye sahiptir.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tr-TR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Clr>
                <a:srgbClr val="C00000"/>
              </a:buClr>
              <a:buNone/>
            </a:pPr>
            <a:r>
              <a:rPr lang="tr-TR" dirty="0"/>
              <a:t>🦠</a:t>
            </a:r>
            <a:r>
              <a:rPr lang="tr-TR" sz="2400" dirty="0"/>
              <a:t> </a:t>
            </a:r>
            <a:r>
              <a:rPr lang="tr-TR" sz="2200" dirty="0">
                <a:ea typeface="Calibri" panose="020F0502020204030204" pitchFamily="34" charset="0"/>
                <a:cs typeface="Calibri" panose="020F0502020204030204" pitchFamily="34" charset="0"/>
              </a:rPr>
              <a:t>Terapinin bağışıklık baskılayıcı etkileri nedeniyle, hastalar enfeksiyon riski altındadır.</a:t>
            </a:r>
            <a:r>
              <a:rPr lang="en-US" sz="2200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tr-TR" sz="22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200" dirty="0"/>
              <a:t>CAR-T hücreler normal hücrelerde de aktif olabilen tümör proteinlerini tanıyarak, normal hücrelere de zarar vermektedir.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200" dirty="0"/>
              <a:t>Solid tümörlerde CAR-T hücre tedavisinin etkinliği oldukça düşüktür. Bunun sebebi tümör </a:t>
            </a:r>
            <a:r>
              <a:rPr lang="tr-TR" sz="2200" dirty="0" err="1"/>
              <a:t>mikroçevresindeki</a:t>
            </a:r>
            <a:r>
              <a:rPr lang="tr-TR" sz="2200" dirty="0"/>
              <a:t> bağışıklık sistemi baskılayıcı ortamın varlığıdır. 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2374447-7FDC-2F57-540F-C9725948E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  <a:endParaRPr lang="tr-TR" dirty="0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59C1E303-723C-1389-DF64-24CC39E4A7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038" y="2002872"/>
            <a:ext cx="2448272" cy="3424386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C6621DB8-D47B-5622-1C66-1558832C41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0755DDEA-3484-859D-73EB-C9AFF4FD3C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C538B289-FF2B-180C-3533-456BDDF92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EB805-F3D8-414D-B691-3C09A2745E76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8994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DA2914B-CDD2-3F22-9A0B-77B3001BE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5831" y="454819"/>
            <a:ext cx="9722296" cy="94027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CAR</a:t>
            </a:r>
            <a:r>
              <a:rPr lang="tr-TR" b="1" dirty="0">
                <a:solidFill>
                  <a:srgbClr val="FF0000"/>
                </a:solidFill>
              </a:rPr>
              <a:t>-</a:t>
            </a:r>
            <a:r>
              <a:rPr lang="en-US" b="1" dirty="0">
                <a:solidFill>
                  <a:srgbClr val="FF0000"/>
                </a:solidFill>
              </a:rPr>
              <a:t>T Hücre </a:t>
            </a:r>
            <a:r>
              <a:rPr lang="tr-TR" b="1" dirty="0">
                <a:solidFill>
                  <a:srgbClr val="FF0000"/>
                </a:solidFill>
              </a:rPr>
              <a:t>Tedavisinin</a:t>
            </a:r>
            <a:r>
              <a:rPr lang="en-US" b="1" dirty="0">
                <a:solidFill>
                  <a:srgbClr val="FF0000"/>
                </a:solidFill>
              </a:rPr>
              <a:t> Kontrendikasyonları </a:t>
            </a:r>
            <a:br>
              <a:rPr lang="en-US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D7F597B-7219-C9C8-30ED-453699CC0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2816"/>
            <a:ext cx="8210128" cy="4032448"/>
          </a:xfrm>
        </p:spPr>
        <p:txBody>
          <a:bodyPr>
            <a:normAutofit/>
          </a:bodyPr>
          <a:lstStyle/>
          <a:p>
            <a:pPr marL="0" indent="0">
              <a:buClr>
                <a:srgbClr val="C00000"/>
              </a:buClr>
              <a:buNone/>
            </a:pPr>
            <a:r>
              <a:rPr lang="tr-TR" sz="2400" dirty="0"/>
              <a:t>🚫 </a:t>
            </a:r>
            <a:r>
              <a:rPr lang="en-US" sz="2400" dirty="0"/>
              <a:t>Aktif </a:t>
            </a:r>
            <a:r>
              <a:rPr lang="tr-TR" sz="2400" dirty="0"/>
              <a:t>e</a:t>
            </a:r>
            <a:r>
              <a:rPr lang="en-US" sz="2400" dirty="0" err="1"/>
              <a:t>nfeksiyonlar</a:t>
            </a:r>
            <a:endParaRPr lang="tr-TR" sz="2400" dirty="0"/>
          </a:p>
          <a:p>
            <a:pPr marL="0" indent="0">
              <a:buClr>
                <a:srgbClr val="C00000"/>
              </a:buClr>
              <a:buNone/>
            </a:pPr>
            <a:r>
              <a:rPr lang="tr-TR" sz="2400" dirty="0"/>
              <a:t>🚫 </a:t>
            </a:r>
            <a:r>
              <a:rPr lang="en-US" sz="2400" dirty="0"/>
              <a:t>Şiddetli </a:t>
            </a:r>
            <a:r>
              <a:rPr lang="tr-TR" sz="2400" dirty="0"/>
              <a:t>o</a:t>
            </a:r>
            <a:r>
              <a:rPr lang="en-US" sz="2400" dirty="0" err="1"/>
              <a:t>toimmün</a:t>
            </a:r>
            <a:r>
              <a:rPr lang="en-US" sz="2400" dirty="0"/>
              <a:t> </a:t>
            </a:r>
            <a:r>
              <a:rPr lang="tr-TR" sz="2400" dirty="0"/>
              <a:t>h</a:t>
            </a:r>
            <a:r>
              <a:rPr lang="en-US" sz="2400" dirty="0" err="1"/>
              <a:t>astalıklar</a:t>
            </a:r>
            <a:endParaRPr lang="en-US" sz="2400" dirty="0"/>
          </a:p>
          <a:p>
            <a:pPr marL="0" indent="0">
              <a:buClr>
                <a:srgbClr val="C00000"/>
              </a:buClr>
              <a:buNone/>
            </a:pPr>
            <a:r>
              <a:rPr lang="tr-TR" sz="2400" dirty="0"/>
              <a:t>🚫 </a:t>
            </a:r>
            <a:r>
              <a:rPr lang="en-US" sz="2400" dirty="0" err="1"/>
              <a:t>Kontrol</a:t>
            </a:r>
            <a:r>
              <a:rPr lang="en-US" sz="2400" dirty="0"/>
              <a:t> </a:t>
            </a:r>
            <a:r>
              <a:rPr lang="tr-TR" sz="2400" dirty="0"/>
              <a:t>e</a:t>
            </a:r>
            <a:r>
              <a:rPr lang="en-US" sz="2400" dirty="0" err="1"/>
              <a:t>dilemeyen</a:t>
            </a:r>
            <a:r>
              <a:rPr lang="en-US" sz="2400" dirty="0"/>
              <a:t> </a:t>
            </a:r>
            <a:r>
              <a:rPr lang="tr-TR" sz="2400" dirty="0"/>
              <a:t>e</a:t>
            </a:r>
            <a:r>
              <a:rPr lang="en-US" sz="2400" dirty="0" err="1"/>
              <a:t>şlik</a:t>
            </a:r>
            <a:r>
              <a:rPr lang="en-US" sz="2400" dirty="0"/>
              <a:t> </a:t>
            </a:r>
            <a:r>
              <a:rPr lang="tr-TR" sz="2400" dirty="0"/>
              <a:t>e</a:t>
            </a:r>
            <a:r>
              <a:rPr lang="en-US" sz="2400" dirty="0"/>
              <a:t>den </a:t>
            </a:r>
            <a:r>
              <a:rPr lang="tr-TR" sz="2400" dirty="0"/>
              <a:t>h</a:t>
            </a:r>
            <a:r>
              <a:rPr lang="en-US" sz="2400" dirty="0" err="1"/>
              <a:t>astalıklar</a:t>
            </a:r>
            <a:r>
              <a:rPr lang="en-US" sz="2400" dirty="0"/>
              <a:t>: </a:t>
            </a:r>
            <a:r>
              <a:rPr lang="tr-TR" sz="2400" dirty="0"/>
              <a:t>(</a:t>
            </a:r>
            <a:r>
              <a:rPr lang="en-US" sz="2400" dirty="0" err="1"/>
              <a:t>Diyabet</a:t>
            </a:r>
            <a:r>
              <a:rPr lang="en-US" sz="2400" dirty="0"/>
              <a:t>, </a:t>
            </a:r>
            <a:r>
              <a:rPr lang="en-US" sz="2400" dirty="0" err="1"/>
              <a:t>kalp</a:t>
            </a:r>
            <a:r>
              <a:rPr lang="en-US" sz="2400" dirty="0"/>
              <a:t> </a:t>
            </a:r>
            <a:r>
              <a:rPr lang="en-US" sz="2400" dirty="0" err="1"/>
              <a:t>hastalığı</a:t>
            </a:r>
            <a:r>
              <a:rPr lang="en-US" sz="2400" dirty="0"/>
              <a:t> </a:t>
            </a:r>
            <a:r>
              <a:rPr lang="en-US" sz="2400" dirty="0" err="1"/>
              <a:t>veya</a:t>
            </a:r>
            <a:r>
              <a:rPr lang="en-US" sz="2400" dirty="0"/>
              <a:t> </a:t>
            </a:r>
            <a:r>
              <a:rPr lang="en-US" sz="2400" dirty="0" err="1"/>
              <a:t>akciğer</a:t>
            </a:r>
            <a:r>
              <a:rPr lang="en-US" sz="2400" dirty="0"/>
              <a:t> </a:t>
            </a:r>
            <a:r>
              <a:rPr lang="en-US" sz="2400" dirty="0" err="1"/>
              <a:t>hastalığı</a:t>
            </a:r>
            <a:r>
              <a:rPr lang="tr-TR" sz="2400" dirty="0"/>
              <a:t>)</a:t>
            </a:r>
            <a:r>
              <a:rPr lang="en-US" sz="2400" dirty="0"/>
              <a:t> </a:t>
            </a:r>
            <a:endParaRPr lang="tr-TR" sz="2400" dirty="0"/>
          </a:p>
          <a:p>
            <a:pPr marL="0" indent="0">
              <a:buClr>
                <a:srgbClr val="C00000"/>
              </a:buClr>
              <a:buNone/>
            </a:pPr>
            <a:r>
              <a:rPr lang="tr-TR" sz="2400" dirty="0"/>
              <a:t>🚫 </a:t>
            </a:r>
            <a:r>
              <a:rPr lang="en-US" sz="2400" dirty="0" err="1"/>
              <a:t>Hamilelik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tr-TR" sz="2400" dirty="0"/>
              <a:t>e</a:t>
            </a:r>
            <a:r>
              <a:rPr lang="en-US" sz="2400" dirty="0" err="1"/>
              <a:t>mzirme</a:t>
            </a:r>
            <a:r>
              <a:rPr lang="en-US" sz="2400" dirty="0"/>
              <a:t> </a:t>
            </a:r>
            <a:endParaRPr lang="tr-TR" sz="2400" dirty="0"/>
          </a:p>
          <a:p>
            <a:pPr marL="0" indent="0">
              <a:buClr>
                <a:srgbClr val="C00000"/>
              </a:buClr>
              <a:buNone/>
            </a:pPr>
            <a:r>
              <a:rPr lang="tr-TR" sz="2400" dirty="0"/>
              <a:t>🚫 </a:t>
            </a:r>
            <a:r>
              <a:rPr lang="en-US" sz="2400" dirty="0" err="1"/>
              <a:t>Önceki</a:t>
            </a:r>
            <a:r>
              <a:rPr lang="en-US" sz="2400" dirty="0"/>
              <a:t> CAR</a:t>
            </a:r>
            <a:r>
              <a:rPr lang="tr-TR" sz="2400" dirty="0"/>
              <a:t>-</a:t>
            </a:r>
            <a:r>
              <a:rPr lang="en-US" sz="2400" dirty="0"/>
              <a:t>T </a:t>
            </a:r>
            <a:r>
              <a:rPr lang="tr-TR" sz="2400" dirty="0"/>
              <a:t>h</a:t>
            </a:r>
            <a:r>
              <a:rPr lang="en-US" sz="2400" dirty="0"/>
              <a:t>ücre </a:t>
            </a:r>
            <a:r>
              <a:rPr lang="tr-TR" sz="2400" dirty="0"/>
              <a:t>t</a:t>
            </a:r>
            <a:r>
              <a:rPr lang="en-US" sz="2400" dirty="0"/>
              <a:t>erapisi</a:t>
            </a:r>
            <a:endParaRPr lang="tr-TR" sz="2400" dirty="0"/>
          </a:p>
          <a:p>
            <a:pPr marL="0" indent="0">
              <a:buClr>
                <a:srgbClr val="C00000"/>
              </a:buClr>
              <a:buNone/>
            </a:pPr>
            <a:r>
              <a:rPr lang="tr-TR" sz="2400" dirty="0"/>
              <a:t>🚫 </a:t>
            </a:r>
            <a:r>
              <a:rPr lang="en-US" sz="2400" dirty="0" err="1"/>
              <a:t>Yaş</a:t>
            </a:r>
            <a:r>
              <a:rPr lang="en-US" sz="2400" dirty="0"/>
              <a:t> </a:t>
            </a:r>
            <a:endParaRPr lang="tr-TR" sz="2400" dirty="0"/>
          </a:p>
          <a:p>
            <a:pPr marL="0" indent="0">
              <a:buClr>
                <a:srgbClr val="C00000"/>
              </a:buClr>
              <a:buNone/>
            </a:pPr>
            <a:r>
              <a:rPr lang="tr-TR" sz="2400" dirty="0"/>
              <a:t>🚫 </a:t>
            </a:r>
            <a:r>
              <a:rPr lang="en-US" sz="2400" dirty="0" err="1"/>
              <a:t>Psikososyal</a:t>
            </a:r>
            <a:r>
              <a:rPr lang="en-US" sz="2400" dirty="0"/>
              <a:t> </a:t>
            </a:r>
            <a:r>
              <a:rPr lang="tr-TR" sz="2400" dirty="0"/>
              <a:t>f</a:t>
            </a:r>
            <a:r>
              <a:rPr lang="en-US" sz="2400" dirty="0" err="1"/>
              <a:t>aktörler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  <a:p>
            <a:endParaRPr lang="tr-TR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D0ADF93-80C1-4EEB-979B-B3589B450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09320"/>
            <a:ext cx="4114800" cy="365125"/>
          </a:xfrm>
        </p:spPr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28E4BEBA-6D5B-92EE-5D42-CF7391243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0416" y="1983010"/>
            <a:ext cx="2057400" cy="2891979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C93EBF72-82CE-C13E-230D-0A2D8B2E77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B8C3509D-E4F2-469F-41E9-72C26A404E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017A8F2A-9B01-3E3D-1372-4198A238F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A67E7-EEA4-472B-87A3-46794F36BA80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8438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F67CACF-24A7-3F04-0769-161763890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520" y="159221"/>
            <a:ext cx="9333234" cy="1325563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Uluslararası CAR-T Rehberleri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3AD94B2-59C2-5B8D-EDD4-AFCB380EC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5908"/>
            <a:ext cx="9540974" cy="4360402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tr-TR" b="1" dirty="0"/>
              <a:t>EBMT (Avrupa Kan ve Kemik İliği Nakli Derneği)</a:t>
            </a:r>
          </a:p>
          <a:p>
            <a:pPr marL="0" indent="0">
              <a:buNone/>
            </a:pPr>
            <a:r>
              <a:rPr lang="tr-TR" dirty="0"/>
              <a:t>Avrupa’daki en kapsamlı CAR-T ve hücresel tedavi rehberlerinden biridir.</a:t>
            </a:r>
          </a:p>
          <a:p>
            <a:pPr marL="0" indent="0">
              <a:buNone/>
            </a:pPr>
            <a:r>
              <a:rPr lang="tr-TR" b="1" dirty="0"/>
              <a:t>Kapsadığı konular</a:t>
            </a:r>
            <a:r>
              <a:rPr lang="tr-TR" dirty="0"/>
              <a:t>: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/>
              <a:t>Endikasyonlar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/>
              <a:t>Hasta seçimi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/>
              <a:t>Toksisite yönetimi (CRS, ICANS)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/>
              <a:t>Aferez ve hücre işleme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/>
              <a:t>Yoğun bakım yaklaşımı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/>
              <a:t>Merkez akreditasyonu</a:t>
            </a:r>
          </a:p>
          <a:p>
            <a:endParaRPr lang="tr-TR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01178D0-F390-B1FD-3331-ADD15C201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DA3A360F-BE77-1EFA-BB1F-F7AC30A9F9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28F77D66-F62A-5DD0-C3DC-E626681A00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9" name="Veri Yer Tutucusu 8">
            <a:extLst>
              <a:ext uri="{FF2B5EF4-FFF2-40B4-BE49-F238E27FC236}">
                <a16:creationId xmlns:a16="http://schemas.microsoft.com/office/drawing/2014/main" id="{A7BEF781-6C13-955A-F547-E5A908A69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12D47-E500-419D-AFD5-A3E820002B1E}" type="datetime1">
              <a:rPr lang="tr-TR" smtClean="0"/>
              <a:t>13.05.2026</a:t>
            </a:fld>
            <a:endParaRPr lang="tr-TR"/>
          </a:p>
        </p:txBody>
      </p:sp>
      <p:pic>
        <p:nvPicPr>
          <p:cNvPr id="1026" name="Picture 2" descr="EBMT Logo &amp; Brand Assets (SVG, PNG and vector) - Brandfetch">
            <a:extLst>
              <a:ext uri="{FF2B5EF4-FFF2-40B4-BE49-F238E27FC236}">
                <a16:creationId xmlns:a16="http://schemas.microsoft.com/office/drawing/2014/main" id="{47BB49A3-4A37-E4B8-0259-508415CEE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280" y="2780928"/>
            <a:ext cx="3223245" cy="300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172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C382FF5-FD64-CC64-D349-EE26083F1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0769"/>
            <a:ext cx="7850088" cy="465855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dirty="0"/>
              <a:t>2. ASTCT (Amerikan Transplantasyon ve Hücresel Tedavi Derneği)</a:t>
            </a:r>
          </a:p>
          <a:p>
            <a:pPr marL="0" indent="0">
              <a:buNone/>
            </a:pPr>
            <a:r>
              <a:rPr lang="tr-TR" dirty="0"/>
              <a:t>ABD merkezli en önemli CAR-T organizasyonlarından biridir.</a:t>
            </a:r>
          </a:p>
          <a:p>
            <a:pPr marL="0" indent="0">
              <a:buNone/>
            </a:pPr>
            <a:r>
              <a:rPr lang="tr-TR" b="1" dirty="0"/>
              <a:t>Özellikle: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/>
              <a:t>CRS (Sitokin salınım sendromu) ,ICANS (nörotoksisite sendromu) derecelendirme ve yönetim algoritmaları dünya çapında kullanılmaktadır.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/>
              <a:t>Derneğin kriterleri bugün birçok merkezde standart toksisite sınıflaması olarak kabul edilmektedir. </a:t>
            </a:r>
          </a:p>
          <a:p>
            <a:endParaRPr lang="tr-TR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C90ECCC-4DB7-86B5-92F6-1B874D71E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sp>
        <p:nvSpPr>
          <p:cNvPr id="7" name="Başlık 1">
            <a:extLst>
              <a:ext uri="{FF2B5EF4-FFF2-40B4-BE49-F238E27FC236}">
                <a16:creationId xmlns:a16="http://schemas.microsoft.com/office/drawing/2014/main" id="{9C0074F2-BB71-3189-61DD-2D11FA261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520" y="365125"/>
            <a:ext cx="9578280" cy="1116647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Uluslararası CAR-T Rehberleri</a:t>
            </a:r>
            <a:endParaRPr lang="tr-TR" dirty="0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882DDD0F-D0F0-A7F2-9279-11BF9543DA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BF834703-5B5D-C255-79F7-FB25BA23CB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9" name="Veri Yer Tutucusu 8">
            <a:extLst>
              <a:ext uri="{FF2B5EF4-FFF2-40B4-BE49-F238E27FC236}">
                <a16:creationId xmlns:a16="http://schemas.microsoft.com/office/drawing/2014/main" id="{A48F0A6C-DB0D-A0F4-BCB5-589FBEA25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73AD2-65FF-4A74-BDB0-B58EC6824528}" type="datetime1">
              <a:rPr lang="tr-TR" smtClean="0"/>
              <a:t>13.05.2026</a:t>
            </a:fld>
            <a:endParaRPr lang="tr-TR"/>
          </a:p>
        </p:txBody>
      </p:sp>
      <p:pic>
        <p:nvPicPr>
          <p:cNvPr id="2050" name="Picture 2" descr="ASTCT Home">
            <a:extLst>
              <a:ext uri="{FF2B5EF4-FFF2-40B4-BE49-F238E27FC236}">
                <a16:creationId xmlns:a16="http://schemas.microsoft.com/office/drawing/2014/main" id="{1D4A7B7C-521B-3B96-F024-3E8E15522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336" y="2575799"/>
            <a:ext cx="3071664" cy="17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274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9216963-5810-7DAF-C6F1-A8A371A71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234" y="1481772"/>
            <a:ext cx="10515600" cy="451755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sz="3300" b="1" dirty="0"/>
              <a:t>3. NCCN (</a:t>
            </a:r>
            <a:r>
              <a:rPr lang="tr-TR" sz="3300" dirty="0"/>
              <a:t>Ulusal Kapsamlı Kanser Ağı)</a:t>
            </a:r>
            <a:endParaRPr lang="tr-TR" sz="3300" b="1" dirty="0"/>
          </a:p>
          <a:p>
            <a:pPr marL="0" indent="0">
              <a:buNone/>
            </a:pPr>
            <a:r>
              <a:rPr lang="tr-TR" b="1" dirty="0"/>
              <a:t>Özellikle;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/>
              <a:t>DBBHL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/>
              <a:t>ALL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/>
              <a:t>Multiple </a:t>
            </a:r>
            <a:r>
              <a:rPr lang="tr-TR" dirty="0" err="1"/>
              <a:t>myeloma</a:t>
            </a:r>
            <a:r>
              <a:rPr lang="tr-TR" dirty="0"/>
              <a:t>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 err="1"/>
              <a:t>Mantle</a:t>
            </a:r>
            <a:r>
              <a:rPr lang="tr-TR" dirty="0"/>
              <a:t> </a:t>
            </a:r>
            <a:r>
              <a:rPr lang="tr-TR" dirty="0" err="1"/>
              <a:t>cell</a:t>
            </a:r>
            <a:r>
              <a:rPr lang="tr-TR" dirty="0"/>
              <a:t> </a:t>
            </a:r>
            <a:r>
              <a:rPr lang="tr-TR" dirty="0" err="1"/>
              <a:t>lymphoma</a:t>
            </a:r>
            <a:r>
              <a:rPr lang="tr-TR" dirty="0"/>
              <a:t> gibi hastalıklarda CAR-T kullanım algoritmalarını içerir.</a:t>
            </a:r>
          </a:p>
          <a:p>
            <a:pPr marL="0" indent="0">
              <a:buNone/>
            </a:pPr>
            <a:r>
              <a:rPr lang="tr-TR" b="1" dirty="0"/>
              <a:t>Rehberde;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/>
              <a:t>Hangi basamakta CAR-T kullanılacağı,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/>
              <a:t>Köprüleme tedavisi,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/>
              <a:t>Relaps yaklaşımı,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/>
              <a:t>Takip stratejileri konuları yer almaktadır.</a:t>
            </a:r>
          </a:p>
          <a:p>
            <a:endParaRPr lang="tr-TR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07AABAD-61D2-060F-B481-280F94648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sp>
        <p:nvSpPr>
          <p:cNvPr id="7" name="Başlık 1">
            <a:extLst>
              <a:ext uri="{FF2B5EF4-FFF2-40B4-BE49-F238E27FC236}">
                <a16:creationId xmlns:a16="http://schemas.microsoft.com/office/drawing/2014/main" id="{360BFDFD-6F9B-2CA0-3B31-4C19E9FA4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496" y="365125"/>
            <a:ext cx="9794304" cy="1116647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Uluslararası CAR-T Rehberleri</a:t>
            </a:r>
            <a:endParaRPr lang="tr-TR" dirty="0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138F75CE-6EC6-AB79-7266-0F30632494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83B88016-111E-584C-91AC-33C4DA8BE6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9" name="Veri Yer Tutucusu 8">
            <a:extLst>
              <a:ext uri="{FF2B5EF4-FFF2-40B4-BE49-F238E27FC236}">
                <a16:creationId xmlns:a16="http://schemas.microsoft.com/office/drawing/2014/main" id="{B3F3EA2A-0A25-4E98-205F-37F4A55FF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992C-A6F7-47AF-B372-845946E1CA50}" type="datetime1">
              <a:rPr lang="tr-TR" smtClean="0"/>
              <a:t>13.05.2026</a:t>
            </a:fld>
            <a:endParaRPr lang="tr-TR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DB40F463-F1F5-1F4E-169F-74344866F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1" y="1284352"/>
            <a:ext cx="3659286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7111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DFECED9-8514-FD13-8104-0D9528808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6793"/>
            <a:ext cx="7315200" cy="4327372"/>
          </a:xfrm>
        </p:spPr>
        <p:txBody>
          <a:bodyPr/>
          <a:lstStyle/>
          <a:p>
            <a:pPr marL="0" indent="0">
              <a:buNone/>
            </a:pPr>
            <a:r>
              <a:rPr lang="tr-TR" b="1" dirty="0"/>
              <a:t>4. ESMO (</a:t>
            </a:r>
            <a:r>
              <a:rPr lang="tr-TR" dirty="0"/>
              <a:t>Avrupa Tıbbi Onkoloji Derneği</a:t>
            </a:r>
            <a:r>
              <a:rPr lang="tr-TR" b="1" dirty="0"/>
              <a:t>)</a:t>
            </a:r>
          </a:p>
          <a:p>
            <a:pPr marL="0" indent="0">
              <a:buNone/>
            </a:pPr>
            <a:r>
              <a:rPr lang="tr-TR" dirty="0"/>
              <a:t>Avrupa onkoloji pratiğinde önemli yere sahiptir.</a:t>
            </a:r>
          </a:p>
          <a:p>
            <a:pPr marL="0" indent="0">
              <a:buNone/>
            </a:pPr>
            <a:r>
              <a:rPr lang="tr-TR" sz="2400" b="1" dirty="0"/>
              <a:t>Özellikle: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/>
              <a:t>Hematolojik malignitelerde CAR-T endikasyonları,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/>
              <a:t>Toksisite yönetimi,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/>
              <a:t>Gerçek yaşam verileri üzerine klinik öneriler sunar.</a:t>
            </a:r>
          </a:p>
          <a:p>
            <a:endParaRPr lang="tr-TR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BDF6F63-9AAD-F093-4B5D-E91E2EF65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sp>
        <p:nvSpPr>
          <p:cNvPr id="7" name="Başlık 1">
            <a:extLst>
              <a:ext uri="{FF2B5EF4-FFF2-40B4-BE49-F238E27FC236}">
                <a16:creationId xmlns:a16="http://schemas.microsoft.com/office/drawing/2014/main" id="{5E2BC14E-3D9D-F7F4-FCDD-6DB03E05A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528" y="320675"/>
            <a:ext cx="9117210" cy="1116647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Uluslararası CAR-T Rehberleri</a:t>
            </a:r>
            <a:endParaRPr lang="tr-TR" dirty="0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DA837E2E-161F-CB65-F2CC-A29B5AEF8A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56346B94-2338-8BBE-4C95-F616FD5BE3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9" name="Veri Yer Tutucusu 8">
            <a:extLst>
              <a:ext uri="{FF2B5EF4-FFF2-40B4-BE49-F238E27FC236}">
                <a16:creationId xmlns:a16="http://schemas.microsoft.com/office/drawing/2014/main" id="{CEF61636-12E3-1C7B-9E34-DC105DDD5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1D7E2-A7BA-4FCC-A6EE-A792CDD7409B}" type="datetime1">
              <a:rPr lang="tr-TR" smtClean="0"/>
              <a:t>13.05.2026</a:t>
            </a:fld>
            <a:endParaRPr lang="tr-TR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98E510F-D565-E028-8A2B-FDA1B2963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41" y="2693082"/>
            <a:ext cx="4057650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8036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887EA52-FD7C-2A0A-6865-87A2A26C5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04" y="365125"/>
            <a:ext cx="9722296" cy="1116647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Uluslararası CAR-T Rehberleri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8103E85-03A4-D936-1601-482213A4A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1773"/>
            <a:ext cx="10515600" cy="435794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dirty="0"/>
              <a:t>5. JACIE</a:t>
            </a:r>
            <a:r>
              <a:rPr lang="tr-TR" dirty="0"/>
              <a:t>(Hücresel tedavi ve kök hücre nakli akreditasyon standartları) </a:t>
            </a:r>
          </a:p>
          <a:p>
            <a:pPr marL="0" indent="0">
              <a:buNone/>
            </a:pPr>
            <a:r>
              <a:rPr lang="tr-TR" dirty="0"/>
              <a:t>CAR-T merkezlerinin kalite ve akreditasyon standartlarını belirler.</a:t>
            </a:r>
          </a:p>
          <a:p>
            <a:pPr marL="0" indent="0">
              <a:buNone/>
            </a:pPr>
            <a:r>
              <a:rPr lang="tr-TR" b="1" dirty="0"/>
              <a:t>İçeriğinde: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/>
              <a:t>Hücre toplama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/>
              <a:t>İşleme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/>
              <a:t>Saklama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/>
              <a:t>Uygulama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/>
              <a:t>Personel eğitimi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dirty="0"/>
              <a:t>Hasta güvenliği konularını ele alır. 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tr-TR" dirty="0"/>
              <a:t>Birçok uluslararası CAR-T merkezi JACIE akreditasyonu hedefler. </a:t>
            </a:r>
          </a:p>
          <a:p>
            <a:endParaRPr lang="tr-TR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A82C591-E384-D1E1-0C28-4DE150149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26A31494-7E2B-37A1-7113-B30EC3BA37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097D54FC-0CF6-C285-056B-A1A7DB298B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9" name="Veri Yer Tutucusu 8">
            <a:extLst>
              <a:ext uri="{FF2B5EF4-FFF2-40B4-BE49-F238E27FC236}">
                <a16:creationId xmlns:a16="http://schemas.microsoft.com/office/drawing/2014/main" id="{9DA8BE1F-1312-B66A-D808-A4C25B20E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B4B26-21A5-47A7-B276-AD25DA82FDC7}" type="datetime1">
              <a:rPr lang="tr-TR" smtClean="0"/>
              <a:t>13.05.2026</a:t>
            </a:fld>
            <a:endParaRPr lang="tr-TR"/>
          </a:p>
        </p:txBody>
      </p:sp>
      <p:pic>
        <p:nvPicPr>
          <p:cNvPr id="5122" name="Picture 2" descr="USE OF THE JACIE ACCREDITED LOGO">
            <a:extLst>
              <a:ext uri="{FF2B5EF4-FFF2-40B4-BE49-F238E27FC236}">
                <a16:creationId xmlns:a16="http://schemas.microsoft.com/office/drawing/2014/main" id="{F10DBB9D-8163-B148-6EEC-A2F4CF89C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600908"/>
            <a:ext cx="3962400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42415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9F9950-F999-9858-96CE-13D701A3D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36" y="260648"/>
            <a:ext cx="8352928" cy="972744"/>
          </a:xfrm>
        </p:spPr>
        <p:txBody>
          <a:bodyPr>
            <a:normAutofit fontScale="90000"/>
          </a:bodyPr>
          <a:lstStyle/>
          <a:p>
            <a:br>
              <a:rPr lang="tr-TR" sz="3600" b="1" dirty="0">
                <a:solidFill>
                  <a:srgbClr val="FF0000"/>
                </a:solidFill>
              </a:rPr>
            </a:br>
            <a:r>
              <a:rPr lang="tr-TR" sz="3600" b="1" dirty="0">
                <a:solidFill>
                  <a:srgbClr val="FF0000"/>
                </a:solidFill>
              </a:rPr>
              <a:t>Vaka Sunumu: Relaps/Refrakter </a:t>
            </a:r>
            <a:r>
              <a:rPr lang="tr-TR" sz="3600" b="1" dirty="0" err="1">
                <a:solidFill>
                  <a:srgbClr val="FF0000"/>
                </a:solidFill>
              </a:rPr>
              <a:t>DBBHL’de</a:t>
            </a:r>
            <a:r>
              <a:rPr lang="tr-TR" sz="3600" b="1" dirty="0">
                <a:solidFill>
                  <a:srgbClr val="FF0000"/>
                </a:solidFill>
              </a:rPr>
              <a:t> CAR-T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C4AC87-F911-8563-0A6A-E7C478589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412777"/>
            <a:ext cx="7416824" cy="476418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u="sng" dirty="0"/>
              <a:t>Hasta Bilgileri</a:t>
            </a:r>
            <a:endParaRPr lang="tr-TR" u="sng" dirty="0"/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dirty="0"/>
              <a:t>56 yaş, erkek</a:t>
            </a: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dirty="0"/>
              <a:t>Tanı: DBBHL</a:t>
            </a: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dirty="0"/>
              <a:t>Evre: IV</a:t>
            </a:r>
          </a:p>
          <a:p>
            <a:pPr marL="0" indent="0">
              <a:buClr>
                <a:srgbClr val="C00000"/>
              </a:buClr>
              <a:buNone/>
            </a:pPr>
            <a:endParaRPr lang="tr-TR" dirty="0"/>
          </a:p>
          <a:p>
            <a:pPr marL="0" indent="0">
              <a:buNone/>
            </a:pPr>
            <a:r>
              <a:rPr lang="tr-TR" b="1" u="sng" dirty="0"/>
              <a:t>Hastalık Öyküsü</a:t>
            </a:r>
            <a:endParaRPr lang="tr-TR" u="sng" dirty="0"/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dirty="0"/>
              <a:t>Servikal lenfadenopati ile başvurdu</a:t>
            </a: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dirty="0"/>
              <a:t>Biyopsi: CD19+, CD20+</a:t>
            </a: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dirty="0"/>
              <a:t>R-CHOP x6 → yanıt aldı</a:t>
            </a: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dirty="0"/>
              <a:t>6 ay sonra nüks</a:t>
            </a: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dirty="0"/>
              <a:t>R-ICE → yanıt yok (refrakter)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59E9CF0-D1F9-0996-2787-6F63B0BB8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1575608A-06C8-8785-36BE-C116C9ED30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D75B2C66-0F67-AB54-1ACE-47014478B4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9" name="Veri Yer Tutucusu 8">
            <a:extLst>
              <a:ext uri="{FF2B5EF4-FFF2-40B4-BE49-F238E27FC236}">
                <a16:creationId xmlns:a16="http://schemas.microsoft.com/office/drawing/2014/main" id="{166F7F85-92B0-07D8-7445-A8A8E8406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CF8B2-DD1D-4522-A744-5867DF82A0F7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55731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3DEF7C9-E318-3437-21E7-C33498E72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36" y="365127"/>
            <a:ext cx="8119814" cy="759618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Vaka Sunumu: Relaps/Refrakter </a:t>
            </a:r>
            <a:r>
              <a:rPr lang="tr-TR" sz="3200" b="1" dirty="0" err="1">
                <a:solidFill>
                  <a:srgbClr val="FF0000"/>
                </a:solidFill>
              </a:rPr>
              <a:t>DBBHL’de</a:t>
            </a:r>
            <a:r>
              <a:rPr lang="tr-TR" sz="3200" b="1" dirty="0">
                <a:solidFill>
                  <a:srgbClr val="FF0000"/>
                </a:solidFill>
              </a:rPr>
              <a:t> CAR-T</a:t>
            </a:r>
            <a:endParaRPr lang="tr-TR" sz="32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87F128F-DA49-7DF2-EBA9-DE24B1A2A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1340769"/>
            <a:ext cx="9415958" cy="483619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u="sng" dirty="0"/>
              <a:t>Değerlendirme</a:t>
            </a:r>
            <a:endParaRPr lang="tr-TR" u="sng" dirty="0"/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dirty="0"/>
              <a:t>PET-CT: Yaygın hastalık</a:t>
            </a: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dirty="0"/>
              <a:t>Otolog nakil: uygun değil</a:t>
            </a: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dirty="0"/>
              <a:t>CD19 ekspresyonu mevcut</a:t>
            </a:r>
          </a:p>
          <a:p>
            <a:pPr marL="0" indent="0">
              <a:buClr>
                <a:srgbClr val="C00000"/>
              </a:buClr>
              <a:buNone/>
            </a:pPr>
            <a:endParaRPr lang="tr-TR" dirty="0"/>
          </a:p>
          <a:p>
            <a:pPr marL="0" indent="0">
              <a:buClr>
                <a:srgbClr val="C00000"/>
              </a:buClr>
              <a:buNone/>
            </a:pPr>
            <a:r>
              <a:rPr lang="tr-TR" dirty="0"/>
              <a:t>➡️ CAR-T tedavisine karar verildi</a:t>
            </a:r>
          </a:p>
          <a:p>
            <a:endParaRPr lang="tr-TR" dirty="0"/>
          </a:p>
          <a:p>
            <a:pPr marL="0" indent="0">
              <a:buNone/>
            </a:pPr>
            <a:r>
              <a:rPr lang="tr-TR" b="1" u="sng" dirty="0"/>
              <a:t>Tedavi Süreci</a:t>
            </a:r>
            <a:endParaRPr lang="tr-TR" u="sng" dirty="0"/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dirty="0"/>
              <a:t>Lökoferez ile T hücreleri alındı</a:t>
            </a: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dirty="0"/>
              <a:t>CD19 hedefli CAR-T üretildi</a:t>
            </a: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dirty="0" err="1"/>
              <a:t>Fludarabin</a:t>
            </a:r>
            <a:r>
              <a:rPr lang="tr-TR" dirty="0"/>
              <a:t> + </a:t>
            </a:r>
            <a:r>
              <a:rPr lang="tr-TR" dirty="0" err="1"/>
              <a:t>Siklofosfamid</a:t>
            </a:r>
            <a:r>
              <a:rPr lang="tr-TR" dirty="0"/>
              <a:t> ile </a:t>
            </a:r>
            <a:r>
              <a:rPr lang="tr-TR" dirty="0" err="1"/>
              <a:t>lenfodeplesyon</a:t>
            </a:r>
            <a:endParaRPr lang="tr-TR" dirty="0"/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dirty="0"/>
              <a:t>Tek doz CAR-T infüzyonu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FF862DD-9326-8010-C82F-B769EBA38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E1308BC7-A526-45B0-95D7-A32D403A57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A744D654-9F48-1DA4-6F04-7E825C0689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9" name="Veri Yer Tutucusu 8">
            <a:extLst>
              <a:ext uri="{FF2B5EF4-FFF2-40B4-BE49-F238E27FC236}">
                <a16:creationId xmlns:a16="http://schemas.microsoft.com/office/drawing/2014/main" id="{FCCCDD57-1FF2-1238-60FE-FAE78ACE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6E7D2-F576-4353-92F4-FCC5654BE22A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51700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579CE04-836D-E254-240F-DE8D8EDB4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552" y="136525"/>
            <a:ext cx="7975798" cy="772195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Vaka Sunumu: Relaps/Refrakter </a:t>
            </a:r>
            <a:r>
              <a:rPr lang="tr-TR" sz="3200" b="1" dirty="0" err="1">
                <a:solidFill>
                  <a:srgbClr val="FF0000"/>
                </a:solidFill>
              </a:rPr>
              <a:t>DBBHL’de</a:t>
            </a:r>
            <a:r>
              <a:rPr lang="tr-TR" sz="3200" b="1" dirty="0">
                <a:solidFill>
                  <a:srgbClr val="FF0000"/>
                </a:solidFill>
              </a:rPr>
              <a:t> CAR-T</a:t>
            </a:r>
            <a:endParaRPr lang="tr-TR" sz="32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BDAEE65-E246-46FE-605C-89B1EA05E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4745"/>
            <a:ext cx="10442376" cy="5071998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tr-TR" sz="4200" b="1" u="sng" dirty="0"/>
              <a:t>Yan Etkiler</a:t>
            </a:r>
            <a:endParaRPr lang="tr-TR" sz="4200" u="sng" dirty="0"/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4200" dirty="0"/>
              <a:t>Gün 4’te ateş ve hafif hipotansiyon</a:t>
            </a: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4200" dirty="0"/>
              <a:t>CRS (Sitokin Salınım Sendromu) Grade 2</a:t>
            </a: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4200" dirty="0"/>
              <a:t>Tocilizumab ile düzeldi</a:t>
            </a: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4200" dirty="0"/>
              <a:t>Nörotoksisite gelişmedi</a:t>
            </a:r>
          </a:p>
          <a:p>
            <a:pPr marL="0" indent="0">
              <a:buNone/>
            </a:pPr>
            <a:endParaRPr lang="tr-TR" sz="3800" dirty="0"/>
          </a:p>
          <a:p>
            <a:pPr marL="0" indent="0">
              <a:buNone/>
            </a:pPr>
            <a:r>
              <a:rPr lang="tr-TR" sz="4000" b="1" u="sng" dirty="0"/>
              <a:t>Sonuç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4200" dirty="0"/>
              <a:t>1. ay PET-CT: Tam yanıt</a:t>
            </a: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4200" dirty="0"/>
              <a:t>Hasta remisyonda takip ediliyor</a:t>
            </a: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4200" dirty="0"/>
              <a:t>B hücre </a:t>
            </a:r>
            <a:r>
              <a:rPr lang="tr-TR" sz="4200" dirty="0" err="1"/>
              <a:t>aplazisi</a:t>
            </a:r>
            <a:r>
              <a:rPr lang="tr-TR" sz="4200" dirty="0"/>
              <a:t> nedeniyle IVIG başlandı</a:t>
            </a:r>
          </a:p>
          <a:p>
            <a:pPr lvl="0"/>
            <a:endParaRPr lang="tr-TR" sz="3800" dirty="0"/>
          </a:p>
          <a:p>
            <a:pPr marL="0" indent="0">
              <a:buNone/>
            </a:pPr>
            <a:r>
              <a:rPr lang="tr-TR" sz="4000" b="1" u="sng" dirty="0"/>
              <a:t>Mesaj</a:t>
            </a:r>
            <a:endParaRPr lang="tr-TR" sz="4000" u="sng" dirty="0"/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4200" dirty="0"/>
              <a:t>CAR-T, refrakter </a:t>
            </a:r>
            <a:r>
              <a:rPr lang="tr-TR" sz="4200" dirty="0" err="1"/>
              <a:t>DBBHL’de</a:t>
            </a:r>
            <a:r>
              <a:rPr lang="tr-TR" sz="4200" dirty="0"/>
              <a:t> etkili bir seçenektir</a:t>
            </a: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4200" dirty="0"/>
              <a:t>Yan etkiler çoğu zaman yönetilebilir</a:t>
            </a:r>
          </a:p>
          <a:p>
            <a:pPr lvl="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4200" dirty="0"/>
              <a:t>Uygun hasta seçimi çok önemlidir</a:t>
            </a:r>
          </a:p>
          <a:p>
            <a:pPr lvl="0"/>
            <a:endParaRPr lang="tr-TR" sz="2000" dirty="0"/>
          </a:p>
          <a:p>
            <a:endParaRPr lang="tr-TR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E8FDE33-111C-164A-7A00-CE069A776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22C01561-1FCD-FBB5-99BC-4B739A960E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CF9D4CCC-F81B-E6B4-F32F-175BD4591F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9" name="Veri Yer Tutucusu 8">
            <a:extLst>
              <a:ext uri="{FF2B5EF4-FFF2-40B4-BE49-F238E27FC236}">
                <a16:creationId xmlns:a16="http://schemas.microsoft.com/office/drawing/2014/main" id="{096AA87B-9A3C-F8F2-3DF5-133885B0E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5FC18-862A-48BB-BCDC-C9398D21CE9D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40335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91544" y="365128"/>
            <a:ext cx="8047806" cy="687609"/>
          </a:xfrm>
        </p:spPr>
        <p:txBody>
          <a:bodyPr>
            <a:no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Ankara Onkoloji EAH’nin CAR-T Hücre Tedavisindeki Yeri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631504" y="4941169"/>
            <a:ext cx="8640960" cy="1255573"/>
          </a:xfrm>
        </p:spPr>
        <p:txBody>
          <a:bodyPr>
            <a:normAutofit fontScale="92500"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/>
              <a:t>İlk klinik uygulamaları yapan merkezlerden biri (2021 M.M. Hastaları)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/>
              <a:t>Fiilen CAR-T infüzyonu gerçekleştiren nadir kamu hastanelerinden	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/>
              <a:t>Hematolojik malignitelerde CAR-T deneyimi bulunan referans merkez</a:t>
            </a:r>
          </a:p>
        </p:txBody>
      </p:sp>
      <p:sp>
        <p:nvSpPr>
          <p:cNvPr id="9" name="Alt Bilgi Yer Tutucusu 8">
            <a:extLst>
              <a:ext uri="{FF2B5EF4-FFF2-40B4-BE49-F238E27FC236}">
                <a16:creationId xmlns:a16="http://schemas.microsoft.com/office/drawing/2014/main" id="{80DC5CD2-36CC-EA09-45C6-C299EA99A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E2CA1274-88BE-05AE-43D3-74641F865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894" y="1024655"/>
            <a:ext cx="7331107" cy="3543795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6B9A3DD0-C84D-5719-DCE4-67E44D3412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872565CC-D3F3-5B84-06D6-CFF887F076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6" name="Veri Yer Tutucusu 5">
            <a:extLst>
              <a:ext uri="{FF2B5EF4-FFF2-40B4-BE49-F238E27FC236}">
                <a16:creationId xmlns:a16="http://schemas.microsoft.com/office/drawing/2014/main" id="{185FF2EC-2A0B-CB9C-0B60-9D98F439E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C1BF5-C050-4999-886A-4F422F9B9F94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62524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47528" y="365128"/>
            <a:ext cx="8568952" cy="687609"/>
          </a:xfrm>
        </p:spPr>
        <p:txBody>
          <a:bodyPr>
            <a:no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</a:rPr>
              <a:t>Ankara Onkoloji EAH’nin CAR-T Hücre Tedavisindeki Yeri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5400" y="1412776"/>
            <a:ext cx="9343950" cy="47833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200" b="1" u="sng" dirty="0"/>
              <a:t>Hastanemizde CAR-T için gerekli temel bileşenler mevcuttur: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 err="1"/>
              <a:t>Terapötik</a:t>
            </a:r>
            <a:r>
              <a:rPr lang="tr-TR" sz="2400" dirty="0"/>
              <a:t> </a:t>
            </a:r>
            <a:r>
              <a:rPr lang="tr-TR" sz="2400" dirty="0" err="1"/>
              <a:t>Aferez</a:t>
            </a:r>
            <a:r>
              <a:rPr lang="tr-TR" sz="2400" dirty="0"/>
              <a:t> Merkezi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 err="1"/>
              <a:t>Lenfodeplesyon</a:t>
            </a:r>
            <a:r>
              <a:rPr lang="tr-TR" sz="2400" dirty="0"/>
              <a:t> kemoterapisi uygulama kapasitesi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/>
              <a:t>CAR-T </a:t>
            </a:r>
            <a:r>
              <a:rPr lang="tr-TR" sz="2400" dirty="0" err="1"/>
              <a:t>infüzyon</a:t>
            </a:r>
            <a:r>
              <a:rPr lang="tr-TR" sz="2400" dirty="0"/>
              <a:t> ve yataklı servis altyapısı	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/>
              <a:t>CRS (Sitokin salınım sendromu) ve ICANS (nörotoksisite sendromu ) yönetimi için yoğun bakım erişimi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/>
              <a:t>Deneyimli hematoloji ve hücresel tedavi ekibi </a:t>
            </a:r>
          </a:p>
          <a:p>
            <a:pPr marL="0" indent="0">
              <a:buNone/>
            </a:pPr>
            <a:r>
              <a:rPr lang="tr-TR" sz="1800" dirty="0">
                <a:solidFill>
                  <a:srgbClr val="FF0000"/>
                </a:solidFill>
              </a:rPr>
              <a:t>📌 </a:t>
            </a:r>
            <a:r>
              <a:rPr lang="tr-TR" sz="2400" b="1" u="sng" dirty="0"/>
              <a:t>Bu altyapı sayesinde merkez;</a:t>
            </a:r>
            <a:r>
              <a:rPr lang="tr-TR" sz="2400" dirty="0"/>
              <a:t>	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/>
              <a:t>Yurt dışı üretimli CAR-T ürünleriyle	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400" dirty="0" err="1"/>
              <a:t>Endikasyon</a:t>
            </a:r>
            <a:r>
              <a:rPr lang="tr-TR" sz="2400" dirty="0"/>
              <a:t> dışı / özel izinli uygulamaları yürütebilmektedir.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2CED71F-D337-B977-2DD1-5333C1C3F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F5DD1645-5258-4DE4-A5E2-2233C17C19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8BAB6D92-BB1F-3560-057B-E044D9397D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9" name="Veri Yer Tutucusu 8">
            <a:extLst>
              <a:ext uri="{FF2B5EF4-FFF2-40B4-BE49-F238E27FC236}">
                <a16:creationId xmlns:a16="http://schemas.microsoft.com/office/drawing/2014/main" id="{00B228E5-5558-0D17-1A43-09A3DA626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6731F-C6B9-455F-83BE-02A00A0C195E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87035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1CCA087-B7A3-E176-89FB-E21E3E4F3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365127"/>
            <a:ext cx="7886700" cy="831626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TÜSEB CAR-T Hücre Modeli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1A45072-3666-23D0-35EF-075CB814E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0769"/>
            <a:ext cx="6265913" cy="4680520"/>
          </a:xfrm>
        </p:spPr>
        <p:txBody>
          <a:bodyPr>
            <a:normAutofit/>
          </a:bodyPr>
          <a:lstStyle/>
          <a:p>
            <a:pPr marL="0" indent="0">
              <a:buClr>
                <a:srgbClr val="C00000"/>
              </a:buClr>
              <a:buNone/>
            </a:pPr>
            <a:endParaRPr lang="tr-TR" sz="2200" b="1" dirty="0">
              <a:solidFill>
                <a:srgbClr val="FF0000"/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200" dirty="0"/>
              <a:t>TÜSEB’in hedefi tek bir CAR-T hastanesi değil </a:t>
            </a:r>
            <a:r>
              <a:rPr lang="tr-TR" sz="2200" dirty="0">
                <a:solidFill>
                  <a:srgbClr val="FF0000"/>
                </a:solidFill>
              </a:rPr>
              <a:t>‘’Ulusal CAR-T Merkezler Ağı’’</a:t>
            </a:r>
            <a:r>
              <a:rPr lang="tr-TR" sz="2200" dirty="0"/>
              <a:t> oluşturmaktır.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tr-TR" sz="2200" b="1" u="sng" dirty="0"/>
              <a:t>Bu modelde;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200" dirty="0"/>
              <a:t>2-3 çekirdek üretim ve klinik merkez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200" dirty="0"/>
              <a:t>4-6 uygulama ve hasta yönlendirme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200" dirty="0"/>
              <a:t>Ortak GMP( İyi Üretim Uygulamaları) üretim, ulusal hasta kayıt sistemi ve ortak protokoller planlanmaktadır.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F446B99-11CF-8ED7-4897-02D18A39E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8BE07E33-FE2E-B5BE-11FF-098E5270D8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400" y="1340769"/>
            <a:ext cx="3302124" cy="3888431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71C9E1BD-45D0-F97A-4569-DAE62C32CA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920136D4-8193-9A5A-F5FA-324B5143CD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979BA008-A431-8A45-A6E7-966C20722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7EE58-A159-4274-8F85-518266491009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38178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132AFC4-BEE1-5C23-3A0E-3970B61F8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7488" y="365127"/>
            <a:ext cx="9866312" cy="975642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Ankara Onkoloji EAH’nin TÜSEB ve Ulusal CAR-T Modelindeki Rolü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9C69657-4EF9-71F9-09A5-4E7FFFA41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705587"/>
            <a:ext cx="7922096" cy="4063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2200" dirty="0"/>
              <a:t>TÜSEB perspektifinden bakıldığında Ankara Onkoloji EAH:	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200" dirty="0"/>
              <a:t>“Çekirdek klinik merkez” rolü için en güçlü adaylardan biridir.</a:t>
            </a:r>
          </a:p>
          <a:p>
            <a:pPr marL="0" indent="0">
              <a:buNone/>
            </a:pPr>
            <a:r>
              <a:rPr lang="tr-TR" sz="2200" b="1" dirty="0"/>
              <a:t>Yerli CAR-T projelerinde</a:t>
            </a:r>
            <a:r>
              <a:rPr lang="tr-TR" sz="2200" dirty="0"/>
              <a:t>:		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200" dirty="0"/>
              <a:t>Klinik deneyim		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200" dirty="0"/>
              <a:t>Hasta seçimi		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200" dirty="0"/>
              <a:t>Toksisite yönetimi konularında referans merkez işlevi görmektedir.</a:t>
            </a:r>
          </a:p>
          <a:p>
            <a:pPr marL="0" indent="0">
              <a:buNone/>
            </a:pPr>
            <a:endParaRPr lang="tr-TR" sz="2200" dirty="0"/>
          </a:p>
          <a:p>
            <a:pPr marL="0" indent="0">
              <a:buNone/>
            </a:pPr>
            <a:r>
              <a:rPr lang="tr-TR" sz="2200" dirty="0"/>
              <a:t>📌 Bu kriterler sayesinde:	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2200" dirty="0"/>
              <a:t>Yerli CAR-T faz I–II klinik çalışmalarının ilk uygulanacağı kamu hastanelerinden biri olacaktır.</a:t>
            </a: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5FC11CB-ADCF-DC5C-FCF9-775C7C4CE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2425540B-8856-FC32-100A-2C5D407C1E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3AE3298F-223F-CC2C-F401-F587E502AC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9" name="Veri Yer Tutucusu 8">
            <a:extLst>
              <a:ext uri="{FF2B5EF4-FFF2-40B4-BE49-F238E27FC236}">
                <a16:creationId xmlns:a16="http://schemas.microsoft.com/office/drawing/2014/main" id="{052CC8BD-4967-433F-B0DD-64062A3CF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7BD7-F02E-4B6B-B45D-999A28B3DBC0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04685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756D101-5121-879E-5CDB-DD062DC78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7488" y="476672"/>
            <a:ext cx="10153128" cy="504057"/>
          </a:xfrm>
        </p:spPr>
        <p:txBody>
          <a:bodyPr>
            <a:noAutofit/>
          </a:bodyPr>
          <a:lstStyle/>
          <a:p>
            <a:pPr algn="ctr"/>
            <a:r>
              <a:rPr lang="tr-TR" sz="3600" b="1" dirty="0">
                <a:solidFill>
                  <a:srgbClr val="FF0000"/>
                </a:solidFill>
              </a:rPr>
              <a:t>CAR-T Hücre Tedavisinin Dünyada ve Türkiye’de Mevcut Durumunun Karşılaştırılması</a:t>
            </a:r>
          </a:p>
        </p:txBody>
      </p:sp>
      <p:graphicFrame>
        <p:nvGraphicFramePr>
          <p:cNvPr id="8" name="İçerik Yer Tutucusu 7">
            <a:extLst>
              <a:ext uri="{FF2B5EF4-FFF2-40B4-BE49-F238E27FC236}">
                <a16:creationId xmlns:a16="http://schemas.microsoft.com/office/drawing/2014/main" id="{C8D9E53E-F72D-310F-FD3D-72AA6BF68A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0910211"/>
              </p:ext>
            </p:extLst>
          </p:nvPr>
        </p:nvGraphicFramePr>
        <p:xfrm>
          <a:off x="838200" y="1340769"/>
          <a:ext cx="10946433" cy="4751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8811">
                  <a:extLst>
                    <a:ext uri="{9D8B030D-6E8A-4147-A177-3AD203B41FA5}">
                      <a16:colId xmlns:a16="http://schemas.microsoft.com/office/drawing/2014/main" val="1906122137"/>
                    </a:ext>
                  </a:extLst>
                </a:gridCol>
                <a:gridCol w="3648811">
                  <a:extLst>
                    <a:ext uri="{9D8B030D-6E8A-4147-A177-3AD203B41FA5}">
                      <a16:colId xmlns:a16="http://schemas.microsoft.com/office/drawing/2014/main" val="2530222657"/>
                    </a:ext>
                  </a:extLst>
                </a:gridCol>
                <a:gridCol w="3648811">
                  <a:extLst>
                    <a:ext uri="{9D8B030D-6E8A-4147-A177-3AD203B41FA5}">
                      <a16:colId xmlns:a16="http://schemas.microsoft.com/office/drawing/2014/main" val="729280256"/>
                    </a:ext>
                  </a:extLst>
                </a:gridCol>
              </a:tblGrid>
              <a:tr h="344535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dirty="0">
                          <a:solidFill>
                            <a:schemeClr val="bg1"/>
                          </a:solidFill>
                        </a:rPr>
                        <a:t>DÜNYA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dirty="0">
                          <a:solidFill>
                            <a:schemeClr val="bg1"/>
                          </a:solidFill>
                        </a:rPr>
                        <a:t>TÜRKİYE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816771"/>
                  </a:ext>
                </a:extLst>
              </a:tr>
              <a:tr h="819144">
                <a:tc>
                  <a:txBody>
                    <a:bodyPr/>
                    <a:lstStyle/>
                    <a:p>
                      <a:r>
                        <a:rPr lang="tr-TR" sz="1800" b="1" dirty="0"/>
                        <a:t>Onaylı CAR-T ürün sayısı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700" dirty="0"/>
                        <a:t>10’dan fazla ticari CAR-T ürünü</a:t>
                      </a:r>
                    </a:p>
                    <a:p>
                      <a:r>
                        <a:rPr lang="tr-TR" sz="1700" dirty="0"/>
                        <a:t>(6 FDA/EMA onaylı, 5 Çin NMPA onaylı)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666064"/>
                  </a:ext>
                </a:extLst>
              </a:tr>
              <a:tr h="602936">
                <a:tc>
                  <a:txBody>
                    <a:bodyPr/>
                    <a:lstStyle/>
                    <a:p>
                      <a:r>
                        <a:rPr lang="tr-TR" sz="1800" b="1" dirty="0"/>
                        <a:t>Onaylı Endikasyonlar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B-ALL, DBBHL, FL, MCL, </a:t>
                      </a:r>
                      <a:r>
                        <a:rPr lang="tr-TR" sz="1800" dirty="0" err="1"/>
                        <a:t>Multpl</a:t>
                      </a:r>
                      <a:r>
                        <a:rPr lang="tr-TR" sz="1800" dirty="0"/>
                        <a:t> Miyelom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Endikasyon dışı/ özel izinle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475867"/>
                  </a:ext>
                </a:extLst>
              </a:tr>
              <a:tr h="344535">
                <a:tc>
                  <a:txBody>
                    <a:bodyPr/>
                    <a:lstStyle/>
                    <a:p>
                      <a:r>
                        <a:rPr lang="tr-TR" sz="1800" b="1" dirty="0"/>
                        <a:t>Uygulama Merkezi Sayısı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Yüzlerce merkez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5-7 merkez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084943"/>
                  </a:ext>
                </a:extLst>
              </a:tr>
              <a:tr h="358143">
                <a:tc>
                  <a:txBody>
                    <a:bodyPr/>
                    <a:lstStyle/>
                    <a:p>
                      <a:r>
                        <a:rPr lang="tr-TR" sz="1800" b="1" dirty="0"/>
                        <a:t>Toplam Hasta Sayısı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100 binin üzerinde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100-150 arasında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983374"/>
                  </a:ext>
                </a:extLst>
              </a:tr>
              <a:tr h="344535">
                <a:tc>
                  <a:txBody>
                    <a:bodyPr/>
                    <a:lstStyle/>
                    <a:p>
                      <a:r>
                        <a:rPr lang="tr-TR" sz="1800" b="1" dirty="0"/>
                        <a:t>Yanıt Oranı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%60-90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%60-80 sınırlı veriler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089403"/>
                  </a:ext>
                </a:extLst>
              </a:tr>
              <a:tr h="344535">
                <a:tc>
                  <a:txBody>
                    <a:bodyPr/>
                    <a:lstStyle/>
                    <a:p>
                      <a:r>
                        <a:rPr lang="tr-TR" sz="1800" b="1" dirty="0"/>
                        <a:t>Allojenik CAR-T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Klinik faz II-III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Yok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022869"/>
                  </a:ext>
                </a:extLst>
              </a:tr>
              <a:tr h="344535">
                <a:tc>
                  <a:txBody>
                    <a:bodyPr/>
                    <a:lstStyle/>
                    <a:p>
                      <a:r>
                        <a:rPr lang="tr-TR" sz="1800" b="1" dirty="0"/>
                        <a:t>Geri Ödeme Durumu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ABD ve AB de mevcut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SGK kapsamında değil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209485"/>
                  </a:ext>
                </a:extLst>
              </a:tr>
              <a:tr h="344535">
                <a:tc>
                  <a:txBody>
                    <a:bodyPr/>
                    <a:lstStyle/>
                    <a:p>
                      <a:r>
                        <a:rPr lang="tr-TR" sz="1800" b="1" dirty="0"/>
                        <a:t>Ortalama Maliyet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350 bin-500 bin USD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Benzer(ithal ürün)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560391"/>
                  </a:ext>
                </a:extLst>
              </a:tr>
              <a:tr h="344535">
                <a:tc>
                  <a:txBody>
                    <a:bodyPr/>
                    <a:lstStyle/>
                    <a:p>
                      <a:r>
                        <a:rPr lang="tr-TR" sz="1800" b="1" dirty="0"/>
                        <a:t>Ulusal Hasta Kayıt Sistemi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Yok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814917"/>
                  </a:ext>
                </a:extLst>
              </a:tr>
              <a:tr h="344535">
                <a:tc>
                  <a:txBody>
                    <a:bodyPr/>
                    <a:lstStyle/>
                    <a:p>
                      <a:r>
                        <a:rPr lang="tr-TR" sz="1800" b="1" dirty="0"/>
                        <a:t>Klinik Araştırma Sayısı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1500 üzerinde aktif çalışma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Çok sınırlı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901862"/>
                  </a:ext>
                </a:extLst>
              </a:tr>
            </a:tbl>
          </a:graphicData>
        </a:graphic>
      </p:graphicFrame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0DF4A1F-BFFF-E511-F5B2-9FDE009C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E03E79E6-8954-B47B-8CE9-2B619FCE43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2E11D282-6A6C-E044-418B-6F9F91BFD4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9" name="Veri Yer Tutucusu 8">
            <a:extLst>
              <a:ext uri="{FF2B5EF4-FFF2-40B4-BE49-F238E27FC236}">
                <a16:creationId xmlns:a16="http://schemas.microsoft.com/office/drawing/2014/main" id="{AFE9842F-8A9D-2D4C-9E42-5C07BB522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5D836-BA53-4819-B7A1-AAB024FE63AE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45576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56B54518-5F5D-79B0-6FB3-2586E6987A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136525"/>
            <a:ext cx="10873208" cy="6219825"/>
          </a:xfrm>
        </p:spPr>
      </p:pic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1A17C27-E43B-3556-6CB6-7B6D2BD39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41AF4837-6341-48D5-E261-6725ED08C6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55A38D85-EAEB-042E-DECB-F1D0B0C7B6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3502D7CD-BB01-66CD-119D-78461009C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07512-9E59-46B9-B25D-6A079C96B795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37570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152650" y="228506"/>
            <a:ext cx="7886700" cy="607683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Neredeyiz Nereye Gidiyoruz?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99456" y="1010536"/>
            <a:ext cx="7886700" cy="534581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tr-TR" sz="8000" b="1" u="sng" dirty="0"/>
              <a:t>Neredeyiz? (Mevcut Durum – Başlangıç Noktası) 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7200" dirty="0"/>
              <a:t>Sınırlı merkez ve hasta sayısı    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7200" dirty="0"/>
              <a:t>İthal CAR-T ürünlerine bağımlılık    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7200" dirty="0"/>
              <a:t>Endikasyon dışı uygulamalar        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7200" dirty="0"/>
              <a:t>Geri ödeme mekanizması yok</a:t>
            </a:r>
          </a:p>
          <a:p>
            <a:pPr marL="0" indent="0">
              <a:buNone/>
            </a:pPr>
            <a:r>
              <a:rPr lang="tr-TR" sz="8000" b="1" u="sng" dirty="0"/>
              <a:t>Ne Gerekli? (Geçişi Sağlayan Kritik Bileşenler)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7200" dirty="0"/>
              <a:t>GMP uyumlu üretim altyapısı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7200" dirty="0"/>
              <a:t> Klinik faz I–II çalışmaları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7200" dirty="0"/>
              <a:t>Ulusal hasta kayıt sistemleri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7200" dirty="0"/>
              <a:t>Akademi–sanayi–kamu iş birliği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7200" dirty="0"/>
              <a:t>Eğitimli multidisipliner ekipler</a:t>
            </a:r>
          </a:p>
          <a:p>
            <a:pPr marL="0" indent="0">
              <a:buNone/>
            </a:pPr>
            <a:r>
              <a:rPr lang="tr-TR" sz="8000" b="1" u="sng" dirty="0"/>
              <a:t>Nereye Gidiyoruz? (Hedeflenen Klinik ve Ulusal Yapı)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7200" dirty="0"/>
              <a:t>Yerli CAR-T klinik fazları       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7200" dirty="0"/>
              <a:t>Ulusal CAR-T merkezleri      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7200" dirty="0"/>
              <a:t>Geri ödeme sistemine entegrasyon       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7200" dirty="0"/>
              <a:t>Bölgesel referans ülke konumu       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sz="7200" dirty="0"/>
              <a:t>Geniş hasta erişimi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8101305-4C5F-FF48-3498-2FC71EB56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A22D333-ABA7-161C-2C17-611DC9C76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2143" y="2673464"/>
            <a:ext cx="2592288" cy="3292389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47956449-5FA6-E28D-E6B4-0C1535D3CC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46D1018F-72D7-A86E-C7A3-C708AD0477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87606BA9-680E-3483-8AE9-A1CE41953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DF913-5E30-455F-BE85-F9ED05CBBBDF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53857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59496" y="260650"/>
            <a:ext cx="8509446" cy="720079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Neden Şimdi?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124745"/>
            <a:ext cx="10515600" cy="144015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sz="2600" b="1" u="sng" dirty="0">
                <a:solidFill>
                  <a:srgbClr val="FF0000"/>
                </a:solidFill>
              </a:rPr>
              <a:t>1-Klinik Deneyim Oluştu: </a:t>
            </a:r>
            <a:r>
              <a:rPr lang="tr-TR" sz="2600" dirty="0"/>
              <a:t>Seçili merkezlerde CAR-T uygulama tecrübesi kazanıldı; hasta seçimi ve toksisite yönetimi açısından sistemin çalışabilirliği gösterildi.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b="1" dirty="0"/>
              <a:t>Bireysel değil, ulusal bir strateji.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081F33E-4512-0D21-0F78-498A2F447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C0D4DDBF-3E1F-6CF8-55EB-88538520B3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823" y="2732435"/>
            <a:ext cx="6481429" cy="3456384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C535B8D6-4485-B7BB-E800-110423C26C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AC6795FF-8411-536E-A48E-7A307D0B3B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77E78155-4F9C-A297-877A-18EFFBC1E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9A9B6-16C2-4D1C-A9B3-EE9F05FD99FA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66255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22961B-10B6-C954-F10A-35E629009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496" y="365127"/>
            <a:ext cx="8479854" cy="831626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Neden Şimdi?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83A7BD5-7B69-6099-FA66-A0964BA38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412777"/>
            <a:ext cx="9487966" cy="13255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b="1" u="sng" dirty="0">
                <a:solidFill>
                  <a:srgbClr val="FF0000"/>
                </a:solidFill>
              </a:rPr>
              <a:t>2-Altyapı ve İnsan Kaynağı Hazır: </a:t>
            </a:r>
            <a:r>
              <a:rPr lang="tr-TR" dirty="0"/>
              <a:t>Aferez, hücresel tedaviler, yoğun bakım ve klinik araştırma alanlarında yetişmiş ekipler mevcut; bu birikim yerli CAR-T klinik fazlarına geçiş için yeterli düzeye ulaştı. </a:t>
            </a:r>
          </a:p>
          <a:p>
            <a:pPr marL="0" indent="0">
              <a:buNone/>
            </a:pPr>
            <a:r>
              <a:rPr lang="tr-TR" b="1" dirty="0"/>
              <a:t>Teknoloji ve ekip aynı anda mevcut.</a:t>
            </a:r>
          </a:p>
          <a:p>
            <a:endParaRPr lang="tr-TR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8C1FA16-715B-8E1A-38DD-12E42D6DD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239DC67A-17ED-A8D6-311C-52A1259AF4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616" y="2852937"/>
            <a:ext cx="6768752" cy="3503415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682EBEAE-51E7-6C97-847D-1042EF9036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72DA690B-7B30-4EA4-FDAD-B3F00F86D6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9" name="Veri Yer Tutucusu 8">
            <a:extLst>
              <a:ext uri="{FF2B5EF4-FFF2-40B4-BE49-F238E27FC236}">
                <a16:creationId xmlns:a16="http://schemas.microsoft.com/office/drawing/2014/main" id="{90984F5B-40A2-8AEA-184D-55AFD2C40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10600-2E46-4EE0-9CFB-D40305FF0ECE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95028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D6CAB45-DD06-35B7-D052-9FAA52EF4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36" y="365127"/>
            <a:ext cx="8119814" cy="687610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Neden Şimdi?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93CA10C-28D2-6CEB-86A7-C63957E4A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470" y="1259069"/>
            <a:ext cx="10297144" cy="144015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sz="2600" b="1" u="sng" dirty="0">
                <a:solidFill>
                  <a:srgbClr val="FF0000"/>
                </a:solidFill>
              </a:rPr>
              <a:t>3-Kurumsal ve Stratejik Sahiplenme Var: </a:t>
            </a:r>
            <a:r>
              <a:rPr lang="tr-TR" sz="2600" dirty="0"/>
              <a:t>TÜSEB öncülüğünde yürütülen yerli CAR-T programları, dışa bağımlılığı azaltmayı ve erişimi artırmayı hedefleyen net bir ulusal yol haritası sunmaktadır. </a:t>
            </a:r>
          </a:p>
          <a:p>
            <a:pPr marL="0" indent="0">
              <a:buNone/>
            </a:pPr>
            <a:r>
              <a:rPr lang="tr-TR" sz="2600" b="1" dirty="0"/>
              <a:t>Artık teoride değil, sahadayız</a:t>
            </a:r>
            <a:r>
              <a:rPr lang="tr-TR" sz="2600" dirty="0"/>
              <a:t>.</a:t>
            </a:r>
          </a:p>
          <a:p>
            <a:endParaRPr lang="tr-TR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1C7B5F2-C6C2-8AEB-38C2-C3FD4985F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9DC07938-0A4B-E85D-DB72-6C9B783BB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640" y="2852936"/>
            <a:ext cx="6480719" cy="3369089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B6D5B739-F238-B0F2-707D-F0346094FE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2379612D-3115-4BDE-18BF-3C55562D84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10" name="Veri Yer Tutucusu 9">
            <a:extLst>
              <a:ext uri="{FF2B5EF4-FFF2-40B4-BE49-F238E27FC236}">
                <a16:creationId xmlns:a16="http://schemas.microsoft.com/office/drawing/2014/main" id="{88BE9418-E699-F804-6756-2360D1BBD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41E9-8116-4C2B-BE7E-26788AA2A140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8631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574205-65A7-08EA-1A69-2BE8D8487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04" y="365125"/>
            <a:ext cx="9722296" cy="903635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Son Söz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C6472C0-E8F0-6CDE-FD23-058B77D5E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400" y="1412776"/>
            <a:ext cx="10658400" cy="4305622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dirty="0"/>
              <a:t>CAR-T tedavisi, immün sistemin kanserle savaşındaki en güçlü adımlardan biridir.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dirty="0"/>
              <a:t>Doğru hasta, doğru zaman, doğru merkez ve güçlü ekip çalışması; CAR-T başarısının temelidir.</a:t>
            </a:r>
          </a:p>
          <a:p>
            <a:pPr marL="0" indent="0">
              <a:buClr>
                <a:srgbClr val="C00000"/>
              </a:buClr>
              <a:buNone/>
            </a:pPr>
            <a:endParaRPr lang="tr-TR" dirty="0"/>
          </a:p>
          <a:p>
            <a:pPr marL="0" indent="0">
              <a:buClr>
                <a:srgbClr val="C00000"/>
              </a:buClr>
              <a:buNone/>
            </a:pPr>
            <a:endParaRPr lang="tr-TR" b="1" dirty="0"/>
          </a:p>
          <a:p>
            <a:pPr marL="0" indent="0" algn="ctr">
              <a:buClr>
                <a:srgbClr val="C00000"/>
              </a:buClr>
              <a:buNone/>
            </a:pPr>
            <a:r>
              <a:rPr lang="tr-TR" sz="3600" dirty="0">
                <a:solidFill>
                  <a:srgbClr val="FF0000"/>
                </a:solidFill>
              </a:rPr>
              <a:t>CAR-T tedavisi yalnızca kanser hücrelerini değil, umudu </a:t>
            </a:r>
          </a:p>
          <a:p>
            <a:pPr marL="0" indent="0" algn="ctr">
              <a:buClr>
                <a:srgbClr val="C00000"/>
              </a:buClr>
              <a:buNone/>
            </a:pPr>
            <a:r>
              <a:rPr lang="tr-TR" sz="3600" dirty="0">
                <a:solidFill>
                  <a:srgbClr val="FF0000"/>
                </a:solidFill>
              </a:rPr>
              <a:t>da yeniden hedeflemektedir.</a:t>
            </a:r>
          </a:p>
          <a:p>
            <a:pPr marL="0" indent="0">
              <a:buClr>
                <a:srgbClr val="C00000"/>
              </a:buClr>
              <a:buNone/>
            </a:pPr>
            <a:endParaRPr lang="tr-TR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16FD457-4839-F779-9948-FF230AA1B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BCB86B39-A142-653E-0F11-DED20F7FE8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7"/>
            <a:ext cx="1314450" cy="1116647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0D22DA39-3D16-F2AE-DA5E-69A1E334D8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74" y="6196742"/>
            <a:ext cx="1838722" cy="661258"/>
          </a:xfrm>
          <a:prstGeom prst="rect">
            <a:avLst/>
          </a:prstGeom>
        </p:spPr>
      </p:pic>
      <p:sp>
        <p:nvSpPr>
          <p:cNvPr id="9" name="Veri Yer Tutucusu 8">
            <a:extLst>
              <a:ext uri="{FF2B5EF4-FFF2-40B4-BE49-F238E27FC236}">
                <a16:creationId xmlns:a16="http://schemas.microsoft.com/office/drawing/2014/main" id="{956D6368-2869-6236-DDD8-0FE599146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90528-97B4-4D89-9A1B-D485F30AB60D}" type="datetime1">
              <a:rPr lang="tr-TR" smtClean="0"/>
              <a:t>13.05.2026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37555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5E267B9-E2F2-58C9-9DDE-408BF6ABE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CAR-T CELL Tedavisi</a:t>
            </a:r>
          </a:p>
        </p:txBody>
      </p:sp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13C512F7-CEDE-21E9-44F5-F0827C6A0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A225C-5068-4D2E-B848-B8485F2C902E}" type="datetime1">
              <a:rPr lang="tr-TR" smtClean="0"/>
              <a:t>13.05.2026</a:t>
            </a:fld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A8337AE-E2DF-92E2-3017-4B0617AD0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261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6299</TotalTime>
  <Words>2203</Words>
  <Application>Microsoft Office PowerPoint</Application>
  <PresentationFormat>Geniş ekran</PresentationFormat>
  <Paragraphs>372</Paragraphs>
  <Slides>35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Wingdings</vt:lpstr>
      <vt:lpstr>Office Teması</vt:lpstr>
      <vt:lpstr>CAR-T HASTA HAZIRLIĞI: LÖKOFEREZ ZORLUKLARI VE ULUSLARARASI REHBERLER</vt:lpstr>
      <vt:lpstr>Sunum İçeriği</vt:lpstr>
      <vt:lpstr>CAR-T CELL Tedavisi Nedir?</vt:lpstr>
      <vt:lpstr>CAR-T CELL Tedavisinin Tarihi</vt:lpstr>
      <vt:lpstr>CAR Yapısı</vt:lpstr>
      <vt:lpstr>Üretim ve Çalışma Mekanizması  </vt:lpstr>
      <vt:lpstr>CAR-T CELL Lenfosit Aferezi  </vt:lpstr>
      <vt:lpstr>CAR-T CELL Lenfosit Aferezi Zorlukları</vt:lpstr>
      <vt:lpstr>Dikkat Etmemiz Gereken Noktalar Nelerdir? </vt:lpstr>
      <vt:lpstr>CAR-T CELL Tedavi Süreci </vt:lpstr>
      <vt:lpstr>İnfüzyon Sonrası Dikkat Edilmesi Gerekenler</vt:lpstr>
      <vt:lpstr>CAR-T CELL Tedavisi Hangi Hastalıklarda Kullanılır?</vt:lpstr>
      <vt:lpstr>CAR-T Hücre Tedavisi Avantajları Nelerdir?</vt:lpstr>
      <vt:lpstr>CAR-T Hücre Tedavisi Dezavantajları Nelerdir?</vt:lpstr>
      <vt:lpstr>CAR-T Hücre Tedavisinin Kontrendikasyonları  </vt:lpstr>
      <vt:lpstr>Uluslararası CAR-T Rehberleri</vt:lpstr>
      <vt:lpstr>Uluslararası CAR-T Rehberleri</vt:lpstr>
      <vt:lpstr>Uluslararası CAR-T Rehberleri</vt:lpstr>
      <vt:lpstr>Uluslararası CAR-T Rehberleri</vt:lpstr>
      <vt:lpstr>Uluslararası CAR-T Rehberleri</vt:lpstr>
      <vt:lpstr> Vaka Sunumu: Relaps/Refrakter DBBHL’de CAR-T </vt:lpstr>
      <vt:lpstr>Vaka Sunumu: Relaps/Refrakter DBBHL’de CAR-T</vt:lpstr>
      <vt:lpstr>Vaka Sunumu: Relaps/Refrakter DBBHL’de CAR-T</vt:lpstr>
      <vt:lpstr>Ankara Onkoloji EAH’nin CAR-T Hücre Tedavisindeki Yeri</vt:lpstr>
      <vt:lpstr>Ankara Onkoloji EAH’nin CAR-T Hücre Tedavisindeki Yeri</vt:lpstr>
      <vt:lpstr>TÜSEB CAR-T Hücre Modeli </vt:lpstr>
      <vt:lpstr>Ankara Onkoloji EAH’nin TÜSEB ve Ulusal CAR-T Modelindeki Rolü</vt:lpstr>
      <vt:lpstr>CAR-T Hücre Tedavisinin Dünyada ve Türkiye’de Mevcut Durumunun Karşılaştırılması</vt:lpstr>
      <vt:lpstr>PowerPoint Sunusu</vt:lpstr>
      <vt:lpstr>Neredeyiz Nereye Gidiyoruz?</vt:lpstr>
      <vt:lpstr>Neden Şimdi?</vt:lpstr>
      <vt:lpstr>Neden Şimdi?</vt:lpstr>
      <vt:lpstr>Neden Şimdi?</vt:lpstr>
      <vt:lpstr>Son Söz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CAR-T HÜCRE TEDAVİSİNDE AFEREZİN ROLÜ</dc:title>
  <dc:creator>ali.kilinc</dc:creator>
  <cp:lastModifiedBy>halil silgeciler</cp:lastModifiedBy>
  <cp:revision>143</cp:revision>
  <cp:lastPrinted>2026-02-08T19:11:49Z</cp:lastPrinted>
  <dcterms:created xsi:type="dcterms:W3CDTF">2022-05-06T06:51:32Z</dcterms:created>
  <dcterms:modified xsi:type="dcterms:W3CDTF">2026-05-13T19:56:14Z</dcterms:modified>
</cp:coreProperties>
</file>