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8" r:id="rId2"/>
    <p:sldId id="1655" r:id="rId3"/>
    <p:sldId id="1720" r:id="rId4"/>
    <p:sldId id="1665" r:id="rId5"/>
    <p:sldId id="1669" r:id="rId6"/>
    <p:sldId id="1692" r:id="rId7"/>
    <p:sldId id="1668" r:id="rId8"/>
    <p:sldId id="1691" r:id="rId9"/>
    <p:sldId id="1714" r:id="rId10"/>
    <p:sldId id="1672" r:id="rId11"/>
    <p:sldId id="1661" r:id="rId12"/>
    <p:sldId id="1671" r:id="rId13"/>
    <p:sldId id="1712" r:id="rId14"/>
    <p:sldId id="1688" r:id="rId15"/>
    <p:sldId id="1704" r:id="rId16"/>
    <p:sldId id="1702" r:id="rId17"/>
    <p:sldId id="1711" r:id="rId18"/>
    <p:sldId id="1716" r:id="rId19"/>
    <p:sldId id="1674" r:id="rId20"/>
    <p:sldId id="1678" r:id="rId21"/>
    <p:sldId id="1675" r:id="rId22"/>
    <p:sldId id="1679" r:id="rId23"/>
    <p:sldId id="1700" r:id="rId24"/>
    <p:sldId id="1680" r:id="rId25"/>
    <p:sldId id="1658" r:id="rId26"/>
    <p:sldId id="1664" r:id="rId27"/>
    <p:sldId id="1715" r:id="rId28"/>
    <p:sldId id="1701" r:id="rId29"/>
    <p:sldId id="1697" r:id="rId30"/>
    <p:sldId id="1699" r:id="rId31"/>
    <p:sldId id="1695" r:id="rId32"/>
    <p:sldId id="1718" r:id="rId33"/>
    <p:sldId id="1721" r:id="rId34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626"/>
  </p:normalViewPr>
  <p:slideViewPr>
    <p:cSldViewPr>
      <p:cViewPr varScale="1">
        <p:scale>
          <a:sx n="103" d="100"/>
          <a:sy n="103" d="100"/>
        </p:scale>
        <p:origin x="293" y="10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19576-CD13-5645-B071-D4287EA82BD5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D5CD8-D089-2248-9EF7-8265B226950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26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11.05.2026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hyperlink" Target="http://www.waa-registry.org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006A1-EEB6-EDF2-1783-740DF7588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metin, çizgi film, iş kartı, logo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38EE916-121E-4B69-20C3-3A22B183E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D74CBC57-DA10-3CE9-9CFD-D943C64DDD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Güncel Yenilikler</a:t>
            </a:r>
            <a:b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(Karşılaştırmalı Sonuçlar)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E2873B1-0BCF-ACF9-DA0F-692E5D1D94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Konya Şehir Hastanesi</a:t>
            </a:r>
          </a:p>
          <a:p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Terapötik </a:t>
            </a:r>
            <a:r>
              <a:rPr lang="tr-TR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Aferez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Merkezi</a:t>
            </a:r>
          </a:p>
          <a:p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Feti DEMİR</a:t>
            </a:r>
          </a:p>
        </p:txBody>
      </p:sp>
    </p:spTree>
    <p:extLst>
      <p:ext uri="{BB962C8B-B14F-4D97-AF65-F5344CB8AC3E}">
        <p14:creationId xmlns:p14="http://schemas.microsoft.com/office/powerpoint/2010/main" val="998901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8CC5D-1DEE-8780-D08B-1124E74FE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303B240-03AD-C6E5-A689-D63BCFF17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DD456FB0-7AA6-A62A-EE6D-7D2C5F7ECC64}"/>
              </a:ext>
            </a:extLst>
          </p:cNvPr>
          <p:cNvSpPr txBox="1">
            <a:spLocks/>
          </p:cNvSpPr>
          <p:nvPr/>
        </p:nvSpPr>
        <p:spPr>
          <a:xfrm>
            <a:off x="1691680" y="65912"/>
            <a:ext cx="5982403" cy="724525"/>
          </a:xfrm>
          <a:prstGeom prst="rect">
            <a:avLst/>
          </a:prstGeom>
        </p:spPr>
        <p:txBody>
          <a:bodyPr vert="horz" wrap="square" lIns="0" tIns="214598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300" b="1" dirty="0">
                <a:ln w="1143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Sunun Planım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699EF24E-8A94-ADF3-749B-143DD92D8C0F}"/>
              </a:ext>
            </a:extLst>
          </p:cNvPr>
          <p:cNvSpPr txBox="1"/>
          <p:nvPr/>
        </p:nvSpPr>
        <p:spPr>
          <a:xfrm>
            <a:off x="0" y="428175"/>
            <a:ext cx="9144000" cy="4694555"/>
          </a:xfrm>
          <a:prstGeom prst="rect">
            <a:avLst/>
          </a:prstGeom>
        </p:spPr>
        <p:txBody>
          <a:bodyPr vert="horz" wrap="square" lIns="0" tIns="50483" rIns="0" bIns="0" rtlCol="0">
            <a:spAutoFit/>
          </a:bodyPr>
          <a:lstStyle/>
          <a:p>
            <a:pPr marL="342900" lvl="1" algn="just">
              <a:buClr>
                <a:srgbClr val="FF0000"/>
              </a:buClr>
              <a:defRPr/>
            </a:pPr>
            <a:endParaRPr lang="tr-TR" altLang="tr-TR" sz="165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lvl="1" algn="just">
              <a:buClr>
                <a:srgbClr val="FF0000"/>
              </a:buClr>
              <a:defRPr/>
            </a:pPr>
            <a:endParaRPr lang="tr-TR" altLang="tr-TR" sz="165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altLang="tr-TR" sz="165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altLang="tr-TR" sz="16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tanımı</a:t>
            </a:r>
          </a:p>
          <a:p>
            <a:pPr marL="342900" lvl="1" algn="just"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tr-TR" altLang="tr-TR" sz="165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sz="1650" b="1" spc="-9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Endikasyon (ASFA, </a:t>
            </a:r>
            <a:r>
              <a: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EKSTRAKORPOREAL FOTOFEREZ TEDAVİSİ ULUSAL REHBERİ</a:t>
            </a:r>
            <a:r>
              <a:rPr lang="tr-TR" sz="1650" b="1" spc="-9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tr-TR" altLang="tr-TR" sz="165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altLang="tr-TR" sz="165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altLang="tr-TR" sz="16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Sistemleri (Cihazlar ve teknikler)</a:t>
            </a: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tr-TR" altLang="tr-TR" sz="165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altLang="tr-TR" sz="165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altLang="tr-TR" sz="16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İş Akışı</a:t>
            </a: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tr-TR" altLang="tr-TR" sz="165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sz="16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Etki mekanizmaları</a:t>
            </a:r>
            <a:endParaRPr lang="tr-TR" sz="1650" b="1" spc="-9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tr-TR" sz="1650" b="1" spc="-9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sz="16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Uyarılar</a:t>
            </a:r>
            <a:r>
              <a:rPr lang="tr-TR" sz="1650" b="1" spc="-9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Yan Etkiler ve Uygun Olmayan Durumlar</a:t>
            </a: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endParaRPr lang="tr-TR" sz="1650" b="1" spc="-9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28650" lvl="1" indent="-285750" algn="just"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tr-TR" sz="1650" b="1" spc="-9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Sonuç</a:t>
            </a:r>
          </a:p>
          <a:p>
            <a:pPr marL="342900" lvl="1">
              <a:buClr>
                <a:srgbClr val="FF0000"/>
              </a:buClr>
              <a:defRPr/>
            </a:pPr>
            <a:endParaRPr lang="tr-TR" sz="1650" spc="-9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lvl="1">
              <a:defRPr/>
            </a:pPr>
            <a:endParaRPr lang="tr-TR" altLang="tr-TR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49079" indent="-239554">
              <a:spcBef>
                <a:spcPts val="326"/>
              </a:spcBef>
              <a:buClr>
                <a:srgbClr val="DA1F28"/>
              </a:buClr>
              <a:buSzPct val="58695"/>
              <a:buFont typeface="Wingdings"/>
              <a:buChar char=""/>
              <a:tabLst>
                <a:tab pos="249079" algn="l"/>
              </a:tabLst>
            </a:pPr>
            <a:endParaRPr sz="1725" dirty="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60705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23C3-477E-D910-AEE4-97D43BD43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8B40714-9AC8-3777-DC71-637333641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D538FC13-E83A-8FDC-2783-DEE3B3867A07}"/>
              </a:ext>
            </a:extLst>
          </p:cNvPr>
          <p:cNvSpPr txBox="1"/>
          <p:nvPr/>
        </p:nvSpPr>
        <p:spPr>
          <a:xfrm>
            <a:off x="-19535" y="26834"/>
            <a:ext cx="91439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altLang="tr-TR" sz="2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Ekstrakorporeal </a:t>
            </a:r>
            <a:r>
              <a:rPr lang="tr-TR" altLang="tr-T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endParaRPr lang="tr-TR" altLang="tr-TR" sz="28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tr-TR" altLang="tr-TR" sz="2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-</a:t>
            </a:r>
            <a:r>
              <a:rPr lang="tr-TR" altLang="tr-T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Fotoimmunoterapi</a:t>
            </a:r>
            <a:br>
              <a:rPr lang="tr-TR" altLang="tr-TR" sz="2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tr-TR" altLang="tr-TR" sz="28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-EKF</a:t>
            </a:r>
            <a:endParaRPr lang="tr-TR" sz="28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203BA61-9703-B706-D0A5-A13AE002C780}"/>
              </a:ext>
            </a:extLst>
          </p:cNvPr>
          <p:cNvSpPr txBox="1"/>
          <p:nvPr/>
        </p:nvSpPr>
        <p:spPr>
          <a:xfrm>
            <a:off x="-51875" y="1347614"/>
            <a:ext cx="527254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tr-TR" alt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Lökoferez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ile fototerapiyi kombine eden </a:t>
            </a:r>
            <a:r>
              <a:rPr lang="tr-TR" alt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immünomodülatuvar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bir tedavidir.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tr-TR" altLang="tr-TR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tr-TR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Ekstrakorporeal </a:t>
            </a:r>
            <a:r>
              <a:rPr lang="tr-TR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(ECP) hastanın kanından ayrılan </a:t>
            </a:r>
            <a:r>
              <a:rPr lang="tr-TR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buffy-coat’un</a:t>
            </a:r>
            <a:r>
              <a:rPr lang="tr-TR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fotoreaktif</a:t>
            </a:r>
            <a:r>
              <a:rPr lang="tr-TR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bir bileşenle (</a:t>
            </a:r>
            <a:r>
              <a:rPr lang="tr-TR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örn</a:t>
            </a:r>
            <a:r>
              <a:rPr lang="tr-TR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tr-TR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Psoralen</a:t>
            </a:r>
            <a:r>
              <a:rPr lang="tr-TR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muamele edildikten sonra vücut dışında (ekstrakorporeal) ultraviyole A ışığına maruz bırakıldığı ve ardından hastaya geri verildiği terapötik bir işlemdir.</a:t>
            </a:r>
          </a:p>
          <a:p>
            <a:pPr algn="ctr"/>
            <a:endParaRPr lang="tr-TR" altLang="tr-TR" b="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r>
              <a:rPr lang="tr-TR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1988:</a:t>
            </a:r>
            <a:r>
              <a:rPr lang="tr-TR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Kanser</a:t>
            </a:r>
            <a:r>
              <a:rPr lang="tr-TR" b="1" spc="-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tedavisinde</a:t>
            </a:r>
            <a:r>
              <a:rPr lang="tr-TR" b="1" spc="-9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FDA</a:t>
            </a:r>
            <a:r>
              <a:rPr lang="tr-TR" b="1" spc="-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1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tarafından</a:t>
            </a:r>
            <a:r>
              <a:rPr lang="tr-TR" b="1" spc="-9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2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onay </a:t>
            </a:r>
            <a:r>
              <a:rPr lang="tr-TR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alan</a:t>
            </a:r>
            <a:r>
              <a:rPr lang="tr-TR" b="1" spc="-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ilk hücresel</a:t>
            </a:r>
            <a:r>
              <a:rPr lang="tr-TR" b="1" spc="-4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spc="-1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immünoterapi</a:t>
            </a:r>
            <a:endParaRPr lang="tr-TR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/>
            <a:endParaRPr lang="tr-TR" altLang="tr-TR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ECBBF777-AF35-8B27-C358-6F6EB330F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671" y="1384828"/>
            <a:ext cx="3903794" cy="313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61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54412-FE64-5EB1-CD6D-CE441152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0B58E4D-1F46-92D1-5ED8-835083276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bject 14">
            <a:extLst>
              <a:ext uri="{FF2B5EF4-FFF2-40B4-BE49-F238E27FC236}">
                <a16:creationId xmlns:a16="http://schemas.microsoft.com/office/drawing/2014/main" id="{77A7B27F-1AE9-31F4-44F4-8370C22872D6}"/>
              </a:ext>
            </a:extLst>
          </p:cNvPr>
          <p:cNvSpPr txBox="1">
            <a:spLocks/>
          </p:cNvSpPr>
          <p:nvPr/>
        </p:nvSpPr>
        <p:spPr>
          <a:xfrm>
            <a:off x="2771800" y="195486"/>
            <a:ext cx="273494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tr-TR" sz="2800" b="1" spc="-12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Endikasyon</a:t>
            </a:r>
            <a:endParaRPr lang="tr-TR" sz="2800" b="1" spc="-5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pSp>
        <p:nvGrpSpPr>
          <p:cNvPr id="4" name="object 2">
            <a:extLst>
              <a:ext uri="{FF2B5EF4-FFF2-40B4-BE49-F238E27FC236}">
                <a16:creationId xmlns:a16="http://schemas.microsoft.com/office/drawing/2014/main" id="{9983ABEB-1AA6-B1A0-2AFB-7A0B429B3E1B}"/>
              </a:ext>
            </a:extLst>
          </p:cNvPr>
          <p:cNvGrpSpPr/>
          <p:nvPr/>
        </p:nvGrpSpPr>
        <p:grpSpPr>
          <a:xfrm>
            <a:off x="1129440" y="2294599"/>
            <a:ext cx="5390515" cy="789940"/>
            <a:chOff x="3526535" y="3694176"/>
            <a:chExt cx="5390515" cy="789940"/>
          </a:xfrm>
        </p:grpSpPr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1A4D95D2-BC31-9115-D6AB-7C36A0F38D69}"/>
                </a:ext>
              </a:extLst>
            </p:cNvPr>
            <p:cNvSpPr/>
            <p:nvPr/>
          </p:nvSpPr>
          <p:spPr>
            <a:xfrm>
              <a:off x="3656075" y="3762756"/>
              <a:ext cx="5256530" cy="523240"/>
            </a:xfrm>
            <a:custGeom>
              <a:avLst/>
              <a:gdLst/>
              <a:ahLst/>
              <a:cxnLst/>
              <a:rect l="l" t="t" r="r" b="b"/>
              <a:pathLst>
                <a:path w="5256530" h="523239">
                  <a:moveTo>
                    <a:pt x="5256276" y="0"/>
                  </a:moveTo>
                  <a:lnTo>
                    <a:pt x="0" y="0"/>
                  </a:lnTo>
                  <a:lnTo>
                    <a:pt x="0" y="522732"/>
                  </a:lnTo>
                  <a:lnTo>
                    <a:pt x="5256276" y="522732"/>
                  </a:lnTo>
                  <a:lnTo>
                    <a:pt x="525627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8E8A331D-48CB-E80F-8E35-5FB822E2206B}"/>
                </a:ext>
              </a:extLst>
            </p:cNvPr>
            <p:cNvSpPr/>
            <p:nvPr/>
          </p:nvSpPr>
          <p:spPr>
            <a:xfrm>
              <a:off x="3656075" y="3762756"/>
              <a:ext cx="5256530" cy="523240"/>
            </a:xfrm>
            <a:custGeom>
              <a:avLst/>
              <a:gdLst/>
              <a:ahLst/>
              <a:cxnLst/>
              <a:rect l="l" t="t" r="r" b="b"/>
              <a:pathLst>
                <a:path w="5256530" h="523239">
                  <a:moveTo>
                    <a:pt x="0" y="522732"/>
                  </a:moveTo>
                  <a:lnTo>
                    <a:pt x="5256276" y="522732"/>
                  </a:lnTo>
                  <a:lnTo>
                    <a:pt x="5256276" y="0"/>
                  </a:lnTo>
                  <a:lnTo>
                    <a:pt x="0" y="0"/>
                  </a:lnTo>
                  <a:lnTo>
                    <a:pt x="0" y="52273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5">
              <a:extLst>
                <a:ext uri="{FF2B5EF4-FFF2-40B4-BE49-F238E27FC236}">
                  <a16:creationId xmlns:a16="http://schemas.microsoft.com/office/drawing/2014/main" id="{F54B4EF0-BD7C-2BCA-B8B8-9EFF37AE407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26535" y="3694176"/>
              <a:ext cx="1464564" cy="789432"/>
            </a:xfrm>
            <a:prstGeom prst="rect">
              <a:avLst/>
            </a:prstGeom>
          </p:spPr>
        </p:pic>
        <p:pic>
          <p:nvPicPr>
            <p:cNvPr id="10" name="object 6">
              <a:extLst>
                <a:ext uri="{FF2B5EF4-FFF2-40B4-BE49-F238E27FC236}">
                  <a16:creationId xmlns:a16="http://schemas.microsoft.com/office/drawing/2014/main" id="{8BF7E0CE-6A8B-DBC5-ABC4-DB80B0DD2A9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21707" y="3694176"/>
              <a:ext cx="1848612" cy="789432"/>
            </a:xfrm>
            <a:prstGeom prst="rect">
              <a:avLst/>
            </a:prstGeom>
          </p:spPr>
        </p:pic>
        <p:pic>
          <p:nvPicPr>
            <p:cNvPr id="11" name="object 7">
              <a:extLst>
                <a:ext uri="{FF2B5EF4-FFF2-40B4-BE49-F238E27FC236}">
                  <a16:creationId xmlns:a16="http://schemas.microsoft.com/office/drawing/2014/main" id="{FA9442F7-FC63-9D88-961A-64C4FD37B1B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86271" y="3694176"/>
              <a:ext cx="1408176" cy="789432"/>
            </a:xfrm>
            <a:prstGeom prst="rect">
              <a:avLst/>
            </a:prstGeom>
          </p:spPr>
        </p:pic>
        <p:pic>
          <p:nvPicPr>
            <p:cNvPr id="12" name="object 8">
              <a:extLst>
                <a:ext uri="{FF2B5EF4-FFF2-40B4-BE49-F238E27FC236}">
                  <a16:creationId xmlns:a16="http://schemas.microsoft.com/office/drawing/2014/main" id="{4558E28F-BACF-D567-5BCC-783C71192EC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0400" y="3694176"/>
              <a:ext cx="1615440" cy="789432"/>
            </a:xfrm>
            <a:prstGeom prst="rect">
              <a:avLst/>
            </a:prstGeom>
          </p:spPr>
        </p:pic>
      </p:grpSp>
      <p:grpSp>
        <p:nvGrpSpPr>
          <p:cNvPr id="13" name="object 10">
            <a:extLst>
              <a:ext uri="{FF2B5EF4-FFF2-40B4-BE49-F238E27FC236}">
                <a16:creationId xmlns:a16="http://schemas.microsoft.com/office/drawing/2014/main" id="{D7730C81-9E7F-4619-BA8E-EC4131F2E1C2}"/>
              </a:ext>
            </a:extLst>
          </p:cNvPr>
          <p:cNvGrpSpPr/>
          <p:nvPr/>
        </p:nvGrpSpPr>
        <p:grpSpPr>
          <a:xfrm>
            <a:off x="1129440" y="3171531"/>
            <a:ext cx="6160135" cy="1500952"/>
            <a:chOff x="1260347" y="4652771"/>
            <a:chExt cx="6160135" cy="1728470"/>
          </a:xfrm>
        </p:grpSpPr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CF19A966-0D1A-7316-DFBC-EF4E718DFBCC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36419" y="5460491"/>
              <a:ext cx="3816096" cy="920496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E40130D3-3757-2ABB-FF4D-53BBA685E07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0347" y="4652771"/>
              <a:ext cx="6160008" cy="771143"/>
            </a:xfrm>
            <a:prstGeom prst="rect">
              <a:avLst/>
            </a:prstGeom>
          </p:spPr>
        </p:pic>
      </p:grp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EFCDB2C7-91F6-FC7A-1D95-C69B22572058}"/>
              </a:ext>
            </a:extLst>
          </p:cNvPr>
          <p:cNvSpPr txBox="1"/>
          <p:nvPr/>
        </p:nvSpPr>
        <p:spPr>
          <a:xfrm>
            <a:off x="1173862" y="784640"/>
            <a:ext cx="5622354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tr-TR" sz="10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tr-TR" sz="1400" b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Kan ve Kan Ürünleri Daire Başkanlığı </a:t>
            </a:r>
          </a:p>
          <a:p>
            <a:r>
              <a:rPr lang="tr-TR" sz="1400" b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2025 </a:t>
            </a:r>
          </a:p>
          <a:p>
            <a:r>
              <a:rPr lang="tr-TR" sz="1800" b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EKSTRAKORPOREAL FOTOFEREZ TEDAVİSİ ULUSAL REHBERİ </a:t>
            </a:r>
            <a:endParaRPr lang="tr-TR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908E8865-916F-FCFD-899C-B014B6B3CA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1142" y="915566"/>
            <a:ext cx="1744980" cy="15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10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922F-147E-7858-74AE-78463247F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C4E0BD43-5947-790A-01AD-976637591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39952" cy="51435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44486B0C-3C8D-F664-27C4-4913BAC78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0"/>
            <a:ext cx="4860032" cy="517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7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3F71A-C28A-DC1A-8C0E-1029054FD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A554122-4493-1AC6-5DD1-0F94A6B4F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E9C3C478-33E1-BCA1-FBDF-4F7A5E6945DB}"/>
              </a:ext>
            </a:extLst>
          </p:cNvPr>
          <p:cNvSpPr txBox="1"/>
          <p:nvPr/>
        </p:nvSpPr>
        <p:spPr>
          <a:xfrm>
            <a:off x="0" y="523220"/>
            <a:ext cx="91440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600" dirty="0"/>
              <a:t>1- 	</a:t>
            </a:r>
            <a:r>
              <a:rPr lang="tr-TR" sz="1400" dirty="0"/>
              <a:t>ECP tedavisi için, tedavinin gerekliliğini, uygunluğunu ve potansiyel yararlarını içeren </a:t>
            </a:r>
            <a:r>
              <a:rPr lang="tr-TR" b="1" dirty="0"/>
              <a:t>gerekçeli konsey kararı</a:t>
            </a:r>
            <a:r>
              <a:rPr lang="tr-TR" sz="1400" b="1" dirty="0"/>
              <a:t> </a:t>
            </a:r>
            <a:r>
              <a:rPr lang="tr-TR" sz="1400" dirty="0"/>
              <a:t>alınmalıdır. Konsey Kararında en az olarak hastalık tanısı, evre (ASFA için Grade ve Kategori), hastanın aldığı basamak tedavileri, hastanın performansı, planlanan teknik/sıklık şeması ve tedavi güvenliğini etkileyebilecek diğer klinik bulgular belirtilmelidir. </a:t>
            </a:r>
          </a:p>
          <a:p>
            <a:pPr algn="just"/>
            <a:endParaRPr lang="tr-TR" sz="1400" dirty="0"/>
          </a:p>
          <a:p>
            <a:pPr algn="just"/>
            <a:r>
              <a:rPr lang="tr-TR" sz="1400" dirty="0"/>
              <a:t>2- 	Sağlık Bakanlığı tarafından yayınlanan “Ekstrakorporeal </a:t>
            </a:r>
            <a:r>
              <a:rPr lang="tr-TR" sz="1400" dirty="0" err="1"/>
              <a:t>Fotoferez</a:t>
            </a:r>
            <a:r>
              <a:rPr lang="tr-TR" sz="1400" dirty="0"/>
              <a:t> (ECP) Tedavisi Başvuru Formu” eksiksiz doldurularak hasta tıbbi dosyasında arşivlenmelidir. </a:t>
            </a:r>
          </a:p>
          <a:p>
            <a:pPr algn="just"/>
            <a:endParaRPr lang="tr-TR" sz="1400" dirty="0"/>
          </a:p>
          <a:p>
            <a:pPr algn="just"/>
            <a:r>
              <a:rPr lang="tr-TR" sz="1400" dirty="0"/>
              <a:t>3- 	</a:t>
            </a:r>
            <a:r>
              <a:rPr lang="tr-TR" b="1" dirty="0"/>
              <a:t>Yirmi altı döngüyü (seans) geçen tedavi planları için Sağlık Bakanlığı Terapötik </a:t>
            </a:r>
            <a:r>
              <a:rPr lang="tr-TR" b="1" dirty="0" err="1"/>
              <a:t>Aferez</a:t>
            </a:r>
            <a:r>
              <a:rPr lang="tr-TR" b="1" dirty="0"/>
              <a:t> Bilimsel Danışma Komisyonundan onay alınmalıdır.</a:t>
            </a:r>
            <a:r>
              <a:rPr lang="tr-TR" dirty="0"/>
              <a:t> </a:t>
            </a:r>
          </a:p>
          <a:p>
            <a:pPr algn="just"/>
            <a:endParaRPr lang="tr-TR" dirty="0"/>
          </a:p>
          <a:p>
            <a:pPr algn="just"/>
            <a:r>
              <a:rPr lang="tr-TR" sz="1400" dirty="0"/>
              <a:t>4- 	Tedavinin uzatılabilmesi için Konsey Kararı tekrar alınmalı ve Ekstrakorporeal </a:t>
            </a:r>
            <a:r>
              <a:rPr lang="tr-TR" sz="1400" dirty="0" err="1"/>
              <a:t>fotoferez</a:t>
            </a:r>
            <a:r>
              <a:rPr lang="tr-TR" sz="1400" dirty="0"/>
              <a:t> (ECP) Tedavisi Başvuru Formu tekrar doldurulmalıdır. </a:t>
            </a:r>
          </a:p>
          <a:p>
            <a:pPr algn="just"/>
            <a:endParaRPr lang="tr-TR" sz="1400" dirty="0"/>
          </a:p>
          <a:p>
            <a:pPr algn="just"/>
            <a:r>
              <a:rPr lang="tr-TR" sz="1400" dirty="0"/>
              <a:t>5- 	ECP yanıt değerlendirmesi endikasyona özgü uluslararası kılavuzlarda belirtilen sıklıkta yapılmalı ve hasta tıbbi dosyasına kaydedilmelidir. </a:t>
            </a:r>
          </a:p>
          <a:p>
            <a:pPr algn="just"/>
            <a:endParaRPr lang="tr-TR" sz="1400" dirty="0"/>
          </a:p>
          <a:p>
            <a:pPr algn="just"/>
            <a:r>
              <a:rPr lang="tr-TR" sz="1600" dirty="0"/>
              <a:t>6- 	ECP tedavisinin tüm basamakları hasta dosyasına kayıt edilmeli ve izlenebilir olmalıdır. </a:t>
            </a:r>
          </a:p>
          <a:p>
            <a:endParaRPr lang="tr-TR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3E33246-1795-BA81-7133-C9A6EE412040}"/>
              </a:ext>
            </a:extLst>
          </p:cNvPr>
          <p:cNvSpPr txBox="1"/>
          <p:nvPr/>
        </p:nvSpPr>
        <p:spPr>
          <a:xfrm>
            <a:off x="2195736" y="0"/>
            <a:ext cx="59046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 Uyulması Gereken </a:t>
            </a: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G</a:t>
            </a:r>
            <a:r>
              <a:rPr lang="tr-TR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enel </a:t>
            </a: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tr-TR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urallar</a:t>
            </a:r>
            <a:r>
              <a:rPr lang="tr-TR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endParaRPr lang="tr-TR" sz="2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2626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2E12633-CDD4-B78A-9812-D966A95F6BCE}"/>
              </a:ext>
            </a:extLst>
          </p:cNvPr>
          <p:cNvSpPr txBox="1"/>
          <p:nvPr/>
        </p:nvSpPr>
        <p:spPr>
          <a:xfrm>
            <a:off x="895688" y="-44605"/>
            <a:ext cx="734481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Endikasyon ASFA 2023</a:t>
            </a:r>
            <a:endParaRPr lang="tr-TR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4" name="Group 218">
            <a:extLst>
              <a:ext uri="{FF2B5EF4-FFF2-40B4-BE49-F238E27FC236}">
                <a16:creationId xmlns:a16="http://schemas.microsoft.com/office/drawing/2014/main" id="{6B30D1ED-3234-B1CC-ACF4-BB8F7802EA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7910367"/>
              </p:ext>
            </p:extLst>
          </p:nvPr>
        </p:nvGraphicFramePr>
        <p:xfrm>
          <a:off x="-3903" y="339503"/>
          <a:ext cx="9147904" cy="4856937"/>
        </p:xfrm>
        <a:graphic>
          <a:graphicData uri="http://schemas.openxmlformats.org/drawingml/2006/table">
            <a:tbl>
              <a:tblPr/>
              <a:tblGrid>
                <a:gridCol w="3280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2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7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20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TANI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Kategori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öneri derece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7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000" b="0" strike="noStrike" spc="-12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İnatçı Atopik</a:t>
                      </a:r>
                      <a:r>
                        <a:rPr lang="tr-TR" sz="1000" b="0" strike="noStrike" spc="-55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tr-TR" sz="1000" b="0" strike="noStrike" spc="-12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dermatit T</a:t>
                      </a:r>
                      <a:endParaRPr lang="tr-TR" sz="1000" b="0" strike="noStrike" spc="-1" dirty="0">
                        <a:latin typeface="Comic Sans MS" panose="030F0702030302020204" pitchFamily="66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173021"/>
                  </a:ext>
                </a:extLst>
              </a:tr>
              <a:tr h="3968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Kutanoz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T Hücreli Lenfoma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*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Erythrodermic</a:t>
                      </a: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*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Non-erythrodermic</a:t>
                      </a: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Graft-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versus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-host Hastalığı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*Akut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*Kronik 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  <a:b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</a:b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387406"/>
                  </a:ext>
                </a:extLst>
              </a:tr>
              <a:tr h="23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000" b="0" strike="noStrike" spc="-1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IBH</a:t>
                      </a:r>
                      <a:r>
                        <a:rPr lang="tr-TR" sz="1000" b="0" strike="noStrike" spc="-21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 (</a:t>
                      </a:r>
                      <a:r>
                        <a:rPr lang="tr-TR" sz="1000" b="0" strike="noStrike" spc="-21" dirty="0" err="1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Crohn</a:t>
                      </a:r>
                      <a:r>
                        <a:rPr lang="tr-TR" sz="1000" b="0" strike="noStrike" spc="-21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tr-TR" sz="1000" b="0" strike="noStrike" spc="-12" dirty="0">
                          <a:solidFill>
                            <a:srgbClr val="000000"/>
                          </a:solidFill>
                          <a:latin typeface="Comic Sans MS" panose="030F0702030302020204" pitchFamily="66" charset="0"/>
                          <a:ea typeface="Cambria Math" panose="02040503050406030204" pitchFamily="18" charset="0"/>
                        </a:rPr>
                        <a:t>hastalığı) T</a:t>
                      </a:r>
                      <a:endParaRPr lang="tr-TR" sz="1000" b="0" strike="noStrike" spc="-1" dirty="0">
                        <a:latin typeface="Comic Sans MS" panose="030F0702030302020204" pitchFamily="66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564060"/>
                  </a:ext>
                </a:extLst>
              </a:tr>
              <a:tr h="2790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Lung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allograft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rejection</a:t>
                      </a: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Nefrojenik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sistemik 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fibrosis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2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Pemphigus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vulgaris T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049810"/>
                  </a:ext>
                </a:extLst>
              </a:tr>
              <a:tr h="29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Psoriasis (Sedef)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762151"/>
                  </a:ext>
                </a:extLst>
              </a:tr>
              <a:tr h="2305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Sistemik 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Sekleroz</a:t>
                      </a: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917999"/>
                  </a:ext>
                </a:extLst>
              </a:tr>
              <a:tr h="5765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Kalp Nakli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*Hücresel Ret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*Tekrarlayan Ret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*</a:t>
                      </a:r>
                      <a:r>
                        <a:rPr kumimoji="0" lang="tr-TR" altLang="tr-T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Rejektion</a:t>
                      </a: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 proflaksisi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788932"/>
                  </a:ext>
                </a:extLst>
              </a:tr>
              <a:tr h="57654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Karaciğer Nakli 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rtl="0"/>
                      <a:r>
                        <a:rPr lang="tr-TR" sz="1000" b="0" i="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*Antikor aracılı reddetme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000" b="0" i="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*Bağışıklık baskılayıcı ilaçların kesilmesi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000" b="0" i="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*Duyarsızlaştırma</a:t>
                      </a: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Garamond" panose="020204040303010108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2C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6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</a:rPr>
                        <a:t>Akciğer Nakli</a:t>
                      </a:r>
                    </a:p>
                  </a:txBody>
                  <a:tcPr marL="68580" marR="6858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000" b="0" i="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*Kronik akciğer nakli disfonksiyonu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000" b="0" i="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*</a:t>
                      </a:r>
                      <a:r>
                        <a:rPr lang="tr-TR" sz="1000" b="0" i="0" kern="1200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Bronşiolitis</a:t>
                      </a:r>
                      <a:r>
                        <a:rPr lang="tr-TR" sz="1000" b="0" i="0" kern="1200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obliterans sendromu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tr-TR" sz="1000" b="0" i="0" kern="1200" dirty="0">
                        <a:solidFill>
                          <a:srgbClr val="FF0000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tr-TR" altLang="tr-T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II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tr-TR" altLang="tr-T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anose="030F0702030302020204" pitchFamily="66" charset="0"/>
                        </a:rPr>
                        <a:t>1C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176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396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B32E6-F7B6-8A72-B3FD-AE1E86A12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2C1E241-2A3F-B110-C76E-9D3D74988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DFCAE362-F0EC-E388-80E4-28356A9D21BA}"/>
              </a:ext>
            </a:extLst>
          </p:cNvPr>
          <p:cNvSpPr txBox="1"/>
          <p:nvPr/>
        </p:nvSpPr>
        <p:spPr>
          <a:xfrm>
            <a:off x="1403648" y="0"/>
            <a:ext cx="70136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Kutanöz T Hücreli Lenfomalar</a:t>
            </a:r>
            <a:r>
              <a:rPr lang="tr-TR" sz="2800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endParaRPr lang="tr-TR" sz="2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ABF70D23-4C31-720A-8BC0-07B90B730113}"/>
              </a:ext>
            </a:extLst>
          </p:cNvPr>
          <p:cNvGraphicFramePr/>
          <p:nvPr/>
        </p:nvGraphicFramePr>
        <p:xfrm>
          <a:off x="1115616" y="521553"/>
          <a:ext cx="7416825" cy="99054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0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Görülme sıklığı: </a:t>
                      </a:r>
                      <a:r>
                        <a:rPr lang="tr-TR" sz="1100" b="0" i="0" u="none" strike="noStrike" kern="1200" baseline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Mikozis</a:t>
                      </a:r>
                      <a:r>
                        <a:rPr lang="tr-TR" sz="1100" b="0" i="0" u="none" strike="noStrike" kern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</a:t>
                      </a:r>
                      <a:r>
                        <a:rPr lang="tr-TR" sz="1100" b="0" i="0" u="none" strike="noStrike" kern="1200" baseline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Fungoides</a:t>
                      </a:r>
                      <a:r>
                        <a:rPr lang="tr-TR" sz="1100" b="0" i="0" u="none" strike="noStrike" kern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(MF)</a:t>
                      </a:r>
                      <a:r>
                        <a:rPr lang="tr-TR" sz="11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 6/1.000.000/yıl; </a:t>
                      </a:r>
                      <a:r>
                        <a:rPr lang="tr-TR" sz="1100" b="0" i="0" u="none" strike="noStrike" kern="1200" baseline="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Sezary</a:t>
                      </a:r>
                      <a:r>
                        <a:rPr lang="tr-TR" sz="1100" b="0" i="0" u="none" strike="noStrike" kern="1200" baseline="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a:t> Sendromu (SS) </a:t>
                      </a:r>
                      <a:r>
                        <a:rPr lang="tr-TR" sz="11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: 1/1.000.000/yıl</a:t>
                      </a:r>
                      <a:endParaRPr lang="tr-TR" sz="11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Prosedür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Kategori 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Seviye</a:t>
                      </a:r>
                      <a:endParaRPr lang="tr-TR" sz="1200" b="0" strike="noStrike" spc="-1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Endikasyon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ECP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ECP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III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1B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2B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Erythrodermic</a:t>
                      </a:r>
                      <a:endParaRPr lang="tr-TR" sz="1200" b="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dirty="0" err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Non-erythrodermic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FDDA96A6-BCAC-0541-85E8-D21F38CEADFD}"/>
              </a:ext>
            </a:extLst>
          </p:cNvPr>
          <p:cNvSpPr txBox="1"/>
          <p:nvPr/>
        </p:nvSpPr>
        <p:spPr>
          <a:xfrm>
            <a:off x="6028" y="1593976"/>
            <a:ext cx="9144000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90000"/>
              </a:lnSpc>
            </a:pPr>
            <a:r>
              <a:rPr 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Kutanöz T hücreli lenfomalar (KTHL),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ekstranodal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Non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-Hodgkin lenfomalar grubuna ait heterojen bir kutanöz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malign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lenfoid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neoplazm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grubudur ve birincil olarak ciltte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malign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T hücrelerinin birikmesiyle karakterizedir. KTHL en yaygın formu, tüm vakaların yaklaşık %40’ını oluşturan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Mikozis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Fungoidestir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(MF). </a:t>
            </a:r>
          </a:p>
          <a:p>
            <a:pPr lvl="1" algn="just">
              <a:lnSpc>
                <a:spcPct val="90000"/>
              </a:lnSpc>
            </a:pPr>
            <a:endParaRPr lang="tr-TR" sz="1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Sezary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Sendromu (SS) ise periferik kanda, lenf düğümlerinde ve deride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serebriform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çekirdekli atipik mononükleer hücre (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Sezary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hücreleri) infiltrasyonu ile seyreden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KTHL’nin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lösemik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varyantıdır ve klinik olarak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olarak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eritroderma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ile prezante olur. </a:t>
            </a:r>
            <a:endParaRPr lang="tr-TR" altLang="tr-T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tr-TR" alt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  <a:p>
            <a:pPr lvl="1" algn="just">
              <a:lnSpc>
                <a:spcPct val="90000"/>
              </a:lnSpc>
            </a:pPr>
            <a:r>
              <a:rPr lang="tr-TR" altLang="tr-T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ECP SÜRESİ VE SONLANDIRMA:</a:t>
            </a:r>
            <a:endParaRPr lang="tr-TR" altLang="tr-T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alt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2 ile 4 haftada bir, iki gün (bir döngü) uygulanır</a:t>
            </a:r>
            <a:r>
              <a:rPr lang="tr-TR" altLang="tr-TR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; </a:t>
            </a:r>
            <a:r>
              <a:rPr lang="tr-TR" alt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daha sık yapılan tedavilerde fayda görülmez.</a:t>
            </a:r>
            <a:endParaRPr lang="tr-TR" sz="1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ECP'ye</a:t>
            </a:r>
            <a:r>
              <a: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maksimum yanıt için ortalama süre 5 ila 6 aydır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ancak kombinasyon rejimleri daha erken remisyonlara yol açabilir. </a:t>
            </a:r>
            <a:r>
              <a:rPr lang="tr-T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Bazı hastaların yanıt vermesi 10 aya kadar sürebilir</a:t>
            </a:r>
            <a:r>
              <a:rPr lang="tr-TR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tr-TR" sz="12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ECP'ye</a:t>
            </a:r>
            <a:r>
              <a:rPr lang="tr-TR" sz="1200" dirty="0">
                <a:latin typeface="Cambria Math" panose="02040503050406030204" pitchFamily="18" charset="0"/>
                <a:ea typeface="Cambria Math" panose="02040503050406030204" pitchFamily="18" charset="0"/>
              </a:rPr>
              <a:t> daha hızlı yanıtlar, kalıcılıkla ilişkilidir. Hastalar izlenmeli ve deri, kan ve lenf düğümlerindeki yanıtlar yayınlanmış kılavuzlara göre belgelenmelidir. ECP ile maksimum yanıt elde edildiğinde, 6 ila 12 haftada bir döngüye indirilebilir ve nüks olmazsa daha sonra kesilebilir. MF/SS tekrarlarsa, ECP ayda bir veya iki kez yeniden başlatılabilir. Yalnızca </a:t>
            </a:r>
            <a:r>
              <a:rPr lang="tr-T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ECP ile 3 ay sonra yanıt alınmazsa veya hastalık ilerlerse, kombinasyon tedavisi veya alternatif ajanlar düşünülmelidir.</a:t>
            </a:r>
          </a:p>
        </p:txBody>
      </p:sp>
    </p:spTree>
    <p:extLst>
      <p:ext uri="{BB962C8B-B14F-4D97-AF65-F5344CB8AC3E}">
        <p14:creationId xmlns:p14="http://schemas.microsoft.com/office/powerpoint/2010/main" val="163021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B6C1B-CF0C-56C7-D594-32147D31F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14B4955-292B-222E-D77F-B8E5EF09B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69"/>
            <a:ext cx="9144000" cy="51435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F2029CB7-2B35-95E5-4EE9-C31B9CC72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3499"/>
            <a:ext cx="3888432" cy="4803998"/>
          </a:xfrm>
          <a:prstGeom prst="rect">
            <a:avLst/>
          </a:prstGeom>
        </p:spPr>
      </p:pic>
      <p:sp>
        <p:nvSpPr>
          <p:cNvPr id="14" name="Metin kutusu 13">
            <a:extLst>
              <a:ext uri="{FF2B5EF4-FFF2-40B4-BE49-F238E27FC236}">
                <a16:creationId xmlns:a16="http://schemas.microsoft.com/office/drawing/2014/main" id="{B6E00A81-594F-506B-9E4F-ACDC4C88BABE}"/>
              </a:ext>
            </a:extLst>
          </p:cNvPr>
          <p:cNvSpPr txBox="1"/>
          <p:nvPr/>
        </p:nvSpPr>
        <p:spPr>
          <a:xfrm>
            <a:off x="5093804" y="18069"/>
            <a:ext cx="388843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buNone/>
            </a:pPr>
            <a:r>
              <a:rPr lang="tr-TR" b="1" i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2023 yılında Deri T Hücreli Lenfoma (CTCL) Tedavisinde Ekstrakorporeal </a:t>
            </a:r>
            <a:r>
              <a:rPr lang="tr-TR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b="1" i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(ECP) Uygulamasına İlişkin Genel, Cilt ve Kan Yanıtlarını Değerlendiren Retrospektif Bir Çalışma;</a:t>
            </a:r>
          </a:p>
          <a:p>
            <a:pPr algn="just" fontAlgn="base">
              <a:buNone/>
            </a:pPr>
            <a:endParaRPr lang="tr-TR" b="1" dirty="0">
              <a:solidFill>
                <a:srgbClr val="1C1D1F"/>
              </a:solidFill>
              <a:latin typeface="acumin-pro"/>
            </a:endParaRPr>
          </a:p>
          <a:p>
            <a:pPr algn="just" fontAlgn="base">
              <a:buNone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Toplam 39 hasta çalışmaya dahil edildi.  Güncel ECP tedavisinin </a:t>
            </a:r>
            <a:r>
              <a:rPr lang="tr-TR" dirty="0" err="1"/>
              <a:t>Sezary</a:t>
            </a:r>
            <a:r>
              <a:rPr lang="tr-TR" dirty="0"/>
              <a:t> sendrom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u ve </a:t>
            </a:r>
            <a:r>
              <a:rPr lang="tr-TR" dirty="0"/>
              <a:t>İleri evre </a:t>
            </a:r>
            <a:r>
              <a:rPr lang="tr-TR" dirty="0" err="1"/>
              <a:t>Mikozis</a:t>
            </a:r>
            <a:r>
              <a:rPr lang="tr-TR" dirty="0"/>
              <a:t> </a:t>
            </a:r>
            <a:r>
              <a:rPr lang="tr-TR" dirty="0" err="1"/>
              <a:t>fungoides</a:t>
            </a:r>
            <a:r>
              <a:rPr lang="tr-TR" dirty="0"/>
              <a:t> 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mükemmel etkinliğe sahip olduğunu gösterdi 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(Genel Yanıt Oranı: %77).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Birçok hasta kalıcı remisyona ulaştı. Bununla birlikte, objektif bir yanıt elde etmek ortalama 6,5 ​​ay sürdü.</a:t>
            </a:r>
            <a:endParaRPr lang="tr-TR" b="1" i="0" dirty="0">
              <a:solidFill>
                <a:srgbClr val="1C1D1F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550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4DC22-3E20-FF54-D2E6-E02999AD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47224E8-3D5C-2DF4-F5F7-76253514A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89"/>
            <a:ext cx="9144000" cy="51435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436AA2DA-3F91-3F29-789F-0290E31FE16A}"/>
              </a:ext>
            </a:extLst>
          </p:cNvPr>
          <p:cNvSpPr txBox="1"/>
          <p:nvPr/>
        </p:nvSpPr>
        <p:spPr>
          <a:xfrm>
            <a:off x="1619672" y="4484"/>
            <a:ext cx="5386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Atopik Dermatit (AD), Dirençli</a:t>
            </a:r>
          </a:p>
          <a:p>
            <a:pPr algn="ctr"/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(Atopik Egzama veya </a:t>
            </a:r>
            <a:r>
              <a:rPr lang="tr-TR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Nörodermatit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)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6E7B11CE-FB8A-6DFF-305A-90499A396E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376546"/>
              </p:ext>
            </p:extLst>
          </p:nvPr>
        </p:nvGraphicFramePr>
        <p:xfrm>
          <a:off x="1043608" y="684409"/>
          <a:ext cx="7416825" cy="80766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0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Görülme sıklığı: Çocukların %20'sinde ve yetişkinlerin %10'unda; tedaviye dirençli vakalar nadirdir.</a:t>
                      </a:r>
                      <a:endParaRPr lang="tr-TR" sz="11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Prosedür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Kategori 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Seviye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ECP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III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2B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EA9FF24C-CEA2-B55E-91EE-3A6BAE97ACAA}"/>
              </a:ext>
            </a:extLst>
          </p:cNvPr>
          <p:cNvSpPr txBox="1"/>
          <p:nvPr/>
        </p:nvSpPr>
        <p:spPr>
          <a:xfrm>
            <a:off x="0" y="1510327"/>
            <a:ext cx="910850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  <a:p>
            <a:pPr algn="just"/>
            <a:r>
              <a:rPr lang="tr-TR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mbria Math" panose="02040503050406030204" pitchFamily="18" charset="0"/>
              </a:rPr>
              <a:t>	</a:t>
            </a:r>
            <a:r>
              <a:rPr lang="tr-TR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Son zamanlarda yayınlanan ECP ile tedavi edilmiş 60 AD hastasının retrospektif verilerini inceleyen bir çalışmada eozinofiller, eozinofil katyonik protein, toplam </a:t>
            </a:r>
            <a:r>
              <a:rPr lang="tr-TR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IgE</a:t>
            </a:r>
            <a:r>
              <a:rPr lang="tr-TR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ve laktat dehidrogenaz gibi </a:t>
            </a:r>
            <a:r>
              <a:rPr lang="tr-TR" b="1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laboratuar</a:t>
            </a:r>
            <a:r>
              <a:rPr lang="tr-TR" b="1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parametrelerinde önemli bir düzelme olduğunu gösterilmiştir. </a:t>
            </a:r>
            <a:r>
              <a:rPr lang="tr-TR" sz="140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AD hastalığının progresyonuna işaret eden bu </a:t>
            </a:r>
            <a:r>
              <a:rPr lang="tr-TR" sz="140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biyobelirteçlerin</a:t>
            </a:r>
            <a:r>
              <a:rPr lang="tr-TR" sz="140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stabilizasyonu, ECP tedavisine verilen klinik yanıtla örtüşmektedir. </a:t>
            </a:r>
            <a:endParaRPr lang="tr-TR" sz="14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D1DBE6C-450E-8384-6166-E6989300904E}"/>
              </a:ext>
            </a:extLst>
          </p:cNvPr>
          <p:cNvSpPr txBox="1"/>
          <p:nvPr/>
        </p:nvSpPr>
        <p:spPr>
          <a:xfrm>
            <a:off x="-10635" y="2953654"/>
            <a:ext cx="9144000" cy="1969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90000"/>
              </a:lnSpc>
            </a:pPr>
            <a:r>
              <a:rPr lang="tr-TR" altLang="tr-TR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  <a:p>
            <a:pPr lvl="1" algn="just">
              <a:lnSpc>
                <a:spcPct val="90000"/>
              </a:lnSpc>
            </a:pPr>
            <a:r>
              <a:rPr lang="tr-TR" altLang="tr-TR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 Süresi ve Sonlandırma:</a:t>
            </a:r>
            <a:endParaRPr lang="tr-TR" altLang="tr-TR" sz="21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alt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Güncel öneri </a:t>
            </a:r>
            <a:r>
              <a:rPr lang="tr-TR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ECP’nin</a:t>
            </a:r>
            <a:r>
              <a:rPr lang="tr-TR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 şiddetli refrakter AD, </a:t>
            </a:r>
            <a:r>
              <a:rPr lang="tr-TR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SCORAD&gt; 45 </a:t>
            </a:r>
            <a:r>
              <a:rPr lang="tr-TR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olan hastalarda kullanılmasıdır. </a:t>
            </a:r>
          </a:p>
          <a:p>
            <a:pPr algn="just">
              <a:lnSpc>
                <a:spcPct val="120000"/>
              </a:lnSpc>
            </a:pPr>
            <a:r>
              <a:rPr lang="tr-TR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  <a:p>
            <a:pPr algn="just">
              <a:lnSpc>
                <a:spcPct val="120000"/>
              </a:lnSpc>
            </a:pP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	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ECP: İlk üç ay, iki haftada bir (ardışık iki gün) daha sonra yanıta göre azaltılır. </a:t>
            </a:r>
          </a:p>
        </p:txBody>
      </p:sp>
    </p:spTree>
    <p:extLst>
      <p:ext uri="{BB962C8B-B14F-4D97-AF65-F5344CB8AC3E}">
        <p14:creationId xmlns:p14="http://schemas.microsoft.com/office/powerpoint/2010/main" val="2620943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68CC2-BB1C-1B58-8F4C-D35B13168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1E6CCB4-1037-8BD6-5734-987B858AC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EC604657-BBB7-F259-4D3A-6C358DB9BB8B}"/>
              </a:ext>
            </a:extLst>
          </p:cNvPr>
          <p:cNvSpPr txBox="1"/>
          <p:nvPr/>
        </p:nvSpPr>
        <p:spPr>
          <a:xfrm>
            <a:off x="1619672" y="123478"/>
            <a:ext cx="5386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Sistemik Skleroz (SSC)</a:t>
            </a:r>
            <a:endParaRPr lang="tr-TR" sz="2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5473CF6-3F36-1FEC-F6A3-24C424C15ADB}"/>
              </a:ext>
            </a:extLst>
          </p:cNvPr>
          <p:cNvGraphicFramePr/>
          <p:nvPr/>
        </p:nvGraphicFramePr>
        <p:xfrm>
          <a:off x="755576" y="811072"/>
          <a:ext cx="7416825" cy="80766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00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Görülme sıklığı: 9 ila 19/1.000.000/yıl</a:t>
                      </a:r>
                      <a:endParaRPr lang="tr-TR" sz="1100" b="0" strike="noStrike" spc="-1" dirty="0">
                        <a:latin typeface="Arial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Prosedür</a:t>
                      </a:r>
                      <a:endParaRPr lang="tr-TR" sz="1200" b="0" strike="noStrike" spc="-1" dirty="0">
                        <a:latin typeface="Arial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Kategori </a:t>
                      </a:r>
                      <a:endParaRPr lang="tr-TR" sz="1200" b="0" strike="noStrike" spc="-1" dirty="0">
                        <a:latin typeface="Arial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Seviye</a:t>
                      </a:r>
                      <a:endParaRPr lang="tr-TR" sz="1200" b="0" strike="noStrike" spc="-1" dirty="0">
                        <a:latin typeface="Arial"/>
                      </a:endParaRPr>
                    </a:p>
                  </a:txBody>
                  <a:tcPr marL="68580" marR="68580" marT="34290" marB="3429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ECP</a:t>
                      </a:r>
                      <a:endParaRPr lang="tr-TR" sz="1200" b="0" strike="noStrike" spc="-1" dirty="0">
                        <a:latin typeface="Arial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latin typeface="Arial"/>
                        </a:rPr>
                        <a:t>III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Times New Roman"/>
                        </a:rPr>
                        <a:t>2A</a:t>
                      </a:r>
                      <a:endParaRPr lang="tr-TR" sz="1200" b="0" strike="noStrike" spc="-1" dirty="0">
                        <a:latin typeface="Arial"/>
                      </a:endParaRPr>
                    </a:p>
                  </a:txBody>
                  <a:tcPr marL="68580" marR="68580" marT="34290" marB="3429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Metin kutusu 6">
            <a:extLst>
              <a:ext uri="{FF2B5EF4-FFF2-40B4-BE49-F238E27FC236}">
                <a16:creationId xmlns:a16="http://schemas.microsoft.com/office/drawing/2014/main" id="{77711DC9-57CA-6119-FFE4-9FC5990985F7}"/>
              </a:ext>
            </a:extLst>
          </p:cNvPr>
          <p:cNvSpPr txBox="1"/>
          <p:nvPr/>
        </p:nvSpPr>
        <p:spPr>
          <a:xfrm>
            <a:off x="-43618" y="1770828"/>
            <a:ext cx="918761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tr-TR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Sistemik skleroz</a:t>
            </a:r>
            <a:r>
              <a:rPr 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, sistemik skleroderma olarak da bilinir, ciltte, eklemlerde ve özellikle kalp, akciğerler, böbrek ve </a:t>
            </a:r>
            <a:r>
              <a:rPr lang="tr-T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gastrointestinal</a:t>
            </a:r>
            <a:r>
              <a:rPr 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sistem olmak üzere iç organlarda aşırı fibroblast aktivasyonu ve vasküler anormalliklerle karakterize nadir bir bağ dokusu hastalığıdır.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55D4EB0-3514-3A17-EE59-5F44DE855AF0}"/>
              </a:ext>
            </a:extLst>
          </p:cNvPr>
          <p:cNvSpPr txBox="1"/>
          <p:nvPr/>
        </p:nvSpPr>
        <p:spPr>
          <a:xfrm>
            <a:off x="-39010" y="3247525"/>
            <a:ext cx="9144000" cy="1087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90000"/>
              </a:lnSpc>
            </a:pPr>
            <a:r>
              <a:rPr lang="tr-TR" altLang="tr-TR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ECP Süresi ve Sonlandırma:</a:t>
            </a:r>
            <a:endParaRPr lang="tr-TR" altLang="tr-TR" sz="21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ECP: 6 ila 12 ay boyunca 4 ila 6 haftada bir, bir hafta içinde iki işlem (bir seri)</a:t>
            </a:r>
          </a:p>
        </p:txBody>
      </p:sp>
    </p:spTree>
    <p:extLst>
      <p:ext uri="{BB962C8B-B14F-4D97-AF65-F5344CB8AC3E}">
        <p14:creationId xmlns:p14="http://schemas.microsoft.com/office/powerpoint/2010/main" val="240688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8D37A-A686-0A46-FC5D-364C9AD0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0E5D7582-D684-2D1A-B17A-B9CB0BB72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B645B822-FA68-7668-F1B5-BDAA60692F6F}"/>
              </a:ext>
            </a:extLst>
          </p:cNvPr>
          <p:cNvSpPr txBox="1"/>
          <p:nvPr/>
        </p:nvSpPr>
        <p:spPr>
          <a:xfrm>
            <a:off x="2411760" y="117052"/>
            <a:ext cx="45943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Graft-</a:t>
            </a:r>
            <a:r>
              <a:rPr lang="tr-T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Versus</a:t>
            </a: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-Host Hastalığı </a:t>
            </a: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955D79BA-955C-AB5B-980C-8BB7635226A6}"/>
              </a:ext>
            </a:extLst>
          </p:cNvPr>
          <p:cNvGraphicFramePr/>
          <p:nvPr/>
        </p:nvGraphicFramePr>
        <p:xfrm>
          <a:off x="1331640" y="690276"/>
          <a:ext cx="7416825" cy="963900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0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Görülme sıklığı: </a:t>
                      </a:r>
                      <a:r>
                        <a:rPr lang="tr-TR" sz="1200" b="1" strike="noStrike" spc="-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Allojenik</a:t>
                      </a: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kök hücre naklinden sonra, evre II ila IV akut greft-konak hastalığı (</a:t>
                      </a:r>
                      <a:r>
                        <a:rPr lang="tr-TR" sz="1200" b="1" strike="noStrike" spc="-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aGVHD</a:t>
                      </a: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) %60'a kadar; kronik greft-konak hastalığı (</a:t>
                      </a:r>
                      <a:r>
                        <a:rPr lang="tr-TR" sz="1200" b="1" strike="noStrike" spc="-1" dirty="0" err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cGVHD</a:t>
                      </a: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) %70'e kadar.</a:t>
                      </a:r>
                      <a:endParaRPr lang="tr-TR" sz="11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Prosedür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Kategori </a:t>
                      </a:r>
                      <a:endParaRPr lang="tr-TR" sz="1200" b="0" strike="noStrike" spc="-1" dirty="0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Seviye</a:t>
                      </a:r>
                      <a:endParaRPr lang="tr-TR" sz="1200" b="0" strike="noStrike" spc="-1"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1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Endikasyon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6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ECP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II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tr-TR" sz="1200" b="0" strike="noStrike" spc="-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1B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1200" b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Akut/Kronik GVHH</a:t>
                      </a:r>
                    </a:p>
                  </a:txBody>
                  <a:tcPr marL="68580" marR="68580" marT="34290" marB="3429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7E7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Metin kutusu 3">
            <a:extLst>
              <a:ext uri="{FF2B5EF4-FFF2-40B4-BE49-F238E27FC236}">
                <a16:creationId xmlns:a16="http://schemas.microsoft.com/office/drawing/2014/main" id="{D4C31E7D-03AF-D885-7CCC-0440BFC747D7}"/>
              </a:ext>
            </a:extLst>
          </p:cNvPr>
          <p:cNvSpPr txBox="1"/>
          <p:nvPr/>
        </p:nvSpPr>
        <p:spPr>
          <a:xfrm>
            <a:off x="0" y="2139702"/>
            <a:ext cx="9144000" cy="1939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lnSpc>
                <a:spcPct val="90000"/>
              </a:lnSpc>
            </a:pPr>
            <a:r>
              <a:rPr 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Graft-</a:t>
            </a:r>
            <a:r>
              <a:rPr lang="tr-TR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versus</a:t>
            </a:r>
            <a:r>
              <a:rPr 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-host hastalığı (GVHH), kök hücre nakli yapılan hastalarda verici bağışıklık hücrelerinin (graft- T lenfositler) alıcı dokularını (host) yabancı görerek saldırmasıyla ortaya çıkan klinik tablodur. </a:t>
            </a:r>
          </a:p>
          <a:p>
            <a:pPr lvl="1" algn="just">
              <a:lnSpc>
                <a:spcPct val="90000"/>
              </a:lnSpc>
            </a:pPr>
            <a:endParaRPr lang="tr-TR" altLang="tr-TR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tr-TR" altLang="tr-TR" sz="2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	ECP Süresi ve Sonlandırma:</a:t>
            </a:r>
          </a:p>
          <a:p>
            <a:pPr algn="just">
              <a:lnSpc>
                <a:spcPct val="120000"/>
              </a:lnSpc>
            </a:pPr>
            <a:r>
              <a:rPr lang="tr-TR" altLang="tr-T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Bir döngü iki ardışık tedavi günüdür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Tedavi süresi, haftada bir döngü olmak üzere en az 8 ardışık hafta olmalıdır. Tedavi yanıtı 8 hafta sonra değerlendirilmelidir</a:t>
            </a:r>
            <a:r>
              <a:rPr lang="tr-TR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r>
              <a:rPr lang="tr-TR" dirty="0"/>
              <a:t> Tam yanıt elde edilirse, 2 haftada bir 2 uygulama daha yapılır ve sıklık azaltılarak kesilir. 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814038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DBF76-992D-2F12-F287-BE4DB3272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AE5B0EB-F6AC-6C24-BC32-5E4352A38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6" y="0"/>
            <a:ext cx="9144000" cy="51435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FFAAB3ED-A85C-0A46-6C74-1E95F561E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0"/>
            <a:ext cx="8091616" cy="2355726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78F7D236-1D73-2D6E-FEFD-B7E05DEEA483}"/>
              </a:ext>
            </a:extLst>
          </p:cNvPr>
          <p:cNvSpPr txBox="1"/>
          <p:nvPr/>
        </p:nvSpPr>
        <p:spPr>
          <a:xfrm>
            <a:off x="8776" y="2571750"/>
            <a:ext cx="91264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2025 yılında</a:t>
            </a: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toplam 1249 katılımcıyı içeren 38 merkezin çalışmaya dahil edildiği 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Steroidlere dirençli akut greft-konakçı hastalığının tedavisinde ekstrakorporeal </a:t>
            </a:r>
            <a:r>
              <a:rPr 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fotoferezin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etkinliği: sistematik inceleme ve meta-analiz;</a:t>
            </a:r>
            <a:r>
              <a:rPr lang="tr-TR" dirty="0"/>
              <a:t>	</a:t>
            </a:r>
          </a:p>
          <a:p>
            <a:pPr algn="just"/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Genel olarak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tr-TR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deri</a:t>
            </a:r>
            <a:r>
              <a:rPr lang="tr-TR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bağırsak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ve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karaciğer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yanıt oranları sırasıyla </a:t>
            </a:r>
            <a:r>
              <a:rPr lang="tr-T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%72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tr-TR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%89, </a:t>
            </a:r>
            <a:r>
              <a:rPr lang="tr-TR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%54 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ve </a:t>
            </a:r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%36 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idi. Birleştirilmiş steroid tasarrufu yüzdesi %66 idi. ECP, 2. derece </a:t>
            </a:r>
            <a:r>
              <a:rPr 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GVHD'li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hastalarda 3. ve 4. derecelere kıyasla anlamlı derecede daha yüksek sağkalım gösterdi (HR: 2,35, %95 CI: 1,67 – 3,29). ECP, diğer tedavilere kıyasla genel sağkalımda olumlu bir eğilim gösterdi, ancak sonuçlar anlamlı değildi.</a:t>
            </a:r>
          </a:p>
        </p:txBody>
      </p:sp>
    </p:spTree>
    <p:extLst>
      <p:ext uri="{BB962C8B-B14F-4D97-AF65-F5344CB8AC3E}">
        <p14:creationId xmlns:p14="http://schemas.microsoft.com/office/powerpoint/2010/main" val="1589774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75C27-1046-EF0A-7435-21F1936F7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556D0B9-8078-C3C9-C0A9-D27F6EBCF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2FF979D0-EA10-5AD1-E40B-368A5031ED0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1550"/>
            <a:ext cx="3960440" cy="4032448"/>
          </a:xfrm>
          <a:prstGeom prst="rect">
            <a:avLst/>
          </a:prstGeom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56396689-504E-82FB-6702-842062984E4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46154" y="123478"/>
            <a:ext cx="4997846" cy="154087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109B3AB7-4CB4-B62A-951B-8444F96E41F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67944" y="1672354"/>
            <a:ext cx="4896544" cy="313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9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CFAC6FC6-6C25-AE21-BD4C-1728C81B7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998" y="0"/>
            <a:ext cx="4052477" cy="509203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09005B78-00DE-4B60-D6EC-1D9333D8D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607" y="8869"/>
            <a:ext cx="5022655" cy="5143500"/>
          </a:xfrm>
          <a:prstGeom prst="rect">
            <a:avLst/>
          </a:prstGeom>
        </p:spPr>
      </p:pic>
      <p:sp>
        <p:nvSpPr>
          <p:cNvPr id="217" name="CustomShape 1"/>
          <p:cNvSpPr/>
          <p:nvPr/>
        </p:nvSpPr>
        <p:spPr>
          <a:xfrm>
            <a:off x="11009" y="1275606"/>
            <a:ext cx="1268460" cy="163791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21870" rIns="0" bIns="0">
            <a:spAutoFit/>
          </a:bodyPr>
          <a:lstStyle/>
          <a:p>
            <a:pPr marL="69660" indent="256770">
              <a:spcBef>
                <a:spcPts val="173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tr-TR" sz="1500" spc="-1" dirty="0">
                <a:latin typeface="Calibri"/>
              </a:rPr>
              <a:t>20</a:t>
            </a:r>
            <a:r>
              <a:rPr lang="tr-TR" sz="1500" spc="-11" dirty="0">
                <a:latin typeface="Calibri"/>
              </a:rPr>
              <a:t> </a:t>
            </a:r>
            <a:r>
              <a:rPr lang="tr-TR" sz="1500" spc="-20" dirty="0">
                <a:latin typeface="Calibri"/>
              </a:rPr>
              <a:t>hasta </a:t>
            </a:r>
            <a:r>
              <a:rPr lang="tr-TR" sz="1500" spc="-1" dirty="0">
                <a:latin typeface="Calibri"/>
              </a:rPr>
              <a:t>RIC</a:t>
            </a:r>
            <a:r>
              <a:rPr lang="tr-TR" sz="1500" spc="-24" dirty="0">
                <a:latin typeface="Calibri"/>
              </a:rPr>
              <a:t> </a:t>
            </a:r>
            <a:r>
              <a:rPr lang="tr-TR" sz="1500" spc="-9" dirty="0" err="1">
                <a:latin typeface="Calibri"/>
              </a:rPr>
              <a:t>sonrasi</a:t>
            </a:r>
            <a:r>
              <a:rPr lang="tr-TR" sz="1500" spc="-9" dirty="0">
                <a:latin typeface="Calibri"/>
              </a:rPr>
              <a:t> </a:t>
            </a:r>
            <a:r>
              <a:rPr lang="tr-TR" sz="1500" spc="-1" dirty="0">
                <a:latin typeface="Calibri"/>
              </a:rPr>
              <a:t>8</a:t>
            </a:r>
            <a:r>
              <a:rPr lang="tr-TR" sz="1500" spc="-11" dirty="0">
                <a:latin typeface="Calibri"/>
              </a:rPr>
              <a:t> </a:t>
            </a:r>
            <a:r>
              <a:rPr lang="tr-TR" sz="1500" spc="-9" dirty="0" err="1">
                <a:latin typeface="Calibri"/>
              </a:rPr>
              <a:t>siklus</a:t>
            </a:r>
            <a:endParaRPr lang="tr-TR" sz="1500" spc="-1" dirty="0">
              <a:latin typeface="Arial"/>
            </a:endParaRPr>
          </a:p>
          <a:p>
            <a:pPr marL="326160" indent="-256500">
              <a:spcBef>
                <a:spcPts val="5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tr-TR" sz="1500" spc="-9" dirty="0" err="1">
                <a:latin typeface="Calibri"/>
              </a:rPr>
              <a:t>aGVHH</a:t>
            </a:r>
            <a:endParaRPr lang="tr-TR" sz="1500" spc="-1" dirty="0">
              <a:latin typeface="Arial"/>
            </a:endParaRPr>
          </a:p>
          <a:p>
            <a:pPr marL="326700"/>
            <a:r>
              <a:rPr lang="tr-TR" sz="1500" spc="-20" dirty="0">
                <a:latin typeface="Calibri"/>
              </a:rPr>
              <a:t>%15</a:t>
            </a:r>
            <a:endParaRPr lang="tr-TR" sz="1500" spc="-1" dirty="0">
              <a:latin typeface="Arial"/>
            </a:endParaRPr>
          </a:p>
          <a:p>
            <a:pPr marL="326160" indent="-256500">
              <a:buClr>
                <a:srgbClr val="000000"/>
              </a:buClr>
              <a:buFont typeface="Wingdings" charset="2"/>
              <a:buChar char=""/>
            </a:pPr>
            <a:r>
              <a:rPr lang="tr-TR" sz="1500" spc="-9" dirty="0" err="1">
                <a:latin typeface="Calibri"/>
              </a:rPr>
              <a:t>kGVHH</a:t>
            </a:r>
            <a:endParaRPr lang="tr-TR" sz="1500" spc="-1" dirty="0">
              <a:latin typeface="Arial"/>
            </a:endParaRPr>
          </a:p>
          <a:p>
            <a:pPr marL="326700"/>
            <a:r>
              <a:rPr lang="tr-TR" sz="1500" spc="-20" dirty="0">
                <a:latin typeface="Calibri"/>
              </a:rPr>
              <a:t>%22</a:t>
            </a:r>
            <a:endParaRPr lang="tr-TR" sz="1500" spc="-1" dirty="0">
              <a:latin typeface="Arial"/>
            </a:endParaRPr>
          </a:p>
          <a:p>
            <a:pPr marL="326160" indent="-256500">
              <a:spcBef>
                <a:spcPts val="5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tr-TR" sz="1500" spc="-1" dirty="0">
                <a:latin typeface="Calibri"/>
              </a:rPr>
              <a:t>OS</a:t>
            </a:r>
            <a:r>
              <a:rPr lang="tr-TR" sz="1500" spc="-26" dirty="0">
                <a:latin typeface="Calibri"/>
              </a:rPr>
              <a:t> </a:t>
            </a:r>
            <a:r>
              <a:rPr lang="tr-TR" sz="1500" spc="-20" dirty="0">
                <a:latin typeface="Calibri"/>
              </a:rPr>
              <a:t>%84</a:t>
            </a:r>
            <a:endParaRPr lang="tr-TR" sz="1500" spc="-1" dirty="0">
              <a:latin typeface="Arial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8693A62E-16B8-AE58-BFA1-B5B39A68707D}"/>
              </a:ext>
            </a:extLst>
          </p:cNvPr>
          <p:cNvSpPr/>
          <p:nvPr/>
        </p:nvSpPr>
        <p:spPr>
          <a:xfrm>
            <a:off x="899592" y="483518"/>
            <a:ext cx="4320480" cy="792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tr-TR" sz="1400" b="1" dirty="0" err="1">
                <a:solidFill>
                  <a:srgbClr val="333333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Allojenik</a:t>
            </a:r>
            <a:r>
              <a:rPr lang="tr-TR" sz="1400" b="1" dirty="0">
                <a:solidFill>
                  <a:srgbClr val="333333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hematopoetik kök hücre transplantasyonu sonrasında GVHD profilaksisi için ekstrakorporeal </a:t>
            </a:r>
            <a:r>
              <a:rPr lang="tr-TR" sz="1400" b="1" dirty="0" err="1">
                <a:solidFill>
                  <a:srgbClr val="333333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sz="1400" b="1" dirty="0">
                <a:solidFill>
                  <a:srgbClr val="333333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prospektif çok merkezli faz 2 çalışması: +21.GÜN de</a:t>
            </a:r>
            <a:endParaRPr lang="tr-T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28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9070A-508B-4770-39EE-7F18E87F1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988EBEE-B686-D856-6A91-C7FB301C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41F26AE4-9525-6A18-3096-69A1EC726C65}"/>
              </a:ext>
            </a:extLst>
          </p:cNvPr>
          <p:cNvSpPr txBox="1">
            <a:spLocks/>
          </p:cNvSpPr>
          <p:nvPr/>
        </p:nvSpPr>
        <p:spPr>
          <a:xfrm>
            <a:off x="1691680" y="51470"/>
            <a:ext cx="4971261" cy="440505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525">
              <a:spcBef>
                <a:spcPts val="75"/>
              </a:spcBef>
            </a:pPr>
            <a:r>
              <a:rPr lang="tr-TR" sz="2800" b="1" spc="-4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Teknik</a:t>
            </a:r>
            <a:r>
              <a:rPr lang="tr-TR" sz="2800" b="1" spc="-53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Ö</a:t>
            </a: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zellikler</a:t>
            </a:r>
          </a:p>
        </p:txBody>
      </p:sp>
      <p:pic>
        <p:nvPicPr>
          <p:cNvPr id="3" name="object 3">
            <a:extLst>
              <a:ext uri="{FF2B5EF4-FFF2-40B4-BE49-F238E27FC236}">
                <a16:creationId xmlns:a16="http://schemas.microsoft.com/office/drawing/2014/main" id="{0C2ADB31-CEE2-B4AC-43CE-B5EB28E8284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7970" y="843558"/>
            <a:ext cx="5139458" cy="1247054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39F0E423-A169-C68C-64C8-5EAA60EE789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9874" y="2355726"/>
            <a:ext cx="3179826" cy="2265426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C2E719AF-98CB-DA86-8344-5CA3B484299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0" y="2324863"/>
            <a:ext cx="3009518" cy="229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94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4F51A-9CCC-39EE-0A72-4FAF5EFA5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29F6E90-8671-A6A3-0364-4DC9F3E5E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6" y="0"/>
            <a:ext cx="9144000" cy="5143500"/>
          </a:xfrm>
          <a:prstGeom prst="rect">
            <a:avLst/>
          </a:prstGeom>
        </p:spPr>
      </p:pic>
      <p:sp>
        <p:nvSpPr>
          <p:cNvPr id="2" name="TextShape 1">
            <a:extLst>
              <a:ext uri="{FF2B5EF4-FFF2-40B4-BE49-F238E27FC236}">
                <a16:creationId xmlns:a16="http://schemas.microsoft.com/office/drawing/2014/main" id="{6116F70E-9840-AEEB-5002-6AB8F965F4AB}"/>
              </a:ext>
            </a:extLst>
          </p:cNvPr>
          <p:cNvSpPr txBox="1"/>
          <p:nvPr/>
        </p:nvSpPr>
        <p:spPr>
          <a:xfrm>
            <a:off x="40887" y="51470"/>
            <a:ext cx="9126448" cy="79208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tr-TR" sz="2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ECP-Teknik özellikler</a:t>
            </a:r>
          </a:p>
        </p:txBody>
      </p:sp>
      <p:pic>
        <p:nvPicPr>
          <p:cNvPr id="3" name="İçerik Yer Tutucusu 3">
            <a:extLst>
              <a:ext uri="{FF2B5EF4-FFF2-40B4-BE49-F238E27FC236}">
                <a16:creationId xmlns:a16="http://schemas.microsoft.com/office/drawing/2014/main" id="{12212A56-4625-10AE-72BE-9377B44101E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0" y="771550"/>
            <a:ext cx="9135223" cy="2880320"/>
          </a:xfrm>
          <a:prstGeom prst="rect">
            <a:avLst/>
          </a:prstGeom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2B0FB43C-B868-FFBA-9F1F-4D7EBEB2583F}"/>
              </a:ext>
            </a:extLst>
          </p:cNvPr>
          <p:cNvSpPr txBox="1"/>
          <p:nvPr/>
        </p:nvSpPr>
        <p:spPr>
          <a:xfrm>
            <a:off x="-8777" y="3717642"/>
            <a:ext cx="91352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tr-TR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aha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uzun</a:t>
            </a:r>
            <a:r>
              <a:rPr lang="tr-TR" b="1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seansları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ve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aferez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sırasında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işlenen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daha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yüksek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kan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hac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mine rağmen,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offline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sistemlerle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daha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yüksek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MNC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toplandığı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ancak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ECP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modalitesinin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klinik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sonuçları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etkilediği</a:t>
            </a:r>
            <a:r>
              <a:rPr lang="en-US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1" strike="noStrike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kanıtlanmamıştır</a:t>
            </a:r>
            <a:r>
              <a:rPr lang="tr-TR" sz="1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</p:txBody>
      </p:sp>
      <p:sp>
        <p:nvSpPr>
          <p:cNvPr id="7" name="CustomShape 4">
            <a:extLst>
              <a:ext uri="{FF2B5EF4-FFF2-40B4-BE49-F238E27FC236}">
                <a16:creationId xmlns:a16="http://schemas.microsoft.com/office/drawing/2014/main" id="{81B0D912-0763-CCD6-07EA-F6EC6548FC91}"/>
              </a:ext>
            </a:extLst>
          </p:cNvPr>
          <p:cNvSpPr/>
          <p:nvPr/>
        </p:nvSpPr>
        <p:spPr>
          <a:xfrm>
            <a:off x="3892903" y="4256560"/>
            <a:ext cx="52423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Asensi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Cantó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P, et al.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Extracorporeal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Photopheresis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in Graft-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versus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-Host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Disease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.</a:t>
            </a:r>
            <a:endParaRPr lang="tr-T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Piccirillo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N, et al.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Inline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and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offline </a:t>
            </a:r>
            <a:r>
              <a:rPr lang="tr-TR" sz="800" b="0" strike="noStrike" spc="-1" dirty="0" err="1">
                <a:solidFill>
                  <a:srgbClr val="2E75B6"/>
                </a:solidFill>
                <a:latin typeface="Calibri"/>
              </a:rPr>
              <a:t>extracorporeal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 </a:t>
            </a:r>
            <a:r>
              <a:rPr lang="en-US" sz="800" b="0" strike="noStrike" spc="-1" dirty="0">
                <a:solidFill>
                  <a:srgbClr val="2E75B6"/>
                </a:solidFill>
                <a:latin typeface="Calibri"/>
              </a:rPr>
              <a:t>photopheresis: device performance, cell yields and clinical response</a:t>
            </a:r>
            <a:r>
              <a:rPr lang="tr-TR" sz="800" b="0" strike="noStrike" spc="-1" dirty="0">
                <a:solidFill>
                  <a:srgbClr val="2E75B6"/>
                </a:solidFill>
                <a:latin typeface="Calibri"/>
              </a:rPr>
              <a:t> </a:t>
            </a:r>
            <a:endParaRPr lang="tr-TR" sz="8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1266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6A468-9BE0-1D4E-E3E5-0D5C7441C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94E06AB-6796-867F-86FB-94EB26E41D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6" y="0"/>
            <a:ext cx="9144000" cy="5143500"/>
          </a:xfrm>
          <a:prstGeom prst="rect">
            <a:avLst/>
          </a:prstGeom>
        </p:spPr>
      </p:pic>
      <p:sp>
        <p:nvSpPr>
          <p:cNvPr id="2" name="Freeform 10">
            <a:extLst>
              <a:ext uri="{FF2B5EF4-FFF2-40B4-BE49-F238E27FC236}">
                <a16:creationId xmlns:a16="http://schemas.microsoft.com/office/drawing/2014/main" id="{03CA29CC-022E-EDA4-6F31-97318528B752}"/>
              </a:ext>
            </a:extLst>
          </p:cNvPr>
          <p:cNvSpPr/>
          <p:nvPr/>
        </p:nvSpPr>
        <p:spPr>
          <a:xfrm>
            <a:off x="0" y="915566"/>
            <a:ext cx="6276383" cy="2880320"/>
          </a:xfrm>
          <a:custGeom>
            <a:avLst/>
            <a:gdLst/>
            <a:ahLst/>
            <a:cxnLst/>
            <a:rect l="l" t="t" r="r" b="b"/>
            <a:pathLst>
              <a:path w="10283923" h="6111594">
                <a:moveTo>
                  <a:pt x="0" y="0"/>
                </a:moveTo>
                <a:lnTo>
                  <a:pt x="10283923" y="0"/>
                </a:lnTo>
                <a:lnTo>
                  <a:pt x="10283923" y="6111594"/>
                </a:lnTo>
                <a:lnTo>
                  <a:pt x="0" y="61115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35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C7BD219-8707-4A73-3965-3648615DFA50}"/>
              </a:ext>
            </a:extLst>
          </p:cNvPr>
          <p:cNvSpPr txBox="1"/>
          <p:nvPr/>
        </p:nvSpPr>
        <p:spPr>
          <a:xfrm>
            <a:off x="-68248" y="3786173"/>
            <a:ext cx="4631472" cy="68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Horizon"/>
                <a:sym typeface="Horizon"/>
              </a:rPr>
              <a:t>SÜREKLİ AKIM</a:t>
            </a:r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010DF10C-4792-E5D9-6FFF-0B36443143DD}"/>
              </a:ext>
            </a:extLst>
          </p:cNvPr>
          <p:cNvSpPr/>
          <p:nvPr/>
        </p:nvSpPr>
        <p:spPr>
          <a:xfrm>
            <a:off x="6588224" y="1491630"/>
            <a:ext cx="2448506" cy="2088232"/>
          </a:xfrm>
          <a:custGeom>
            <a:avLst/>
            <a:gdLst/>
            <a:ahLst/>
            <a:cxnLst/>
            <a:rect l="l" t="t" r="r" b="b"/>
            <a:pathLst>
              <a:path w="6090032" h="6111594">
                <a:moveTo>
                  <a:pt x="0" y="0"/>
                </a:moveTo>
                <a:lnTo>
                  <a:pt x="6090032" y="0"/>
                </a:lnTo>
                <a:lnTo>
                  <a:pt x="6090032" y="6111594"/>
                </a:lnTo>
                <a:lnTo>
                  <a:pt x="0" y="61115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1178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4F94E66-3A7F-7AAF-9263-BEFB9560CD6B}"/>
              </a:ext>
            </a:extLst>
          </p:cNvPr>
          <p:cNvSpPr txBox="1"/>
          <p:nvPr/>
        </p:nvSpPr>
        <p:spPr>
          <a:xfrm>
            <a:off x="6606996" y="3891971"/>
            <a:ext cx="2808312" cy="577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Horizon"/>
                <a:sym typeface="Horizon"/>
              </a:rPr>
              <a:t>ARALIKLI AKIM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559588ED-9BE6-2EA6-C094-5DA6AA61B137}"/>
              </a:ext>
            </a:extLst>
          </p:cNvPr>
          <p:cNvSpPr txBox="1"/>
          <p:nvPr/>
        </p:nvSpPr>
        <p:spPr>
          <a:xfrm>
            <a:off x="6876373" y="915566"/>
            <a:ext cx="2258851" cy="3970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 b="1" dirty="0" err="1">
                <a:latin typeface="Muli Semi-Bold"/>
                <a:ea typeface="Muli Semi-Bold"/>
                <a:cs typeface="Muli Semi-Bold"/>
                <a:sym typeface="Muli Semi-Bold"/>
              </a:rPr>
              <a:t>Heamonitics</a:t>
            </a:r>
            <a:endParaRPr lang="en-US" sz="2399" b="1" dirty="0">
              <a:latin typeface="Muli Semi-Bold"/>
              <a:ea typeface="Muli Semi-Bold"/>
              <a:cs typeface="Muli Semi-Bold"/>
              <a:sym typeface="Muli Semi-Bold"/>
            </a:endParaRPr>
          </a:p>
        </p:txBody>
      </p:sp>
      <p:sp>
        <p:nvSpPr>
          <p:cNvPr id="10" name="TextShape 1">
            <a:extLst>
              <a:ext uri="{FF2B5EF4-FFF2-40B4-BE49-F238E27FC236}">
                <a16:creationId xmlns:a16="http://schemas.microsoft.com/office/drawing/2014/main" id="{DDC2125B-B1ED-1F32-BB1A-A41E0AD96B21}"/>
              </a:ext>
            </a:extLst>
          </p:cNvPr>
          <p:cNvSpPr txBox="1"/>
          <p:nvPr/>
        </p:nvSpPr>
        <p:spPr>
          <a:xfrm>
            <a:off x="40887" y="51470"/>
            <a:ext cx="9126448" cy="79208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tr-TR" sz="2800" b="1" strike="noStrike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ECP-Teknik özellikler</a:t>
            </a:r>
          </a:p>
          <a:p>
            <a:pPr algn="ctr">
              <a:lnSpc>
                <a:spcPct val="90000"/>
              </a:lnSpc>
            </a:pPr>
            <a:r>
              <a:rPr lang="tr-TR" sz="2800" b="1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MNC Topladığımız Cihazlarımız</a:t>
            </a:r>
            <a:endParaRPr lang="tr-TR" sz="2800" b="1" strike="noStrike" spc="-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910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3F456-6660-08F8-2BEA-4A09D97D0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5A00D3D-09AA-74FA-1DEE-ABA276055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C9B59518-76AE-5C90-22A4-DCCEE0B89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1549"/>
            <a:ext cx="3635896" cy="4371951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4BF7144-7BC7-2916-8426-9B64862821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96" y="771549"/>
            <a:ext cx="5508104" cy="4371951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B4C06F03-4339-CD96-AEF9-BF5EC3DA1CF9}"/>
              </a:ext>
            </a:extLst>
          </p:cNvPr>
          <p:cNvSpPr txBox="1"/>
          <p:nvPr/>
        </p:nvSpPr>
        <p:spPr>
          <a:xfrm>
            <a:off x="2843808" y="137630"/>
            <a:ext cx="2857500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25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UVA PIT S</a:t>
            </a:r>
            <a:r>
              <a:rPr lang="tr-TR" sz="2625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İ</a:t>
            </a:r>
            <a:r>
              <a:rPr lang="en-GB" sz="2625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STEM</a:t>
            </a:r>
            <a:endParaRPr lang="tr-TR" sz="2625" b="1" dirty="0">
              <a:solidFill>
                <a:schemeClr val="tx1">
                  <a:lumMod val="65000"/>
                  <a:lumOff val="3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59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C3490-94F2-EE1F-522C-1445AE3BA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32064DE-558B-D1CD-65C7-E5DA81191A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B08E46D-5F6D-1670-5A0F-9F7ED58E9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294" y="843558"/>
            <a:ext cx="4943169" cy="3681785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907138DC-1369-4766-514B-C93C7FA057A5}"/>
              </a:ext>
            </a:extLst>
          </p:cNvPr>
          <p:cNvSpPr txBox="1"/>
          <p:nvPr/>
        </p:nvSpPr>
        <p:spPr>
          <a:xfrm>
            <a:off x="2843808" y="137630"/>
            <a:ext cx="3528392" cy="49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25" b="1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Macopharma</a:t>
            </a:r>
            <a:r>
              <a:rPr lang="tr-TR" sz="2625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Si</a:t>
            </a:r>
            <a:r>
              <a:rPr lang="en-GB" sz="2625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stem</a:t>
            </a:r>
            <a:endParaRPr lang="tr-TR" sz="2625" b="1" dirty="0">
              <a:solidFill>
                <a:schemeClr val="tx1">
                  <a:lumMod val="65000"/>
                  <a:lumOff val="3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26ED2DE-47EB-DC51-5528-BE833A7EB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" y="843558"/>
            <a:ext cx="4200293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6C5AE-32B6-9CBB-39D1-A377CD4C2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7BDA6AA-B53C-C439-7857-3B948E8F2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11C424FA-CE1E-F056-B1B9-3B123906EE16}"/>
              </a:ext>
            </a:extLst>
          </p:cNvPr>
          <p:cNvSpPr txBox="1"/>
          <p:nvPr/>
        </p:nvSpPr>
        <p:spPr>
          <a:xfrm>
            <a:off x="1439652" y="123478"/>
            <a:ext cx="62646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buNone/>
            </a:pPr>
            <a:r>
              <a:rPr lang="tr-TR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Lumilight</a:t>
            </a:r>
            <a:r>
              <a:rPr lang="tr-TR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2800" b="1" i="0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sz="2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Cihazı</a:t>
            </a:r>
          </a:p>
        </p:txBody>
      </p:sp>
      <p:pic>
        <p:nvPicPr>
          <p:cNvPr id="3" name="Picture 2" descr="LUMILIGHT MEANS PHOTOPHERESIS">
            <a:extLst>
              <a:ext uri="{FF2B5EF4-FFF2-40B4-BE49-F238E27FC236}">
                <a16:creationId xmlns:a16="http://schemas.microsoft.com/office/drawing/2014/main" id="{4DD4AA79-ECD7-D43E-0F79-4CF102F74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7574"/>
            <a:ext cx="377991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EEE8DD81-6F6D-8DB8-2371-57EB54D60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987574"/>
            <a:ext cx="536408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32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BACAA-49CD-8C0C-7583-92A53CA2C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12503F1-669C-3AF8-B101-24D2FB39C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4" y="-21570"/>
            <a:ext cx="9144000" cy="51435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D42DAE07-2E2C-B71A-EF20-02BDDF4D731B}"/>
              </a:ext>
            </a:extLst>
          </p:cNvPr>
          <p:cNvSpPr txBox="1"/>
          <p:nvPr/>
        </p:nvSpPr>
        <p:spPr>
          <a:xfrm>
            <a:off x="903764" y="-27632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İş Akışı ve Başarılı İşlem İçin Dikkat Edilmesi Gerekenler</a:t>
            </a:r>
            <a:endParaRPr 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A0E2EFA-E7E3-3869-2F88-BDEAE3692621}"/>
              </a:ext>
            </a:extLst>
          </p:cNvPr>
          <p:cNvSpPr txBox="1"/>
          <p:nvPr/>
        </p:nvSpPr>
        <p:spPr>
          <a:xfrm>
            <a:off x="683568" y="1275606"/>
            <a:ext cx="7560840" cy="456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1)</a:t>
            </a:r>
            <a:r>
              <a:rPr lang="tr-TR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	Hedef hücreler 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( MNH </a:t>
            </a:r>
            <a:r>
              <a:rPr lang="tr-TR" alt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Hücreler,T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alt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lenfositler,dendritik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hücreler…..)</a:t>
            </a:r>
            <a:endParaRPr lang="tr-TR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8843987F-DE77-1866-C8C6-FA4533C9B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719380"/>
              </p:ext>
            </p:extLst>
          </p:nvPr>
        </p:nvGraphicFramePr>
        <p:xfrm>
          <a:off x="1619670" y="1931974"/>
          <a:ext cx="6624738" cy="2194560"/>
        </p:xfrm>
        <a:graphic>
          <a:graphicData uri="http://schemas.openxmlformats.org/drawingml/2006/table">
            <a:tbl>
              <a:tblPr/>
              <a:tblGrid>
                <a:gridCol w="3312369">
                  <a:extLst>
                    <a:ext uri="{9D8B030D-6E8A-4147-A177-3AD203B41FA5}">
                      <a16:colId xmlns:a16="http://schemas.microsoft.com/office/drawing/2014/main" val="4201144157"/>
                    </a:ext>
                  </a:extLst>
                </a:gridCol>
                <a:gridCol w="3312369">
                  <a:extLst>
                    <a:ext uri="{9D8B030D-6E8A-4147-A177-3AD203B41FA5}">
                      <a16:colId xmlns:a16="http://schemas.microsoft.com/office/drawing/2014/main" val="301296751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u="sng" dirty="0"/>
                        <a:t>Hücre: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u="sng" dirty="0"/>
                        <a:t>Rol: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480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T hücre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Ana hedef (apoptoz)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3284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Monosit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Dentritik Hücreye dönüşüm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2667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 err="1"/>
                        <a:t>Dendritik</a:t>
                      </a:r>
                      <a:r>
                        <a:rPr lang="tr-TR" dirty="0"/>
                        <a:t> hücre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/>
                        <a:t>İmmün yönlendirme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9913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 err="1"/>
                        <a:t>Treg</a:t>
                      </a:r>
                      <a:r>
                        <a:rPr lang="tr-TR" dirty="0"/>
                        <a:t> (Regülatör T Hücresi)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Tolerans (Bağışıklık Sistemi Freni)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496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B hücre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tr-TR" dirty="0"/>
                        <a:t>Antikor modülasyonu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0439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265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27278-444E-39AC-A62F-0284D40FC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247C6A1-F1C5-D709-D508-3FFD34FE6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E2DBC6D7-B3C7-E92F-20ED-4BBB9CCA3AE8}"/>
              </a:ext>
            </a:extLst>
          </p:cNvPr>
          <p:cNvSpPr txBox="1"/>
          <p:nvPr/>
        </p:nvSpPr>
        <p:spPr>
          <a:xfrm>
            <a:off x="903764" y="0"/>
            <a:ext cx="82402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İş Akışı ve Başarılı İşlem İçin Dikkat Edilmesi Gerekenler</a:t>
            </a:r>
            <a:endParaRPr 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ED54E89-A6ED-4CC5-901C-9BCC74172FEC}"/>
              </a:ext>
            </a:extLst>
          </p:cNvPr>
          <p:cNvSpPr txBox="1"/>
          <p:nvPr/>
        </p:nvSpPr>
        <p:spPr>
          <a:xfrm>
            <a:off x="0" y="954509"/>
            <a:ext cx="9144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altLang="tr-TR" dirty="0"/>
              <a:t>	</a:t>
            </a:r>
            <a:r>
              <a:rPr lang="tr-TR" alt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Lipemik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alt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plazmalı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hastalar (LPH</a:t>
            </a:r>
            <a:r>
              <a:rPr lang="tr-TR" altLang="tr-TR" b="1" dirty="0"/>
              <a:t>): </a:t>
            </a:r>
            <a:r>
              <a:rPr lang="tr-TR" altLang="tr-TR" dirty="0" err="1"/>
              <a:t>Lipemik</a:t>
            </a:r>
            <a:r>
              <a:rPr lang="tr-TR" altLang="tr-TR" dirty="0"/>
              <a:t> plazma opasite oluşturarak, santrifüjün optik algılayıcısının kontrol ettiği </a:t>
            </a:r>
            <a:r>
              <a:rPr lang="tr-TR" altLang="tr-TR" dirty="0" err="1"/>
              <a:t>interfazın</a:t>
            </a:r>
            <a:r>
              <a:rPr lang="tr-TR" altLang="tr-TR" dirty="0"/>
              <a:t> algılanmasını önler</a:t>
            </a:r>
          </a:p>
          <a:p>
            <a:pPr algn="just"/>
            <a:r>
              <a:rPr lang="tr-TR" altLang="tr-TR" dirty="0"/>
              <a:t>	</a:t>
            </a:r>
            <a:r>
              <a:rPr lang="tr-TR" altLang="tr-TR" b="1" dirty="0"/>
              <a:t>Çözüm:</a:t>
            </a:r>
          </a:p>
          <a:p>
            <a:pPr algn="just"/>
            <a:r>
              <a:rPr lang="tr-TR" altLang="tr-TR" dirty="0"/>
              <a:t>   	- Hastanın yağ alımının sınırlandırılması</a:t>
            </a:r>
          </a:p>
          <a:p>
            <a:pPr algn="just"/>
            <a:r>
              <a:rPr lang="tr-TR" altLang="tr-TR" dirty="0"/>
              <a:t> 	- İşlemden 9-12 saat öncesi aç kalınması   </a:t>
            </a:r>
          </a:p>
          <a:p>
            <a:pPr algn="just"/>
            <a:r>
              <a:rPr lang="tr-TR" altLang="tr-TR" dirty="0"/>
              <a:t>	- </a:t>
            </a:r>
            <a:r>
              <a:rPr lang="tr-TR" altLang="tr-TR" dirty="0" err="1"/>
              <a:t>Kollesterol</a:t>
            </a:r>
            <a:r>
              <a:rPr lang="tr-TR" altLang="tr-TR" dirty="0"/>
              <a:t> düşürücü ilaç kullanılması</a:t>
            </a:r>
          </a:p>
          <a:p>
            <a:pPr algn="just"/>
            <a:endParaRPr lang="tr-TR" altLang="tr-TR" dirty="0"/>
          </a:p>
          <a:p>
            <a:pPr algn="just"/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	Yüksek serum </a:t>
            </a:r>
            <a:r>
              <a:rPr lang="tr-TR" alt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biluribin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düzeyi :</a:t>
            </a:r>
          </a:p>
          <a:p>
            <a:pPr algn="just"/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altLang="tr-TR" dirty="0">
                <a:latin typeface="Comic Sans MS" panose="030F0702030302020204" pitchFamily="66" charset="0"/>
              </a:rPr>
              <a:t> (20 mg/dl ve üstü) </a:t>
            </a:r>
            <a:endParaRPr lang="tr-TR" altLang="tr-TR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tr-TR" altLang="tr-TR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Toplanan Ürünün </a:t>
            </a:r>
            <a:r>
              <a:rPr lang="tr-TR" alt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Htc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:</a:t>
            </a:r>
            <a:r>
              <a:rPr lang="tr-TR" b="1" dirty="0">
                <a:latin typeface="inherit"/>
              </a:rPr>
              <a:t> </a:t>
            </a:r>
            <a:r>
              <a:rPr lang="tr-TR" dirty="0">
                <a:latin typeface="inherit"/>
              </a:rPr>
              <a:t>Yapılan çalışmalar </a:t>
            </a:r>
          </a:p>
          <a:p>
            <a:pPr algn="just"/>
            <a:r>
              <a:rPr lang="tr-TR" dirty="0">
                <a:latin typeface="inherit"/>
              </a:rPr>
              <a:t>	daha düşük hematokrit değerlerinin daha</a:t>
            </a:r>
          </a:p>
          <a:p>
            <a:pPr algn="just"/>
            <a:r>
              <a:rPr lang="tr-TR" dirty="0">
                <a:latin typeface="inherit"/>
              </a:rPr>
              <a:t>	iyi tedavi	sonuçlarıyla ilişkili olduğunu </a:t>
            </a:r>
          </a:p>
          <a:p>
            <a:pPr algn="just"/>
            <a:r>
              <a:rPr lang="tr-TR" dirty="0">
                <a:latin typeface="inherit"/>
              </a:rPr>
              <a:t>	öne sürmektedir.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endParaRPr lang="tr-TR" alt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C38A93A-2C5E-CA0B-254F-1AF9CDE2A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2427734"/>
            <a:ext cx="3491880" cy="2000291"/>
          </a:xfrm>
          <a:prstGeom prst="rect">
            <a:avLst/>
          </a:prstGeom>
        </p:spPr>
      </p:pic>
      <p:pic>
        <p:nvPicPr>
          <p:cNvPr id="7" name="Picture 15">
            <a:extLst>
              <a:ext uri="{FF2B5EF4-FFF2-40B4-BE49-F238E27FC236}">
                <a16:creationId xmlns:a16="http://schemas.microsoft.com/office/drawing/2014/main" id="{1301DDB2-A7B7-3A97-A271-29CDD4D20E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32040" y="3865008"/>
            <a:ext cx="1728192" cy="14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93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45650-7EA8-CE55-1EB2-DB6C86C6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0DCDED4-0B18-D5EE-ED0E-A4EF2ACBA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03CC6A60-97FB-CFB7-1AE9-4EBE726ADA41}"/>
              </a:ext>
            </a:extLst>
          </p:cNvPr>
          <p:cNvSpPr txBox="1"/>
          <p:nvPr/>
        </p:nvSpPr>
        <p:spPr>
          <a:xfrm>
            <a:off x="880161" y="695306"/>
            <a:ext cx="8172400" cy="2363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90000"/>
              </a:lnSpc>
              <a:defRPr/>
            </a:pPr>
            <a:endParaRPr lang="tr-TR" altLang="tr-TR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indent="-457200" algn="just">
              <a:lnSpc>
                <a:spcPct val="90000"/>
              </a:lnSpc>
              <a:defRPr/>
            </a:pP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2)	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Işıkla aktive olabilen bir ilaç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: </a:t>
            </a:r>
            <a:r>
              <a:rPr lang="tr-TR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Psöralen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3"/>
              </a:buClr>
              <a:defRPr/>
            </a:pPr>
            <a:r>
              <a:rPr lang="tr-TR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	Mononükleer hücrelerin 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UVA </a:t>
            </a:r>
            <a:r>
              <a:rPr lang="en-US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ışınına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en-US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daha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en-US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duyarlı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en-US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olmasını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r>
              <a:rPr lang="en-US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sa</a:t>
            </a:r>
            <a:r>
              <a:rPr lang="tr-TR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ğ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l</a:t>
            </a:r>
            <a:r>
              <a:rPr lang="tr-TR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amak</a:t>
            </a:r>
            <a:r>
              <a:rPr lang="tr-TR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amaçlı kullanılan bir ajandır. 8-Metoksipsöralen (8-MOP) veya </a:t>
            </a:r>
            <a:r>
              <a:rPr lang="tr-TR" sz="16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Metoksalen</a:t>
            </a:r>
            <a:r>
              <a:rPr lang="tr-TR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FDA tarafından onaylanan ajanlardır.</a:t>
            </a:r>
          </a:p>
          <a:p>
            <a:pPr algn="just">
              <a:lnSpc>
                <a:spcPct val="150000"/>
              </a:lnSpc>
              <a:buClr>
                <a:schemeClr val="accent3"/>
              </a:buClr>
              <a:defRPr/>
            </a:pPr>
            <a:r>
              <a:rPr lang="tr-TR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	</a:t>
            </a:r>
            <a:endParaRPr lang="tr-TR" dirty="0"/>
          </a:p>
          <a:p>
            <a:pPr marL="457200" indent="-457200" algn="just">
              <a:lnSpc>
                <a:spcPct val="90000"/>
              </a:lnSpc>
              <a:buNone/>
              <a:defRPr/>
            </a:pP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pic>
        <p:nvPicPr>
          <p:cNvPr id="2" name="Picture 2" descr="Buy Methoxsalen (oxsoralen) Online">
            <a:extLst>
              <a:ext uri="{FF2B5EF4-FFF2-40B4-BE49-F238E27FC236}">
                <a16:creationId xmlns:a16="http://schemas.microsoft.com/office/drawing/2014/main" id="{00747424-BBC0-3B99-1D7A-61EFDFEE9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35" y="2355726"/>
            <a:ext cx="3273538" cy="1336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5FD80402-8F56-270B-B171-1CB9D8068C18}"/>
              </a:ext>
            </a:extLst>
          </p:cNvPr>
          <p:cNvSpPr txBox="1"/>
          <p:nvPr/>
        </p:nvSpPr>
        <p:spPr>
          <a:xfrm>
            <a:off x="1004603" y="3322728"/>
            <a:ext cx="1575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00" algn="ctr">
              <a:lnSpc>
                <a:spcPct val="100000"/>
              </a:lnSpc>
              <a:spcBef>
                <a:spcPts val="99"/>
              </a:spcBef>
            </a:pPr>
            <a:r>
              <a:rPr lang="tr-TR" sz="1800" b="0" strike="noStrike" spc="-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10</a:t>
            </a:r>
            <a:r>
              <a:rPr lang="tr-TR" sz="1800" b="0" strike="noStrike" spc="-46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800" b="0" strike="noStrike" spc="-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mg.</a:t>
            </a:r>
            <a:r>
              <a:rPr lang="tr-TR" sz="1800" b="0" strike="noStrike" spc="-35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tr-TR" sz="1800" b="0" strike="noStrike" spc="-12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kapsül</a:t>
            </a:r>
            <a:endParaRPr lang="tr-TR" sz="1800" b="0" strike="noStrike" spc="-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72714D7D-1966-3B76-BBB2-C135DBFF9217}"/>
              </a:ext>
            </a:extLst>
          </p:cNvPr>
          <p:cNvSpPr txBox="1"/>
          <p:nvPr/>
        </p:nvSpPr>
        <p:spPr>
          <a:xfrm>
            <a:off x="121622" y="3817259"/>
            <a:ext cx="4450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r-TR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İşlemden en az 2 saat önce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r-T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0.6 mg/kg şeklinde hesaplanıp hastaya içirilir.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tr-T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Toplam 50 mg üzerine çıkılmaması önerilir !!!</a:t>
            </a:r>
            <a:endParaRPr lang="tr-TR" sz="16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  <a:cs typeface="Arial" pitchFamily="34" charset="0"/>
            </a:endParaRPr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08D25907-52F3-5E87-E413-DAB3BEA5AE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444" y="2277439"/>
            <a:ext cx="2907497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4F6753CE-EFBB-8C38-982D-459B042F6B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453771"/>
            <a:ext cx="1619672" cy="1053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B33D92A8-BA6E-F102-ED0E-DD52AD39A132}"/>
              </a:ext>
            </a:extLst>
          </p:cNvPr>
          <p:cNvSpPr txBox="1"/>
          <p:nvPr/>
        </p:nvSpPr>
        <p:spPr>
          <a:xfrm>
            <a:off x="4818248" y="4078862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MNH ürün hacmi (ml) x 0.017 </a:t>
            </a:r>
            <a:r>
              <a:rPr lang="tr-TR" sz="1800" b="1" i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mg/ml</a:t>
            </a:r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996340B-A336-8799-E933-7C51A193B4DD}"/>
              </a:ext>
            </a:extLst>
          </p:cNvPr>
          <p:cNvSpPr txBox="1"/>
          <p:nvPr/>
        </p:nvSpPr>
        <p:spPr>
          <a:xfrm>
            <a:off x="903764" y="-27632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İş Akışı ve Başarılı İşlem İçin Dikkat Edilmesi Gerekenler</a:t>
            </a:r>
            <a:endParaRPr 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689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CC9FE-A12C-1CCF-6390-D7BD3AF9B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4B95E6E-FCE9-73BC-F872-0F6162191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816FD4B6-E84D-E2C2-A008-4521305B57B7}"/>
              </a:ext>
            </a:extLst>
          </p:cNvPr>
          <p:cNvSpPr txBox="1"/>
          <p:nvPr/>
        </p:nvSpPr>
        <p:spPr>
          <a:xfrm>
            <a:off x="0" y="821492"/>
            <a:ext cx="551559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tr-TR" altLang="tr-TR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3)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alt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UV-A ( 320-400 nm dalga boyu ) </a:t>
            </a: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Dalga boyu en uzun, enerjisi ise en düşük UV ışığıdır. </a:t>
            </a:r>
          </a:p>
          <a:p>
            <a:pPr algn="just"/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Daha çok serbest radikallerin oluşumu ile dolaylı yoldan DNA hasarına yol açar.</a:t>
            </a:r>
          </a:p>
          <a:p>
            <a:pPr algn="just"/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Fotoyaşlanma</a:t>
            </a: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fotosensitivite</a:t>
            </a: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reaksiyonları ve </a:t>
            </a:r>
            <a:r>
              <a:rPr 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immünsupresyonda</a:t>
            </a: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 en fazla sorumlu olan dalga boylarını içerir.</a:t>
            </a:r>
          </a:p>
          <a:p>
            <a:pPr algn="just"/>
            <a:endParaRPr lang="tr-TR" dirty="0">
              <a:latin typeface="RotisSemiSansStd"/>
            </a:endParaRPr>
          </a:p>
          <a:p>
            <a:pPr algn="just"/>
            <a:endParaRPr lang="tr-TR" dirty="0"/>
          </a:p>
        </p:txBody>
      </p:sp>
      <p:pic>
        <p:nvPicPr>
          <p:cNvPr id="8" name="Picture 2" descr="Ultraviyole (UV) Işık Nedir? | UV Işık Türleri | Pulsar Robotik">
            <a:extLst>
              <a:ext uri="{FF2B5EF4-FFF2-40B4-BE49-F238E27FC236}">
                <a16:creationId xmlns:a16="http://schemas.microsoft.com/office/drawing/2014/main" id="{994A9701-FB6A-17D9-CA96-717F2FD23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221" y="1152586"/>
            <a:ext cx="363589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0FE595C6-B315-AA81-C18F-F110FB6EC086}"/>
              </a:ext>
            </a:extLst>
          </p:cNvPr>
          <p:cNvSpPr txBox="1"/>
          <p:nvPr/>
        </p:nvSpPr>
        <p:spPr>
          <a:xfrm>
            <a:off x="5894661" y="3119372"/>
            <a:ext cx="31508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i="1" dirty="0">
                <a:solidFill>
                  <a:srgbClr val="888888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Elektromanyetik Spektrum</a:t>
            </a:r>
            <a:endParaRPr lang="tr-TR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10172A7-AEBD-E0A9-F264-FE264226EE66}"/>
              </a:ext>
            </a:extLst>
          </p:cNvPr>
          <p:cNvSpPr txBox="1"/>
          <p:nvPr/>
        </p:nvSpPr>
        <p:spPr>
          <a:xfrm>
            <a:off x="903764" y="-27632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İş Akışı ve Başarılı İşlem İçin Dikkat Edilmesi Gerekenler</a:t>
            </a:r>
            <a:endParaRPr 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1921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6A3BF-AAC0-0799-30F2-AB141FB99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6D03855-29FB-109F-D489-AC53DDEAD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Shape 1">
            <a:extLst>
              <a:ext uri="{FF2B5EF4-FFF2-40B4-BE49-F238E27FC236}">
                <a16:creationId xmlns:a16="http://schemas.microsoft.com/office/drawing/2014/main" id="{832310AD-56D1-D925-40EE-5EDB7BDFCFC4}"/>
              </a:ext>
            </a:extLst>
          </p:cNvPr>
          <p:cNvSpPr txBox="1"/>
          <p:nvPr/>
        </p:nvSpPr>
        <p:spPr>
          <a:xfrm>
            <a:off x="1835696" y="195486"/>
            <a:ext cx="4968552" cy="576064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tr-TR" sz="2800" b="1" strike="noStrike" spc="-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ECP-İşlem Akışı</a:t>
            </a:r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B9BA5E32-6574-069B-E339-4D6E6A16886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39552" y="967036"/>
            <a:ext cx="2520280" cy="1100658"/>
          </a:xfrm>
          <a:prstGeom prst="rect">
            <a:avLst/>
          </a:prstGeom>
          <a:ln>
            <a:noFill/>
          </a:ln>
        </p:spPr>
      </p:pic>
      <p:sp>
        <p:nvSpPr>
          <p:cNvPr id="7" name="CustomShape 2">
            <a:extLst>
              <a:ext uri="{FF2B5EF4-FFF2-40B4-BE49-F238E27FC236}">
                <a16:creationId xmlns:a16="http://schemas.microsoft.com/office/drawing/2014/main" id="{31276F58-0A6D-EAA9-E215-27137C13E0A1}"/>
              </a:ext>
            </a:extLst>
          </p:cNvPr>
          <p:cNvSpPr/>
          <p:nvPr/>
        </p:nvSpPr>
        <p:spPr>
          <a:xfrm>
            <a:off x="3466772" y="1347614"/>
            <a:ext cx="781698" cy="432048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" name="Resim 5">
            <a:extLst>
              <a:ext uri="{FF2B5EF4-FFF2-40B4-BE49-F238E27FC236}">
                <a16:creationId xmlns:a16="http://schemas.microsoft.com/office/drawing/2014/main" id="{67920CA6-1278-6880-B60A-D8B90633BFD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499994" y="854997"/>
            <a:ext cx="4104454" cy="1310440"/>
          </a:xfrm>
          <a:prstGeom prst="rect">
            <a:avLst/>
          </a:prstGeom>
          <a:ln>
            <a:noFill/>
          </a:ln>
        </p:spPr>
      </p:pic>
      <p:pic>
        <p:nvPicPr>
          <p:cNvPr id="9" name="İçerik Yer Tutucusu 6">
            <a:extLst>
              <a:ext uri="{FF2B5EF4-FFF2-40B4-BE49-F238E27FC236}">
                <a16:creationId xmlns:a16="http://schemas.microsoft.com/office/drawing/2014/main" id="{12DDBC89-06BD-9964-0EF7-F11587BE0B0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652120" y="3020433"/>
            <a:ext cx="3143288" cy="1556373"/>
          </a:xfrm>
          <a:prstGeom prst="rect">
            <a:avLst/>
          </a:prstGeom>
          <a:ln>
            <a:noFill/>
          </a:ln>
        </p:spPr>
      </p:pic>
      <p:sp>
        <p:nvSpPr>
          <p:cNvPr id="10" name="CustomShape 3">
            <a:extLst>
              <a:ext uri="{FF2B5EF4-FFF2-40B4-BE49-F238E27FC236}">
                <a16:creationId xmlns:a16="http://schemas.microsoft.com/office/drawing/2014/main" id="{B35E2BCB-BD5B-422F-47B6-D102C86D70B0}"/>
              </a:ext>
            </a:extLst>
          </p:cNvPr>
          <p:cNvSpPr/>
          <p:nvPr/>
        </p:nvSpPr>
        <p:spPr>
          <a:xfrm>
            <a:off x="7092280" y="2349096"/>
            <a:ext cx="365400" cy="618480"/>
          </a:xfrm>
          <a:prstGeom prst="down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" name="Resim 8">
            <a:extLst>
              <a:ext uri="{FF2B5EF4-FFF2-40B4-BE49-F238E27FC236}">
                <a16:creationId xmlns:a16="http://schemas.microsoft.com/office/drawing/2014/main" id="{AF78D83C-347F-CF18-6EBF-096AAE7C73D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2555776" y="3026667"/>
            <a:ext cx="2376264" cy="1550139"/>
          </a:xfrm>
          <a:prstGeom prst="rect">
            <a:avLst/>
          </a:prstGeom>
          <a:ln>
            <a:noFill/>
          </a:ln>
        </p:spPr>
      </p:pic>
      <p:sp>
        <p:nvSpPr>
          <p:cNvPr id="12" name="CustomShape 4">
            <a:extLst>
              <a:ext uri="{FF2B5EF4-FFF2-40B4-BE49-F238E27FC236}">
                <a16:creationId xmlns:a16="http://schemas.microsoft.com/office/drawing/2014/main" id="{333CC7E8-04C8-EDA5-08A9-886B23D8CDD8}"/>
              </a:ext>
            </a:extLst>
          </p:cNvPr>
          <p:cNvSpPr/>
          <p:nvPr/>
        </p:nvSpPr>
        <p:spPr>
          <a:xfrm>
            <a:off x="4963402" y="3624739"/>
            <a:ext cx="636624" cy="347760"/>
          </a:xfrm>
          <a:prstGeom prst="lef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" name="Resim 9">
            <a:extLst>
              <a:ext uri="{FF2B5EF4-FFF2-40B4-BE49-F238E27FC236}">
                <a16:creationId xmlns:a16="http://schemas.microsoft.com/office/drawing/2014/main" id="{20F7CF29-863F-3E50-1B43-0C07E35725B1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17943" y="3020433"/>
            <a:ext cx="2448272" cy="163954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377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EA99F-D17B-6ADA-0B07-0ABCA828A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769E2AB-6C4B-998D-E72A-63F768E05E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6" y="0"/>
            <a:ext cx="9144000" cy="5143500"/>
          </a:xfrm>
          <a:prstGeom prst="rect">
            <a:avLst/>
          </a:prstGeom>
        </p:spPr>
      </p:pic>
      <p:pic>
        <p:nvPicPr>
          <p:cNvPr id="2" name="İçerik Yer Tutucusu 3">
            <a:extLst>
              <a:ext uri="{FF2B5EF4-FFF2-40B4-BE49-F238E27FC236}">
                <a16:creationId xmlns:a16="http://schemas.microsoft.com/office/drawing/2014/main" id="{B2D6D184-DB1E-BFFF-C42E-3521B1C4239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0278" y="771550"/>
            <a:ext cx="9114945" cy="2972866"/>
          </a:xfrm>
          <a:prstGeom prst="rect">
            <a:avLst/>
          </a:prstGeom>
          <a:ln>
            <a:noFill/>
          </a:ln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B06D5E65-2175-40D3-1A49-812A132F0839}"/>
              </a:ext>
            </a:extLst>
          </p:cNvPr>
          <p:cNvSpPr txBox="1"/>
          <p:nvPr/>
        </p:nvSpPr>
        <p:spPr>
          <a:xfrm>
            <a:off x="2051720" y="0"/>
            <a:ext cx="46203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alt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Etki Mekanizması:</a:t>
            </a:r>
            <a:br>
              <a:rPr lang="tr-TR" alt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tr-TR" alt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A4C4DD8F-0BB1-385B-31B5-8FD19A8EB8B4}"/>
              </a:ext>
            </a:extLst>
          </p:cNvPr>
          <p:cNvSpPr txBox="1"/>
          <p:nvPr/>
        </p:nvSpPr>
        <p:spPr>
          <a:xfrm>
            <a:off x="395536" y="3838277"/>
            <a:ext cx="8748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272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8-MOP</a:t>
            </a:r>
            <a:r>
              <a:rPr lang="tr-TR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ile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indüklenen</a:t>
            </a:r>
            <a:r>
              <a:rPr lang="tr-TR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apoptoz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endParaRPr lang="tr-TR" sz="1800" b="0" strike="noStrike" spc="-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3080" indent="-34272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onositten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dendritik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hücreye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farklılaşma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tr-TR" sz="1800" b="0" strike="noStrike" spc="-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3080" indent="-34272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tr-TR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itokin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profili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ve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T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hücre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alt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popülasyon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800" b="0" strike="noStrike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modifikasyonları</a:t>
            </a:r>
            <a:r>
              <a:rPr lang="en-US" sz="1800" b="0" strike="noStrike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tr-TR" sz="1800" b="0" strike="noStrike" spc="-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B0B7AAB-9DC1-77A8-B9D5-87F12433DB8E}"/>
              </a:ext>
            </a:extLst>
          </p:cNvPr>
          <p:cNvSpPr/>
          <p:nvPr/>
        </p:nvSpPr>
        <p:spPr>
          <a:xfrm>
            <a:off x="107504" y="555527"/>
            <a:ext cx="9016218" cy="4206080"/>
          </a:xfrm>
          <a:prstGeom prst="ellips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!!! ECP ile ilgili ilk çalışma 35 yıl önce tamamlanmış olmasına ve o zamandan beri 2 milyondan fazla tedavi uygulanmasına rağmen, etki mekanizması hala tam olarak anlaşılamamıştır. Temel faydanın </a:t>
            </a:r>
            <a:r>
              <a:rPr lang="tr-TR" b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lenfositlerin apoptozu ve dendritik hücrelerin farklılaşması üzerinden sağlandığı düşünülmektedir.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524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1C85F-8F87-9C09-A0E1-0A489AA8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FC2177B-D32C-3B60-120C-B9DAD989C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93352C49-3E5B-6205-7901-608EDAF50B09}"/>
              </a:ext>
            </a:extLst>
          </p:cNvPr>
          <p:cNvSpPr txBox="1">
            <a:spLocks noChangeArrowheads="1"/>
          </p:cNvSpPr>
          <p:nvPr/>
        </p:nvSpPr>
        <p:spPr>
          <a:xfrm>
            <a:off x="1410891" y="259556"/>
            <a:ext cx="6590109" cy="604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: UYARILAR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6CFC2C5B-3019-E511-4BA1-CCAFE79D07E9}"/>
              </a:ext>
            </a:extLst>
          </p:cNvPr>
          <p:cNvSpPr txBox="1"/>
          <p:nvPr/>
        </p:nvSpPr>
        <p:spPr>
          <a:xfrm>
            <a:off x="827584" y="987574"/>
            <a:ext cx="67687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5740" indent="-205740">
              <a:buClr>
                <a:schemeClr val="accent3"/>
              </a:buClr>
              <a:buNone/>
              <a:defRPr/>
            </a:pPr>
            <a:r>
              <a:rPr lang="tr-T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İlacın alımını takiben 24 saat deri ve gözler güneşten korunmalıdır.</a:t>
            </a:r>
          </a:p>
          <a:p>
            <a:pPr marL="205740" indent="-205740">
              <a:buClr>
                <a:schemeClr val="accent3"/>
              </a:buClr>
              <a:buNone/>
              <a:defRPr/>
            </a:pPr>
            <a:r>
              <a:rPr lang="tr-TR" sz="14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  (</a:t>
            </a:r>
            <a:r>
              <a:rPr lang="tr-TR" sz="1400" dirty="0" err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Parenteral</a:t>
            </a:r>
            <a:r>
              <a:rPr lang="tr-TR" sz="1400" dirty="0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verildiğinde de koruma önerilmektedir)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7E244E29-2203-3F93-D11B-F778BA9F8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5525" y="1849348"/>
            <a:ext cx="426847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tr-TR" altLang="tr-TR" sz="1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eaLnBrk="1" hangingPunct="1">
              <a:buFontTx/>
              <a:buChar char="•"/>
              <a:defRPr/>
            </a:pPr>
            <a:r>
              <a:rPr lang="tr-TR" altLang="tr-TR" sz="1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tr-TR" altLang="tr-T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Güneş altında dolaşılmamalı</a:t>
            </a:r>
          </a:p>
          <a:p>
            <a:pPr eaLnBrk="1" hangingPunct="1">
              <a:buFontTx/>
              <a:buChar char="•"/>
              <a:defRPr/>
            </a:pPr>
            <a:endParaRPr lang="tr-TR" altLang="tr-TR" sz="15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tr-TR" altLang="tr-T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Olabildiğince kapalı giyinilerek </a:t>
            </a:r>
          </a:p>
          <a:p>
            <a:pPr eaLnBrk="1" hangingPunct="1">
              <a:defRPr/>
            </a:pPr>
            <a:r>
              <a:rPr lang="tr-TR" altLang="tr-T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deri giysiler ile korunmalı </a:t>
            </a:r>
          </a:p>
          <a:p>
            <a:pPr eaLnBrk="1" hangingPunct="1">
              <a:defRPr/>
            </a:pPr>
            <a:endParaRPr lang="tr-TR" altLang="tr-TR" sz="15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tr-TR" altLang="tr-T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Geniş çerçeveli tam olarak ultraviyole koruması olan gözlükler kullanılmalı</a:t>
            </a:r>
          </a:p>
          <a:p>
            <a:pPr eaLnBrk="1" hangingPunct="1">
              <a:defRPr/>
            </a:pPr>
            <a:endParaRPr lang="tr-TR" altLang="tr-TR" sz="1500" dirty="0">
              <a:solidFill>
                <a:schemeClr val="tx1">
                  <a:lumMod val="75000"/>
                  <a:lumOff val="2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tr-TR" altLang="tr-TR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Kontrendikasyon yoksa güneşten koruyucular da kullanılabilir</a:t>
            </a:r>
          </a:p>
          <a:p>
            <a:pPr eaLnBrk="1" hangingPunct="1">
              <a:defRPr/>
            </a:pPr>
            <a:r>
              <a:rPr lang="tr-TR" altLang="tr-TR" sz="1500" dirty="0">
                <a:latin typeface="Tahoma" pitchFamily="34" charset="0"/>
              </a:rPr>
              <a:t> </a:t>
            </a:r>
          </a:p>
        </p:txBody>
      </p:sp>
      <p:pic>
        <p:nvPicPr>
          <p:cNvPr id="7" name="Picture 5" descr="P1010041">
            <a:extLst>
              <a:ext uri="{FF2B5EF4-FFF2-40B4-BE49-F238E27FC236}">
                <a16:creationId xmlns:a16="http://schemas.microsoft.com/office/drawing/2014/main" id="{24196B48-92F3-81CE-16BB-7AEEF82BF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2349"/>
            <a:ext cx="3785872" cy="1775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123542B7-F003-03C0-F951-CB5D20553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5904"/>
            <a:ext cx="3785872" cy="144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260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9981B-596F-7505-CBF8-DBABE6717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381DF38-43C3-423D-E6DB-BAEF81CD1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Shape 1">
            <a:extLst>
              <a:ext uri="{FF2B5EF4-FFF2-40B4-BE49-F238E27FC236}">
                <a16:creationId xmlns:a16="http://schemas.microsoft.com/office/drawing/2014/main" id="{8563E41F-FF22-E74D-ADF7-4B7C1DAF375E}"/>
              </a:ext>
            </a:extLst>
          </p:cNvPr>
          <p:cNvSpPr txBox="1"/>
          <p:nvPr/>
        </p:nvSpPr>
        <p:spPr>
          <a:xfrm>
            <a:off x="1043608" y="0"/>
            <a:ext cx="6552728" cy="84355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tr-TR" sz="2800" b="1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ECP-Yan Etki</a:t>
            </a:r>
          </a:p>
        </p:txBody>
      </p:sp>
      <p:pic>
        <p:nvPicPr>
          <p:cNvPr id="3" name="Resim 4">
            <a:extLst>
              <a:ext uri="{FF2B5EF4-FFF2-40B4-BE49-F238E27FC236}">
                <a16:creationId xmlns:a16="http://schemas.microsoft.com/office/drawing/2014/main" id="{38F91805-4A77-F547-F572-064FB8B74B4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2240" y="1131590"/>
            <a:ext cx="4559760" cy="1624860"/>
          </a:xfrm>
          <a:prstGeom prst="rect">
            <a:avLst/>
          </a:prstGeom>
          <a:ln>
            <a:noFill/>
          </a:ln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8F274E9F-6888-A015-03D9-55B930D75A28}"/>
              </a:ext>
            </a:extLst>
          </p:cNvPr>
          <p:cNvSpPr txBox="1"/>
          <p:nvPr/>
        </p:nvSpPr>
        <p:spPr>
          <a:xfrm>
            <a:off x="0" y="2756450"/>
            <a:ext cx="457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tr-TR" sz="1400" u="sng" spc="-1" dirty="0">
                <a:solidFill>
                  <a:srgbClr val="0563C1"/>
                </a:solidFill>
                <a:latin typeface="Cambria Math" panose="02040503050406030204" pitchFamily="18" charset="0"/>
                <a:ea typeface="Cambria Math" panose="02040503050406030204" pitchFamily="18" charset="0"/>
                <a:hlinkClick r:id="rId4"/>
              </a:rPr>
              <a:t>www.waa-registry.org</a:t>
            </a:r>
            <a:endParaRPr lang="tr-TR" sz="1400" spc="-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tr-TR" sz="140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2003-2019</a:t>
            </a:r>
            <a:endParaRPr lang="tr-TR" sz="1400" spc="-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tr-TR" sz="140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17 ülkedeki (İsveç, Çek Cumhuriyeti, Avusturya, Litvanya, Belçika, Hollanda, Almanya, İtalya, Portekiz, Sırbistan, Makedonya, Avustralya, Hırvatistan, Norveç, Güney Afrika, Türkiye ve İspanya) 44 merkez</a:t>
            </a:r>
            <a:endParaRPr lang="tr-TR" sz="1400" spc="-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tr-TR" sz="140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17 yıllık bir dönemde 560 hasta (%33'ü kadın) toplam 13.871 prosedür</a:t>
            </a:r>
            <a:endParaRPr lang="tr-TR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İçerik Yer Tutucusu 3">
            <a:extLst>
              <a:ext uri="{FF2B5EF4-FFF2-40B4-BE49-F238E27FC236}">
                <a16:creationId xmlns:a16="http://schemas.microsoft.com/office/drawing/2014/main" id="{FBD6363D-25D9-F12C-08BE-427FA5DB8D3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644008" y="1140748"/>
            <a:ext cx="4207950" cy="169317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68910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3C612-9606-D8C0-D665-C1A9DB0D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3BB056F-3E6B-8817-6368-06AF2AB0A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E8DA860C-C921-4B2F-94A5-CDC032E57E8C}"/>
              </a:ext>
            </a:extLst>
          </p:cNvPr>
          <p:cNvSpPr txBox="1"/>
          <p:nvPr/>
        </p:nvSpPr>
        <p:spPr>
          <a:xfrm>
            <a:off x="1702312" y="20902"/>
            <a:ext cx="4572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tr-TR" sz="2800" b="1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ECP-Yan etki-İnsidans</a:t>
            </a:r>
          </a:p>
        </p:txBody>
      </p:sp>
      <p:sp>
        <p:nvSpPr>
          <p:cNvPr id="4" name="TextShape 2">
            <a:extLst>
              <a:ext uri="{FF2B5EF4-FFF2-40B4-BE49-F238E27FC236}">
                <a16:creationId xmlns:a16="http://schemas.microsoft.com/office/drawing/2014/main" id="{1EB6DFC7-36CB-EC58-B3D7-13F422B355F3}"/>
              </a:ext>
            </a:extLst>
          </p:cNvPr>
          <p:cNvSpPr txBox="1"/>
          <p:nvPr/>
        </p:nvSpPr>
        <p:spPr>
          <a:xfrm>
            <a:off x="0" y="1578297"/>
            <a:ext cx="5220072" cy="30550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70" algn="just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</a:pPr>
            <a:r>
              <a:rPr lang="tr-TR" sz="135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%2.1'advers olay (hafif %0.4, orta %1.7, şiddetli %0.04) ve cihazlarla ilgili sorunlara ilişkin %0.3 (40)</a:t>
            </a:r>
          </a:p>
          <a:p>
            <a:pPr algn="just">
              <a:lnSpc>
                <a:spcPct val="90000"/>
              </a:lnSpc>
              <a:spcBef>
                <a:spcPts val="751"/>
              </a:spcBef>
            </a:pPr>
            <a:endParaRPr lang="tr-TR" sz="1350" spc="-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70" algn="just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</a:pPr>
            <a:r>
              <a:rPr lang="tr-TR" sz="1350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AE'ler</a:t>
            </a:r>
            <a:r>
              <a:rPr lang="tr-TR" sz="135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ilk tedavi sırasında daha yaygın (%5,4) ve sonraki prosedürlerde daha az (%1,2).</a:t>
            </a:r>
          </a:p>
          <a:p>
            <a:pPr marL="270" algn="just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</a:pPr>
            <a:r>
              <a:rPr lang="tr-TR" sz="1350" b="1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ECP nedeniyle ölüm yok</a:t>
            </a:r>
            <a:r>
              <a:rPr lang="tr-TR" sz="135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 Son yıllarda hafif (p=0.015, </a:t>
            </a:r>
            <a:r>
              <a:rPr lang="tr-TR" sz="1350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Spearman</a:t>
            </a:r>
            <a:r>
              <a:rPr lang="tr-TR" sz="135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) ve orta şiddette </a:t>
            </a:r>
            <a:r>
              <a:rPr lang="tr-TR" sz="1350" spc="-1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AE'lerde</a:t>
            </a:r>
            <a:r>
              <a:rPr lang="tr-TR" sz="1350" spc="-1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(p&lt; 0.001) azalma</a:t>
            </a:r>
          </a:p>
          <a:p>
            <a:pPr algn="just">
              <a:lnSpc>
                <a:spcPct val="90000"/>
              </a:lnSpc>
              <a:spcBef>
                <a:spcPts val="751"/>
              </a:spcBef>
            </a:pPr>
            <a:endParaRPr lang="tr-TR" sz="1350" spc="-1" dirty="0">
              <a:solidFill>
                <a:srgbClr val="00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70" algn="just">
              <a:lnSpc>
                <a:spcPct val="90000"/>
              </a:lnSpc>
              <a:spcBef>
                <a:spcPts val="751"/>
              </a:spcBef>
              <a:buClr>
                <a:srgbClr val="000000"/>
              </a:buClr>
            </a:pPr>
            <a:r>
              <a:rPr lang="tr-TR" sz="2000" b="1" u="sng" spc="-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sz="2000" b="1" u="sng" spc="-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, yan etki insidansı düşük</a:t>
            </a:r>
          </a:p>
        </p:txBody>
      </p:sp>
      <p:pic>
        <p:nvPicPr>
          <p:cNvPr id="5" name="Resim 3">
            <a:extLst>
              <a:ext uri="{FF2B5EF4-FFF2-40B4-BE49-F238E27FC236}">
                <a16:creationId xmlns:a16="http://schemas.microsoft.com/office/drawing/2014/main" id="{8834BBA5-AED3-C6B6-4A85-31B1D50A24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155688" y="20902"/>
            <a:ext cx="3958207" cy="1993069"/>
          </a:xfrm>
          <a:prstGeom prst="rect">
            <a:avLst/>
          </a:prstGeom>
          <a:ln>
            <a:noFill/>
          </a:ln>
        </p:spPr>
      </p:pic>
      <p:pic>
        <p:nvPicPr>
          <p:cNvPr id="7" name="Resim 4">
            <a:extLst>
              <a:ext uri="{FF2B5EF4-FFF2-40B4-BE49-F238E27FC236}">
                <a16:creationId xmlns:a16="http://schemas.microsoft.com/office/drawing/2014/main" id="{88810A17-FD45-4EEE-E1B6-B86DC959B86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141656" y="2034873"/>
            <a:ext cx="3972240" cy="255310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94086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2C982-A4D4-5C36-0111-1F1B028C4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16AD929F-743E-F3D1-B12D-9D890BBF0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6" y="0"/>
            <a:ext cx="9144000" cy="51435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A8A0409-789C-8DCC-F125-77F413D9C62A}"/>
              </a:ext>
            </a:extLst>
          </p:cNvPr>
          <p:cNvSpPr txBox="1">
            <a:spLocks noChangeArrowheads="1"/>
          </p:cNvSpPr>
          <p:nvPr/>
        </p:nvSpPr>
        <p:spPr>
          <a:xfrm>
            <a:off x="942628" y="0"/>
            <a:ext cx="8172400" cy="592068"/>
          </a:xfrm>
          <a:prstGeom prst="rect">
            <a:avLst/>
          </a:prstGeo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altLang="tr-T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alt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Tedavisinin Uygun Olmadığı Durumlar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C1922AE-3858-0488-5301-09A18E40EE54}"/>
              </a:ext>
            </a:extLst>
          </p:cNvPr>
          <p:cNvSpPr txBox="1"/>
          <p:nvPr/>
        </p:nvSpPr>
        <p:spPr>
          <a:xfrm>
            <a:off x="8776" y="915566"/>
            <a:ext cx="9144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AutoNum type="arabicPeriod"/>
            </a:pPr>
            <a:r>
              <a:rPr lang="tr-TR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Kardiyovasküler Hastalıklar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Şiddetli Karaciğer ve Böbrek Yetersizliği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İmmün Yetersizlik Durumları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Kanama Bozuklukları ve Kanama Riski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Ciddi Enfeksiyonlar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Alerjik Reaksiyonlar ve Hipersensitivite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Gebelik ve Emzirme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Psikiyatrik Durumlar </a:t>
            </a:r>
          </a:p>
          <a:p>
            <a:pPr marL="800100" lvl="1" indent="-342900">
              <a:buAutoNum type="arabicPeriod"/>
            </a:pP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Geçmiş Tedavi Komplikasyonları </a:t>
            </a:r>
            <a:r>
              <a:rPr lang="tr-TR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marL="800100" lvl="1" indent="-342900">
              <a:buFontTx/>
              <a:buAutoNum type="arabicPeriod"/>
            </a:pPr>
            <a:r>
              <a:rPr lang="tr-TR" alt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Lens yokluğunda önemli derecede artan retinal hasar ihtimali nedeniyle “afaki” de kontrendikedir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8150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C11C1-C911-213F-9DE0-203D0094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845977B-5CCF-2CC9-9EA1-68EA4FDB5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76" y="0"/>
            <a:ext cx="9144000" cy="514350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E20A637F-100C-0A4F-0911-8F6337764224}"/>
              </a:ext>
            </a:extLst>
          </p:cNvPr>
          <p:cNvSpPr txBox="1"/>
          <p:nvPr/>
        </p:nvSpPr>
        <p:spPr>
          <a:xfrm>
            <a:off x="8777" y="1061803"/>
            <a:ext cx="912644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altLang="tr-TR" dirty="0"/>
              <a:t>	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  <a:p>
            <a:pPr algn="just"/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2026 itibarıyla devan eden faz 2 ve faz 3 çalışmalar, ECP ‘</a:t>
            </a:r>
            <a:r>
              <a:rPr 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nin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sadece bir kurtarma tedavisi değil bazı yüksek riskli hastalarda önleyici kullanımının avantajlarını araştırmaktadır.</a:t>
            </a:r>
          </a:p>
          <a:p>
            <a:pPr algn="just"/>
            <a:endParaRPr lang="tr-TR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tr-TR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(ECP), klasik bir </a:t>
            </a:r>
            <a:r>
              <a:rPr lang="tr-TR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immünsüpresif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tedavi olmaktan çok, </a:t>
            </a:r>
            <a:r>
              <a:rPr lang="tr-TR" b="1" dirty="0">
                <a:latin typeface="Cambria Math" panose="02040503050406030204" pitchFamily="18" charset="0"/>
                <a:ea typeface="Cambria Math" panose="02040503050406030204" pitchFamily="18" charset="0"/>
              </a:rPr>
              <a:t>bağışıklık sistemini yeniden programlayan hücresel bir </a:t>
            </a:r>
            <a:r>
              <a:rPr lang="tr-TR" b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immünoterapi</a:t>
            </a:r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 yaklaşımıdır. </a:t>
            </a:r>
          </a:p>
          <a:p>
            <a:pPr algn="just"/>
            <a:r>
              <a:rPr lang="tr-TR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  <a:p>
            <a:pPr algn="just"/>
            <a:r>
              <a:rPr lang="tr-TR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  <a:r>
              <a:rPr lang="tr-TR" sz="2400" b="1" dirty="0" err="1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Fotoferez</a:t>
            </a:r>
            <a:r>
              <a:rPr lang="tr-TR" sz="2400" b="1" dirty="0">
                <a:solidFill>
                  <a:srgbClr val="7030A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(ECP) “Bağışıklığı baskılamaz; yeniden eğitir.”</a:t>
            </a:r>
          </a:p>
          <a:p>
            <a:pPr marL="0" indent="0" algn="just">
              <a:buNone/>
            </a:pPr>
            <a:endParaRPr lang="tr-TR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 algn="just">
              <a:buNone/>
            </a:pPr>
            <a:endParaRPr lang="tr-TR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indent="0" algn="just">
              <a:buNone/>
            </a:pPr>
            <a:r>
              <a:rPr lang="tr-TR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	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F28701-6742-6285-6F73-57C24B1A70AE}"/>
              </a:ext>
            </a:extLst>
          </p:cNvPr>
          <p:cNvSpPr txBox="1">
            <a:spLocks noChangeArrowheads="1"/>
          </p:cNvSpPr>
          <p:nvPr/>
        </p:nvSpPr>
        <p:spPr>
          <a:xfrm>
            <a:off x="942628" y="0"/>
            <a:ext cx="8172400" cy="592068"/>
          </a:xfrm>
          <a:prstGeom prst="rect">
            <a:avLst/>
          </a:prstGeom>
          <a:ln>
            <a:solidFill>
              <a:schemeClr val="bg1"/>
            </a:solidFill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alt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4E1BB96-6927-09A1-17ED-C9A8A3F83B3F}"/>
              </a:ext>
            </a:extLst>
          </p:cNvPr>
          <p:cNvSpPr txBox="1"/>
          <p:nvPr/>
        </p:nvSpPr>
        <p:spPr>
          <a:xfrm>
            <a:off x="2247488" y="11800"/>
            <a:ext cx="4631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altLang="tr-T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Sonuç olarak, EKF</a:t>
            </a:r>
            <a:endParaRPr lang="tr-T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99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6AE0A-6CDC-5869-FADC-3B73F7640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 descr="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BC48D92-6381-3199-0436-CA6C9480D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" y="-49903"/>
            <a:ext cx="9144000" cy="51435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1DF231CC-52D2-6140-CBE1-9B0CBFA35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074" y="-40972"/>
            <a:ext cx="5112568" cy="4772962"/>
          </a:xfrm>
          <a:prstGeom prst="rect">
            <a:avLst/>
          </a:prstGeom>
        </p:spPr>
      </p:pic>
      <p:pic>
        <p:nvPicPr>
          <p:cNvPr id="7" name="Resim 13">
            <a:extLst>
              <a:ext uri="{FF2B5EF4-FFF2-40B4-BE49-F238E27FC236}">
                <a16:creationId xmlns:a16="http://schemas.microsoft.com/office/drawing/2014/main" id="{4BAEC77A-729D-79A0-E708-5349F63968F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780642" y="-40972"/>
            <a:ext cx="1518632" cy="976908"/>
          </a:xfrm>
          <a:prstGeom prst="rect">
            <a:avLst/>
          </a:prstGeom>
          <a:ln>
            <a:noFill/>
          </a:ln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E2EDCB81-1C94-FA57-DBEA-EA966DA492C2}"/>
              </a:ext>
            </a:extLst>
          </p:cNvPr>
          <p:cNvSpPr txBox="1"/>
          <p:nvPr/>
        </p:nvSpPr>
        <p:spPr>
          <a:xfrm>
            <a:off x="1668074" y="334072"/>
            <a:ext cx="5112568" cy="1203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Katılımınız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ve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 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D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inlediğiniz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 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İ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çin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 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T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eşekkür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 </a:t>
            </a:r>
            <a:r>
              <a:rPr lang="tr-T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E</a:t>
            </a:r>
            <a:r>
              <a:rPr 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Garet Bold"/>
                <a:sym typeface="Garet Bold"/>
              </a:rPr>
              <a:t>derim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  <a:cs typeface="Garet Bold"/>
              <a:sym typeface="Garet Bold"/>
            </a:endParaRPr>
          </a:p>
        </p:txBody>
      </p:sp>
    </p:spTree>
    <p:extLst>
      <p:ext uri="{BB962C8B-B14F-4D97-AF65-F5344CB8AC3E}">
        <p14:creationId xmlns:p14="http://schemas.microsoft.com/office/powerpoint/2010/main" val="56820318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</TotalTime>
  <Words>2022</Words>
  <Application>Microsoft Office PowerPoint</Application>
  <PresentationFormat>Ekran Gösterisi (16:9)</PresentationFormat>
  <Paragraphs>297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8" baseType="lpstr">
      <vt:lpstr>acumin-pro</vt:lpstr>
      <vt:lpstr>Aptos</vt:lpstr>
      <vt:lpstr>Arial</vt:lpstr>
      <vt:lpstr>Calibri</vt:lpstr>
      <vt:lpstr>Cambria Math</vt:lpstr>
      <vt:lpstr>Comic Sans MS</vt:lpstr>
      <vt:lpstr>inherit</vt:lpstr>
      <vt:lpstr>Muli Semi-Bold</vt:lpstr>
      <vt:lpstr>RotisSemiSansStd</vt:lpstr>
      <vt:lpstr>StarSymbol</vt:lpstr>
      <vt:lpstr>Tahoma</vt:lpstr>
      <vt:lpstr>Times New Roman</vt:lpstr>
      <vt:lpstr>Wingdings</vt:lpstr>
      <vt:lpstr>Wingdings 2</vt:lpstr>
      <vt:lpstr>Ofis Teması</vt:lpstr>
      <vt:lpstr>Fotoferez Güncel Yenilikler (Karşılaştırmalı Sonuçlar)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Yasin DALKILIÇ</dc:creator>
  <cp:lastModifiedBy>feti demir</cp:lastModifiedBy>
  <cp:revision>322</cp:revision>
  <dcterms:created xsi:type="dcterms:W3CDTF">2024-08-15T13:32:39Z</dcterms:created>
  <dcterms:modified xsi:type="dcterms:W3CDTF">2026-05-11T16:30:05Z</dcterms:modified>
</cp:coreProperties>
</file>