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2" r:id="rId1"/>
    <p:sldMasterId id="2147483774" r:id="rId2"/>
  </p:sldMasterIdLst>
  <p:notesMasterIdLst>
    <p:notesMasterId r:id="rId37"/>
  </p:notesMasterIdLst>
  <p:sldIdLst>
    <p:sldId id="280" r:id="rId3"/>
    <p:sldId id="257" r:id="rId4"/>
    <p:sldId id="258" r:id="rId5"/>
    <p:sldId id="29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92" r:id="rId21"/>
    <p:sldId id="274" r:id="rId22"/>
    <p:sldId id="309" r:id="rId23"/>
    <p:sldId id="306" r:id="rId24"/>
    <p:sldId id="307" r:id="rId25"/>
    <p:sldId id="308" r:id="rId26"/>
    <p:sldId id="311" r:id="rId27"/>
    <p:sldId id="312" r:id="rId28"/>
    <p:sldId id="314" r:id="rId29"/>
    <p:sldId id="315" r:id="rId30"/>
    <p:sldId id="275" r:id="rId31"/>
    <p:sldId id="276" r:id="rId32"/>
    <p:sldId id="277" r:id="rId33"/>
    <p:sldId id="278" r:id="rId34"/>
    <p:sldId id="288" r:id="rId35"/>
    <p:sldId id="297" r:id="rId36"/>
  </p:sldIdLst>
  <p:sldSz cx="16256000" cy="9144000"/>
  <p:notesSz cx="9144000" cy="16256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81" autoAdjust="0"/>
  </p:normalViewPr>
  <p:slideViewPr>
    <p:cSldViewPr snapToGrid="0">
      <p:cViewPr>
        <p:scale>
          <a:sx n="69" d="100"/>
          <a:sy n="69" d="100"/>
        </p:scale>
        <p:origin x="1278" y="6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5F332-8AA2-4EE6-A988-2806BA4D784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F480888-DFFA-4FBA-8C2E-7D61CB7FF65C}">
      <dgm:prSet phldrT="[Metin]"/>
      <dgm:spPr/>
      <dgm:t>
        <a:bodyPr/>
        <a:lstStyle/>
        <a:p>
          <a:r>
            <a:rPr lang="tr-TR" dirty="0" smtClean="0"/>
            <a:t>ASFA 2023</a:t>
          </a:r>
          <a:endParaRPr lang="tr-TR" dirty="0"/>
        </a:p>
      </dgm:t>
    </dgm:pt>
    <dgm:pt modelId="{8AE5A3F1-7EF7-4E90-BB1D-2C534A69711D}" type="parTrans" cxnId="{145D7584-1AC6-44AB-9A01-D9BCC1111224}">
      <dgm:prSet/>
      <dgm:spPr/>
      <dgm:t>
        <a:bodyPr/>
        <a:lstStyle/>
        <a:p>
          <a:endParaRPr lang="tr-TR"/>
        </a:p>
      </dgm:t>
    </dgm:pt>
    <dgm:pt modelId="{211F4B4D-A03D-4F86-B8C1-122B4D0AFF01}" type="sibTrans" cxnId="{145D7584-1AC6-44AB-9A01-D9BCC1111224}">
      <dgm:prSet/>
      <dgm:spPr/>
      <dgm:t>
        <a:bodyPr/>
        <a:lstStyle/>
        <a:p>
          <a:endParaRPr lang="tr-TR"/>
        </a:p>
      </dgm:t>
    </dgm:pt>
    <dgm:pt modelId="{89E57F06-7185-40CC-A15B-FBE6547FA464}">
      <dgm:prSet phldrT="[Metin]"/>
      <dgm:spPr/>
      <dgm:t>
        <a:bodyPr/>
        <a:lstStyle/>
        <a:p>
          <a:r>
            <a:rPr lang="tr-TR" dirty="0" smtClean="0"/>
            <a:t>EBMT</a:t>
          </a:r>
          <a:endParaRPr lang="tr-TR" dirty="0"/>
        </a:p>
      </dgm:t>
    </dgm:pt>
    <dgm:pt modelId="{3BFD6168-A2CE-4C73-9023-8542867936F3}" type="parTrans" cxnId="{05DEA689-2CC9-48A0-955E-6628E4333743}">
      <dgm:prSet/>
      <dgm:spPr/>
      <dgm:t>
        <a:bodyPr/>
        <a:lstStyle/>
        <a:p>
          <a:endParaRPr lang="tr-TR"/>
        </a:p>
      </dgm:t>
    </dgm:pt>
    <dgm:pt modelId="{9D57B4CA-C5FF-4D11-B86C-E5C20E793279}" type="sibTrans" cxnId="{05DEA689-2CC9-48A0-955E-6628E4333743}">
      <dgm:prSet/>
      <dgm:spPr/>
      <dgm:t>
        <a:bodyPr/>
        <a:lstStyle/>
        <a:p>
          <a:endParaRPr lang="tr-TR"/>
        </a:p>
      </dgm:t>
    </dgm:pt>
    <dgm:pt modelId="{E2F2D752-F459-445C-BBAE-C60737336C6F}">
      <dgm:prSet phldrT="[Metin]"/>
      <dgm:spPr/>
      <dgm:t>
        <a:bodyPr/>
        <a:lstStyle/>
        <a:p>
          <a:r>
            <a:rPr lang="tr-TR" dirty="0" smtClean="0"/>
            <a:t>WAA</a:t>
          </a:r>
        </a:p>
      </dgm:t>
    </dgm:pt>
    <dgm:pt modelId="{5A2FED07-CD7F-499B-A9DE-5F02FCF0A961}" type="parTrans" cxnId="{A7457B6A-0443-4630-80F7-36FD8DC6125C}">
      <dgm:prSet/>
      <dgm:spPr/>
      <dgm:t>
        <a:bodyPr/>
        <a:lstStyle/>
        <a:p>
          <a:endParaRPr lang="tr-TR"/>
        </a:p>
      </dgm:t>
    </dgm:pt>
    <dgm:pt modelId="{E2EAE0B5-2937-4CE2-A16C-6B70943240B1}" type="sibTrans" cxnId="{A7457B6A-0443-4630-80F7-36FD8DC6125C}">
      <dgm:prSet/>
      <dgm:spPr/>
      <dgm:t>
        <a:bodyPr/>
        <a:lstStyle/>
        <a:p>
          <a:endParaRPr lang="tr-TR"/>
        </a:p>
      </dgm:t>
    </dgm:pt>
    <dgm:pt modelId="{F1F9A500-AD06-4031-91B2-6314A1C19B2C}">
      <dgm:prSet phldrT="[Metin]" custT="1"/>
      <dgm:spPr/>
      <dgm:t>
        <a:bodyPr/>
        <a:lstStyle/>
        <a:p>
          <a:r>
            <a:rPr lang="en-US" sz="2800" b="1" dirty="0" smtClean="0"/>
            <a:t>French Cooperative Group on Plasma Exchange</a:t>
          </a:r>
          <a:endParaRPr lang="tr-TR" sz="2800" b="1" dirty="0" smtClean="0"/>
        </a:p>
      </dgm:t>
    </dgm:pt>
    <dgm:pt modelId="{4F935CFF-0C2A-4686-A74D-2F030A31ECC3}" type="parTrans" cxnId="{319006FE-556B-4932-A5B7-8594DB3851ED}">
      <dgm:prSet/>
      <dgm:spPr/>
      <dgm:t>
        <a:bodyPr/>
        <a:lstStyle/>
        <a:p>
          <a:endParaRPr lang="tr-TR"/>
        </a:p>
      </dgm:t>
    </dgm:pt>
    <dgm:pt modelId="{C49DA0B9-0554-4A31-A9FB-63305BD3FCFB}" type="sibTrans" cxnId="{319006FE-556B-4932-A5B7-8594DB3851ED}">
      <dgm:prSet/>
      <dgm:spPr/>
      <dgm:t>
        <a:bodyPr/>
        <a:lstStyle/>
        <a:p>
          <a:endParaRPr lang="tr-TR"/>
        </a:p>
      </dgm:t>
    </dgm:pt>
    <dgm:pt modelId="{5BE1F672-40FD-471C-950D-5214EE4EA4EE}">
      <dgm:prSet phldrT="[Metin]"/>
      <dgm:spPr/>
      <dgm:t>
        <a:bodyPr/>
        <a:lstStyle/>
        <a:p>
          <a:r>
            <a:rPr lang="tr-TR" dirty="0" smtClean="0"/>
            <a:t>THD</a:t>
          </a:r>
        </a:p>
      </dgm:t>
    </dgm:pt>
    <dgm:pt modelId="{41DFC31C-F8BA-40D2-8DCF-7256FA61C78F}" type="parTrans" cxnId="{C063EFC4-907B-430E-9784-7220BE32A18D}">
      <dgm:prSet/>
      <dgm:spPr/>
      <dgm:t>
        <a:bodyPr/>
        <a:lstStyle/>
        <a:p>
          <a:endParaRPr lang="tr-TR"/>
        </a:p>
      </dgm:t>
    </dgm:pt>
    <dgm:pt modelId="{5B14D8E9-B51A-439B-8762-D515DC829DA4}" type="sibTrans" cxnId="{C063EFC4-907B-430E-9784-7220BE32A18D}">
      <dgm:prSet/>
      <dgm:spPr/>
      <dgm:t>
        <a:bodyPr/>
        <a:lstStyle/>
        <a:p>
          <a:endParaRPr lang="tr-TR"/>
        </a:p>
      </dgm:t>
    </dgm:pt>
    <dgm:pt modelId="{5F2EC264-101F-4EB1-94D8-D9550938C925}">
      <dgm:prSet phldrT="[Metin]"/>
      <dgm:spPr/>
      <dgm:t>
        <a:bodyPr/>
        <a:lstStyle/>
        <a:p>
          <a:r>
            <a:rPr lang="tr-TR" b="1" dirty="0" smtClean="0">
              <a:solidFill>
                <a:srgbClr val="FF0000"/>
              </a:solidFill>
            </a:rPr>
            <a:t>KAYNAKLAR</a:t>
          </a:r>
        </a:p>
      </dgm:t>
    </dgm:pt>
    <dgm:pt modelId="{019612F8-80B9-4838-B539-26EDEB9677E9}" type="sibTrans" cxnId="{43C933FB-AA1B-4493-A2B2-AE26B8524C40}">
      <dgm:prSet/>
      <dgm:spPr/>
      <dgm:t>
        <a:bodyPr/>
        <a:lstStyle/>
        <a:p>
          <a:endParaRPr lang="tr-TR"/>
        </a:p>
      </dgm:t>
    </dgm:pt>
    <dgm:pt modelId="{8691C221-2C4D-491F-A2C3-67EA6D1F5CE4}" type="parTrans" cxnId="{43C933FB-AA1B-4493-A2B2-AE26B8524C40}">
      <dgm:prSet/>
      <dgm:spPr/>
      <dgm:t>
        <a:bodyPr/>
        <a:lstStyle/>
        <a:p>
          <a:endParaRPr lang="tr-TR"/>
        </a:p>
      </dgm:t>
    </dgm:pt>
    <dgm:pt modelId="{0EDAA78E-30F1-4435-B6F7-35C631A5B1AD}" type="pres">
      <dgm:prSet presAssocID="{8D95F332-8AA2-4EE6-A988-2806BA4D784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07BEF3C3-E773-4F96-89C7-C52687A8BCA4}" type="pres">
      <dgm:prSet presAssocID="{8D95F332-8AA2-4EE6-A988-2806BA4D7847}" presName="Name1" presStyleCnt="0"/>
      <dgm:spPr/>
    </dgm:pt>
    <dgm:pt modelId="{E4A432E5-C397-4CA0-92D8-4726A4871C77}" type="pres">
      <dgm:prSet presAssocID="{8D95F332-8AA2-4EE6-A988-2806BA4D7847}" presName="cycle" presStyleCnt="0"/>
      <dgm:spPr/>
    </dgm:pt>
    <dgm:pt modelId="{5AC7AA53-99E7-430E-9705-199C716D135C}" type="pres">
      <dgm:prSet presAssocID="{8D95F332-8AA2-4EE6-A988-2806BA4D7847}" presName="srcNode" presStyleLbl="node1" presStyleIdx="0" presStyleCnt="6"/>
      <dgm:spPr/>
    </dgm:pt>
    <dgm:pt modelId="{546CD372-9269-42C5-913B-22570807950A}" type="pres">
      <dgm:prSet presAssocID="{8D95F332-8AA2-4EE6-A988-2806BA4D7847}" presName="conn" presStyleLbl="parChTrans1D2" presStyleIdx="0" presStyleCnt="1"/>
      <dgm:spPr/>
      <dgm:t>
        <a:bodyPr/>
        <a:lstStyle/>
        <a:p>
          <a:endParaRPr lang="tr-TR"/>
        </a:p>
      </dgm:t>
    </dgm:pt>
    <dgm:pt modelId="{9B9A4CAF-9ECD-490D-94C8-9711E211DC86}" type="pres">
      <dgm:prSet presAssocID="{8D95F332-8AA2-4EE6-A988-2806BA4D7847}" presName="extraNode" presStyleLbl="node1" presStyleIdx="0" presStyleCnt="6"/>
      <dgm:spPr/>
    </dgm:pt>
    <dgm:pt modelId="{5B67B83B-4B83-4882-8771-9A84C80FF591}" type="pres">
      <dgm:prSet presAssocID="{8D95F332-8AA2-4EE6-A988-2806BA4D7847}" presName="dstNode" presStyleLbl="node1" presStyleIdx="0" presStyleCnt="6"/>
      <dgm:spPr/>
    </dgm:pt>
    <dgm:pt modelId="{0C6D98C2-EFC5-4849-BA9B-B95B9C64D1B6}" type="pres">
      <dgm:prSet presAssocID="{1F480888-DFFA-4FBA-8C2E-7D61CB7FF65C}" presName="text_1" presStyleLbl="node1" presStyleIdx="0" presStyleCnt="6" custLinFactY="81992" custLinFactNeighborX="1501" custLinFactNeighborY="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CDCA9C-DD1A-43D9-8863-0AD3D7412456}" type="pres">
      <dgm:prSet presAssocID="{1F480888-DFFA-4FBA-8C2E-7D61CB7FF65C}" presName="accent_1" presStyleCnt="0"/>
      <dgm:spPr/>
    </dgm:pt>
    <dgm:pt modelId="{F27D4977-81E5-486A-B969-1609C31287D8}" type="pres">
      <dgm:prSet presAssocID="{1F480888-DFFA-4FBA-8C2E-7D61CB7FF65C}" presName="accentRepeatNode" presStyleLbl="solidFgAcc1" presStyleIdx="0" presStyleCnt="6" custLinFactY="41165" custLinFactNeighborX="-18843" custLinFactNeighborY="100000"/>
      <dgm:spPr>
        <a:solidFill>
          <a:schemeClr val="accent6"/>
        </a:solidFill>
      </dgm:spPr>
    </dgm:pt>
    <dgm:pt modelId="{EC4F6D58-E8D5-49F8-92EA-7876A358F33B}" type="pres">
      <dgm:prSet presAssocID="{89E57F06-7185-40CC-A15B-FBE6547FA464}" presName="text_2" presStyleLbl="node1" presStyleIdx="1" presStyleCnt="6" custLinFactY="63627" custLinFactNeighborX="1599" custLinFactNeighborY="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211FDF2-73BC-4FBB-B9FC-47F68057AB11}" type="pres">
      <dgm:prSet presAssocID="{89E57F06-7185-40CC-A15B-FBE6547FA464}" presName="accent_2" presStyleCnt="0"/>
      <dgm:spPr/>
    </dgm:pt>
    <dgm:pt modelId="{8B405321-C033-4341-ADBD-2F1A26CB8CAE}" type="pres">
      <dgm:prSet presAssocID="{89E57F06-7185-40CC-A15B-FBE6547FA464}" presName="accentRepeatNode" presStyleLbl="solidFgAcc1" presStyleIdx="1" presStyleCnt="6" custLinFactY="22887" custLinFactNeighborX="-8014" custLinFactNeighborY="100000"/>
      <dgm:spPr>
        <a:solidFill>
          <a:schemeClr val="accent2"/>
        </a:solidFill>
      </dgm:spPr>
    </dgm:pt>
    <dgm:pt modelId="{B04D7067-B82C-49B1-A7BA-A763D79855E0}" type="pres">
      <dgm:prSet presAssocID="{5F2EC264-101F-4EB1-94D8-D9550938C925}" presName="text_3" presStyleLbl="node1" presStyleIdx="2" presStyleCnt="6" custScaleX="103654" custLinFactY="-100000" custLinFactNeighborX="-687" custLinFactNeighborY="-1598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905ECD-7B6F-40C0-B735-19EBC071EB14}" type="pres">
      <dgm:prSet presAssocID="{5F2EC264-101F-4EB1-94D8-D9550938C925}" presName="accent_3" presStyleCnt="0"/>
      <dgm:spPr/>
    </dgm:pt>
    <dgm:pt modelId="{98319B52-6775-466B-9338-24E8934573B1}" type="pres">
      <dgm:prSet presAssocID="{5F2EC264-101F-4EB1-94D8-D9550938C925}" presName="accentRepeatNode" presStyleLbl="solidFgAcc1" presStyleIdx="2" presStyleCnt="6" custScaleX="121106" custLinFactY="-100000" custLinFactNeighborX="-96172" custLinFactNeighborY="-179166"/>
      <dgm:spPr/>
    </dgm:pt>
    <dgm:pt modelId="{6BCAD4B7-3A5E-491A-90D3-E0FF61D02452}" type="pres">
      <dgm:prSet presAssocID="{5BE1F672-40FD-471C-950D-5214EE4EA4EE}" presName="text_4" presStyleLbl="node1" presStyleIdx="3" presStyleCnt="6" custScaleX="1015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8800CE-3434-4D81-AF69-F888B4FFF91B}" type="pres">
      <dgm:prSet presAssocID="{5BE1F672-40FD-471C-950D-5214EE4EA4EE}" presName="accent_4" presStyleCnt="0"/>
      <dgm:spPr/>
    </dgm:pt>
    <dgm:pt modelId="{E8F8A9F0-DCF9-485D-9169-47775BA4A942}" type="pres">
      <dgm:prSet presAssocID="{5BE1F672-40FD-471C-950D-5214EE4EA4EE}" presName="accentRepeatNode" presStyleLbl="solidFgAcc1" presStyleIdx="3" presStyleCnt="6"/>
      <dgm:spPr>
        <a:solidFill>
          <a:schemeClr val="accent4"/>
        </a:solidFill>
      </dgm:spPr>
    </dgm:pt>
    <dgm:pt modelId="{FE153BB7-22C5-4BBF-AA20-D909B1528034}" type="pres">
      <dgm:prSet presAssocID="{E2F2D752-F459-445C-BBAE-C60737336C6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AF0AE6-9DAD-4362-9347-77404D34FC95}" type="pres">
      <dgm:prSet presAssocID="{E2F2D752-F459-445C-BBAE-C60737336C6F}" presName="accent_5" presStyleCnt="0"/>
      <dgm:spPr/>
    </dgm:pt>
    <dgm:pt modelId="{43522536-5443-4FE9-9B45-445422C40265}" type="pres">
      <dgm:prSet presAssocID="{E2F2D752-F459-445C-BBAE-C60737336C6F}" presName="accentRepeatNode" presStyleLbl="solidFgAcc1" presStyleIdx="4" presStyleCnt="6"/>
      <dgm:spPr>
        <a:solidFill>
          <a:srgbClr val="002060"/>
        </a:solidFill>
      </dgm:spPr>
    </dgm:pt>
    <dgm:pt modelId="{B2E95665-290A-4420-BC82-B1CD826F5560}" type="pres">
      <dgm:prSet presAssocID="{F1F9A500-AD06-4031-91B2-6314A1C19B2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3F0D99-507B-432C-8EAA-DD732AEEB01A}" type="pres">
      <dgm:prSet presAssocID="{F1F9A500-AD06-4031-91B2-6314A1C19B2C}" presName="accent_6" presStyleCnt="0"/>
      <dgm:spPr/>
    </dgm:pt>
    <dgm:pt modelId="{9F4381DE-1284-47B3-A3C5-90B640D769A1}" type="pres">
      <dgm:prSet presAssocID="{F1F9A500-AD06-4031-91B2-6314A1C19B2C}" presName="accentRepeatNode" presStyleLbl="solidFgAcc1" presStyleIdx="5" presStyleCnt="6"/>
      <dgm:spPr>
        <a:solidFill>
          <a:srgbClr val="FF0000"/>
        </a:solidFill>
      </dgm:spPr>
    </dgm:pt>
  </dgm:ptLst>
  <dgm:cxnLst>
    <dgm:cxn modelId="{A7457B6A-0443-4630-80F7-36FD8DC6125C}" srcId="{8D95F332-8AA2-4EE6-A988-2806BA4D7847}" destId="{E2F2D752-F459-445C-BBAE-C60737336C6F}" srcOrd="4" destOrd="0" parTransId="{5A2FED07-CD7F-499B-A9DE-5F02FCF0A961}" sibTransId="{E2EAE0B5-2937-4CE2-A16C-6B70943240B1}"/>
    <dgm:cxn modelId="{05DEA689-2CC9-48A0-955E-6628E4333743}" srcId="{8D95F332-8AA2-4EE6-A988-2806BA4D7847}" destId="{89E57F06-7185-40CC-A15B-FBE6547FA464}" srcOrd="1" destOrd="0" parTransId="{3BFD6168-A2CE-4C73-9023-8542867936F3}" sibTransId="{9D57B4CA-C5FF-4D11-B86C-E5C20E793279}"/>
    <dgm:cxn modelId="{55197A67-8C6F-4232-BA9B-B8BE7A97FE98}" type="presOf" srcId="{8D95F332-8AA2-4EE6-A988-2806BA4D7847}" destId="{0EDAA78E-30F1-4435-B6F7-35C631A5B1AD}" srcOrd="0" destOrd="0" presId="urn:microsoft.com/office/officeart/2008/layout/VerticalCurvedList"/>
    <dgm:cxn modelId="{146674A8-BD3A-4C66-88A2-5FE76DEB351B}" type="presOf" srcId="{5F2EC264-101F-4EB1-94D8-D9550938C925}" destId="{B04D7067-B82C-49B1-A7BA-A763D79855E0}" srcOrd="0" destOrd="0" presId="urn:microsoft.com/office/officeart/2008/layout/VerticalCurvedList"/>
    <dgm:cxn modelId="{0F079B4B-858D-4ED7-8165-09625356C176}" type="presOf" srcId="{5BE1F672-40FD-471C-950D-5214EE4EA4EE}" destId="{6BCAD4B7-3A5E-491A-90D3-E0FF61D02452}" srcOrd="0" destOrd="0" presId="urn:microsoft.com/office/officeart/2008/layout/VerticalCurvedList"/>
    <dgm:cxn modelId="{C6560C79-8508-40D3-B562-A2EE4D4E56EE}" type="presOf" srcId="{1F480888-DFFA-4FBA-8C2E-7D61CB7FF65C}" destId="{0C6D98C2-EFC5-4849-BA9B-B95B9C64D1B6}" srcOrd="0" destOrd="0" presId="urn:microsoft.com/office/officeart/2008/layout/VerticalCurvedList"/>
    <dgm:cxn modelId="{88B6CEEB-ABDC-43A5-8048-F10334065D0A}" type="presOf" srcId="{211F4B4D-A03D-4F86-B8C1-122B4D0AFF01}" destId="{546CD372-9269-42C5-913B-22570807950A}" srcOrd="0" destOrd="0" presId="urn:microsoft.com/office/officeart/2008/layout/VerticalCurvedList"/>
    <dgm:cxn modelId="{145D7584-1AC6-44AB-9A01-D9BCC1111224}" srcId="{8D95F332-8AA2-4EE6-A988-2806BA4D7847}" destId="{1F480888-DFFA-4FBA-8C2E-7D61CB7FF65C}" srcOrd="0" destOrd="0" parTransId="{8AE5A3F1-7EF7-4E90-BB1D-2C534A69711D}" sibTransId="{211F4B4D-A03D-4F86-B8C1-122B4D0AFF01}"/>
    <dgm:cxn modelId="{E7E12691-DED5-4F6F-90C6-78AD0F04EC12}" type="presOf" srcId="{89E57F06-7185-40CC-A15B-FBE6547FA464}" destId="{EC4F6D58-E8D5-49F8-92EA-7876A358F33B}" srcOrd="0" destOrd="0" presId="urn:microsoft.com/office/officeart/2008/layout/VerticalCurvedList"/>
    <dgm:cxn modelId="{8049A63C-C485-4602-8DCB-D063243BB2EB}" type="presOf" srcId="{F1F9A500-AD06-4031-91B2-6314A1C19B2C}" destId="{B2E95665-290A-4420-BC82-B1CD826F5560}" srcOrd="0" destOrd="0" presId="urn:microsoft.com/office/officeart/2008/layout/VerticalCurvedList"/>
    <dgm:cxn modelId="{43C933FB-AA1B-4493-A2B2-AE26B8524C40}" srcId="{8D95F332-8AA2-4EE6-A988-2806BA4D7847}" destId="{5F2EC264-101F-4EB1-94D8-D9550938C925}" srcOrd="2" destOrd="0" parTransId="{8691C221-2C4D-491F-A2C3-67EA6D1F5CE4}" sibTransId="{019612F8-80B9-4838-B539-26EDEB9677E9}"/>
    <dgm:cxn modelId="{C0043A20-F09A-4F43-998C-01B720A33E09}" type="presOf" srcId="{E2F2D752-F459-445C-BBAE-C60737336C6F}" destId="{FE153BB7-22C5-4BBF-AA20-D909B1528034}" srcOrd="0" destOrd="0" presId="urn:microsoft.com/office/officeart/2008/layout/VerticalCurvedList"/>
    <dgm:cxn modelId="{319006FE-556B-4932-A5B7-8594DB3851ED}" srcId="{8D95F332-8AA2-4EE6-A988-2806BA4D7847}" destId="{F1F9A500-AD06-4031-91B2-6314A1C19B2C}" srcOrd="5" destOrd="0" parTransId="{4F935CFF-0C2A-4686-A74D-2F030A31ECC3}" sibTransId="{C49DA0B9-0554-4A31-A9FB-63305BD3FCFB}"/>
    <dgm:cxn modelId="{C063EFC4-907B-430E-9784-7220BE32A18D}" srcId="{8D95F332-8AA2-4EE6-A988-2806BA4D7847}" destId="{5BE1F672-40FD-471C-950D-5214EE4EA4EE}" srcOrd="3" destOrd="0" parTransId="{41DFC31C-F8BA-40D2-8DCF-7256FA61C78F}" sibTransId="{5B14D8E9-B51A-439B-8762-D515DC829DA4}"/>
    <dgm:cxn modelId="{8858F123-B54E-4282-8309-7FFBFA24D148}" type="presParOf" srcId="{0EDAA78E-30F1-4435-B6F7-35C631A5B1AD}" destId="{07BEF3C3-E773-4F96-89C7-C52687A8BCA4}" srcOrd="0" destOrd="0" presId="urn:microsoft.com/office/officeart/2008/layout/VerticalCurvedList"/>
    <dgm:cxn modelId="{854FD505-45B6-4B3A-88F3-3AD5C04A7B15}" type="presParOf" srcId="{07BEF3C3-E773-4F96-89C7-C52687A8BCA4}" destId="{E4A432E5-C397-4CA0-92D8-4726A4871C77}" srcOrd="0" destOrd="0" presId="urn:microsoft.com/office/officeart/2008/layout/VerticalCurvedList"/>
    <dgm:cxn modelId="{56034B24-4AE6-4B8B-B430-96263D944A3C}" type="presParOf" srcId="{E4A432E5-C397-4CA0-92D8-4726A4871C77}" destId="{5AC7AA53-99E7-430E-9705-199C716D135C}" srcOrd="0" destOrd="0" presId="urn:microsoft.com/office/officeart/2008/layout/VerticalCurvedList"/>
    <dgm:cxn modelId="{95B6082C-6C6E-4571-890E-1340979DBA77}" type="presParOf" srcId="{E4A432E5-C397-4CA0-92D8-4726A4871C77}" destId="{546CD372-9269-42C5-913B-22570807950A}" srcOrd="1" destOrd="0" presId="urn:microsoft.com/office/officeart/2008/layout/VerticalCurvedList"/>
    <dgm:cxn modelId="{C07E37C9-1BD4-4789-9907-853AEE30D533}" type="presParOf" srcId="{E4A432E5-C397-4CA0-92D8-4726A4871C77}" destId="{9B9A4CAF-9ECD-490D-94C8-9711E211DC86}" srcOrd="2" destOrd="0" presId="urn:microsoft.com/office/officeart/2008/layout/VerticalCurvedList"/>
    <dgm:cxn modelId="{16676F46-B718-4B9B-B32A-4DD449F69BF3}" type="presParOf" srcId="{E4A432E5-C397-4CA0-92D8-4726A4871C77}" destId="{5B67B83B-4B83-4882-8771-9A84C80FF591}" srcOrd="3" destOrd="0" presId="urn:microsoft.com/office/officeart/2008/layout/VerticalCurvedList"/>
    <dgm:cxn modelId="{A3902C79-46EA-40F1-B2B1-F178A9490CA1}" type="presParOf" srcId="{07BEF3C3-E773-4F96-89C7-C52687A8BCA4}" destId="{0C6D98C2-EFC5-4849-BA9B-B95B9C64D1B6}" srcOrd="1" destOrd="0" presId="urn:microsoft.com/office/officeart/2008/layout/VerticalCurvedList"/>
    <dgm:cxn modelId="{41909BB3-61D6-47F7-ACEB-AFBE43427352}" type="presParOf" srcId="{07BEF3C3-E773-4F96-89C7-C52687A8BCA4}" destId="{ECCDCA9C-DD1A-43D9-8863-0AD3D7412456}" srcOrd="2" destOrd="0" presId="urn:microsoft.com/office/officeart/2008/layout/VerticalCurvedList"/>
    <dgm:cxn modelId="{AA528341-A930-48D4-A50E-0821916CFE2B}" type="presParOf" srcId="{ECCDCA9C-DD1A-43D9-8863-0AD3D7412456}" destId="{F27D4977-81E5-486A-B969-1609C31287D8}" srcOrd="0" destOrd="0" presId="urn:microsoft.com/office/officeart/2008/layout/VerticalCurvedList"/>
    <dgm:cxn modelId="{659EEDE8-6D96-4BC3-A63B-865E99D7A8CB}" type="presParOf" srcId="{07BEF3C3-E773-4F96-89C7-C52687A8BCA4}" destId="{EC4F6D58-E8D5-49F8-92EA-7876A358F33B}" srcOrd="3" destOrd="0" presId="urn:microsoft.com/office/officeart/2008/layout/VerticalCurvedList"/>
    <dgm:cxn modelId="{9E628918-9753-44C4-BE6F-649B758FCFEE}" type="presParOf" srcId="{07BEF3C3-E773-4F96-89C7-C52687A8BCA4}" destId="{7211FDF2-73BC-4FBB-B9FC-47F68057AB11}" srcOrd="4" destOrd="0" presId="urn:microsoft.com/office/officeart/2008/layout/VerticalCurvedList"/>
    <dgm:cxn modelId="{0E61E126-C3B6-47A4-90BD-861D4DDD8255}" type="presParOf" srcId="{7211FDF2-73BC-4FBB-B9FC-47F68057AB11}" destId="{8B405321-C033-4341-ADBD-2F1A26CB8CAE}" srcOrd="0" destOrd="0" presId="urn:microsoft.com/office/officeart/2008/layout/VerticalCurvedList"/>
    <dgm:cxn modelId="{B984719C-717C-4D32-96C0-EAC2502B97AB}" type="presParOf" srcId="{07BEF3C3-E773-4F96-89C7-C52687A8BCA4}" destId="{B04D7067-B82C-49B1-A7BA-A763D79855E0}" srcOrd="5" destOrd="0" presId="urn:microsoft.com/office/officeart/2008/layout/VerticalCurvedList"/>
    <dgm:cxn modelId="{256CE03E-B1C9-4847-93A7-A214B3214151}" type="presParOf" srcId="{07BEF3C3-E773-4F96-89C7-C52687A8BCA4}" destId="{6C905ECD-7B6F-40C0-B735-19EBC071EB14}" srcOrd="6" destOrd="0" presId="urn:microsoft.com/office/officeart/2008/layout/VerticalCurvedList"/>
    <dgm:cxn modelId="{DF623934-1A91-4DB4-A1FD-CA3454ACB7A2}" type="presParOf" srcId="{6C905ECD-7B6F-40C0-B735-19EBC071EB14}" destId="{98319B52-6775-466B-9338-24E8934573B1}" srcOrd="0" destOrd="0" presId="urn:microsoft.com/office/officeart/2008/layout/VerticalCurvedList"/>
    <dgm:cxn modelId="{0B3FECE9-76FD-4AEE-B2A7-08424114FAAC}" type="presParOf" srcId="{07BEF3C3-E773-4F96-89C7-C52687A8BCA4}" destId="{6BCAD4B7-3A5E-491A-90D3-E0FF61D02452}" srcOrd="7" destOrd="0" presId="urn:microsoft.com/office/officeart/2008/layout/VerticalCurvedList"/>
    <dgm:cxn modelId="{73905C8A-B6E5-4B0F-ADEB-19CA89F051FB}" type="presParOf" srcId="{07BEF3C3-E773-4F96-89C7-C52687A8BCA4}" destId="{D48800CE-3434-4D81-AF69-F888B4FFF91B}" srcOrd="8" destOrd="0" presId="urn:microsoft.com/office/officeart/2008/layout/VerticalCurvedList"/>
    <dgm:cxn modelId="{26D5D179-AC6C-4396-A999-A1A0B0E04746}" type="presParOf" srcId="{D48800CE-3434-4D81-AF69-F888B4FFF91B}" destId="{E8F8A9F0-DCF9-485D-9169-47775BA4A942}" srcOrd="0" destOrd="0" presId="urn:microsoft.com/office/officeart/2008/layout/VerticalCurvedList"/>
    <dgm:cxn modelId="{71002A15-59C5-42E2-8BCA-60557E0A9CC4}" type="presParOf" srcId="{07BEF3C3-E773-4F96-89C7-C52687A8BCA4}" destId="{FE153BB7-22C5-4BBF-AA20-D909B1528034}" srcOrd="9" destOrd="0" presId="urn:microsoft.com/office/officeart/2008/layout/VerticalCurvedList"/>
    <dgm:cxn modelId="{85992670-6B4E-4117-A2D9-9A4B90BCCC7A}" type="presParOf" srcId="{07BEF3C3-E773-4F96-89C7-C52687A8BCA4}" destId="{AEAF0AE6-9DAD-4362-9347-77404D34FC95}" srcOrd="10" destOrd="0" presId="urn:microsoft.com/office/officeart/2008/layout/VerticalCurvedList"/>
    <dgm:cxn modelId="{9D73D377-6B84-4C13-9A9E-9841E1469703}" type="presParOf" srcId="{AEAF0AE6-9DAD-4362-9347-77404D34FC95}" destId="{43522536-5443-4FE9-9B45-445422C40265}" srcOrd="0" destOrd="0" presId="urn:microsoft.com/office/officeart/2008/layout/VerticalCurvedList"/>
    <dgm:cxn modelId="{B1E06640-82A9-480D-8BD7-3DB7BF148959}" type="presParOf" srcId="{07BEF3C3-E773-4F96-89C7-C52687A8BCA4}" destId="{B2E95665-290A-4420-BC82-B1CD826F5560}" srcOrd="11" destOrd="0" presId="urn:microsoft.com/office/officeart/2008/layout/VerticalCurvedList"/>
    <dgm:cxn modelId="{3BDF5752-1316-4344-935D-325558070C52}" type="presParOf" srcId="{07BEF3C3-E773-4F96-89C7-C52687A8BCA4}" destId="{AB3F0D99-507B-432C-8EAA-DD732AEEB01A}" srcOrd="12" destOrd="0" presId="urn:microsoft.com/office/officeart/2008/layout/VerticalCurvedList"/>
    <dgm:cxn modelId="{AB3BC5B5-2DBC-4807-9072-E70B8B423784}" type="presParOf" srcId="{AB3F0D99-507B-432C-8EAA-DD732AEEB01A}" destId="{9F4381DE-1284-47B3-A3C5-90B640D769A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CD372-9269-42C5-913B-22570807950A}">
      <dsp:nvSpPr>
        <dsp:cNvPr id="0" name=""/>
        <dsp:cNvSpPr/>
      </dsp:nvSpPr>
      <dsp:spPr>
        <a:xfrm>
          <a:off x="-8252799" y="-1248080"/>
          <a:ext cx="9721050" cy="9721050"/>
        </a:xfrm>
        <a:prstGeom prst="blockArc">
          <a:avLst>
            <a:gd name="adj1" fmla="val 18900000"/>
            <a:gd name="adj2" fmla="val 2700000"/>
            <a:gd name="adj3" fmla="val 22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D98C2-EFC5-4849-BA9B-B95B9C64D1B6}">
      <dsp:nvSpPr>
        <dsp:cNvPr id="0" name=""/>
        <dsp:cNvSpPr/>
      </dsp:nvSpPr>
      <dsp:spPr>
        <a:xfrm>
          <a:off x="646348" y="1764759"/>
          <a:ext cx="10156025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900" kern="1200" dirty="0" smtClean="0"/>
            <a:t>ASFA 2023</a:t>
          </a:r>
          <a:endParaRPr lang="tr-TR" sz="3900" kern="1200" dirty="0"/>
        </a:p>
      </dsp:txBody>
      <dsp:txXfrm>
        <a:off x="646348" y="1764759"/>
        <a:ext cx="10156025" cy="760636"/>
      </dsp:txXfrm>
    </dsp:sp>
    <dsp:sp modelId="{F27D4977-81E5-486A-B969-1609C31287D8}">
      <dsp:nvSpPr>
        <dsp:cNvPr id="0" name=""/>
        <dsp:cNvSpPr/>
      </dsp:nvSpPr>
      <dsp:spPr>
        <a:xfrm>
          <a:off x="0" y="1627573"/>
          <a:ext cx="950795" cy="950795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F6D58-E8D5-49F8-92EA-7876A358F33B}">
      <dsp:nvSpPr>
        <dsp:cNvPr id="0" name=""/>
        <dsp:cNvSpPr/>
      </dsp:nvSpPr>
      <dsp:spPr>
        <a:xfrm>
          <a:off x="1271971" y="2765879"/>
          <a:ext cx="9530350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900" kern="1200" dirty="0" smtClean="0"/>
            <a:t>EBMT</a:t>
          </a:r>
          <a:endParaRPr lang="tr-TR" sz="3900" kern="1200" dirty="0"/>
        </a:p>
      </dsp:txBody>
      <dsp:txXfrm>
        <a:off x="1271971" y="2765879"/>
        <a:ext cx="9530350" cy="760636"/>
      </dsp:txXfrm>
    </dsp:sp>
    <dsp:sp modelId="{8B405321-C033-4341-ADBD-2F1A26CB8CAE}">
      <dsp:nvSpPr>
        <dsp:cNvPr id="0" name=""/>
        <dsp:cNvSpPr/>
      </dsp:nvSpPr>
      <dsp:spPr>
        <a:xfrm>
          <a:off x="567987" y="2594597"/>
          <a:ext cx="950795" cy="950795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D7067-B82C-49B1-A7BA-A763D79855E0}">
      <dsp:nvSpPr>
        <dsp:cNvPr id="0" name=""/>
        <dsp:cNvSpPr/>
      </dsp:nvSpPr>
      <dsp:spPr>
        <a:xfrm>
          <a:off x="1173286" y="685797"/>
          <a:ext cx="9582029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900" b="1" kern="1200" dirty="0" smtClean="0">
              <a:solidFill>
                <a:srgbClr val="FF0000"/>
              </a:solidFill>
            </a:rPr>
            <a:t>KAYNAKLAR</a:t>
          </a:r>
        </a:p>
      </dsp:txBody>
      <dsp:txXfrm>
        <a:off x="1173286" y="685797"/>
        <a:ext cx="9582029" cy="760636"/>
      </dsp:txXfrm>
    </dsp:sp>
    <dsp:sp modelId="{98319B52-6775-466B-9338-24E8934573B1}">
      <dsp:nvSpPr>
        <dsp:cNvPr id="0" name=""/>
        <dsp:cNvSpPr/>
      </dsp:nvSpPr>
      <dsp:spPr>
        <a:xfrm>
          <a:off x="0" y="0"/>
          <a:ext cx="1151470" cy="9507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AD4B7-3A5E-491A-90D3-E0FF61D02452}">
      <dsp:nvSpPr>
        <dsp:cNvPr id="0" name=""/>
        <dsp:cNvSpPr/>
      </dsp:nvSpPr>
      <dsp:spPr>
        <a:xfrm>
          <a:off x="1335430" y="3802170"/>
          <a:ext cx="9384757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900" kern="1200" dirty="0" smtClean="0"/>
            <a:t>THD</a:t>
          </a:r>
        </a:p>
      </dsp:txBody>
      <dsp:txXfrm>
        <a:off x="1335430" y="3802170"/>
        <a:ext cx="9384757" cy="760636"/>
      </dsp:txXfrm>
    </dsp:sp>
    <dsp:sp modelId="{E8F8A9F0-DCF9-485D-9169-47775BA4A942}">
      <dsp:nvSpPr>
        <dsp:cNvPr id="0" name=""/>
        <dsp:cNvSpPr/>
      </dsp:nvSpPr>
      <dsp:spPr>
        <a:xfrm>
          <a:off x="930289" y="3707090"/>
          <a:ext cx="950795" cy="950795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53BB7-22C5-4BBF-AA20-D909B1528034}">
      <dsp:nvSpPr>
        <dsp:cNvPr id="0" name=""/>
        <dsp:cNvSpPr/>
      </dsp:nvSpPr>
      <dsp:spPr>
        <a:xfrm>
          <a:off x="1119581" y="4942980"/>
          <a:ext cx="9530350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900" kern="1200" dirty="0" smtClean="0"/>
            <a:t>WAA</a:t>
          </a:r>
        </a:p>
      </dsp:txBody>
      <dsp:txXfrm>
        <a:off x="1119581" y="4942980"/>
        <a:ext cx="9530350" cy="760636"/>
      </dsp:txXfrm>
    </dsp:sp>
    <dsp:sp modelId="{43522536-5443-4FE9-9B45-445422C40265}">
      <dsp:nvSpPr>
        <dsp:cNvPr id="0" name=""/>
        <dsp:cNvSpPr/>
      </dsp:nvSpPr>
      <dsp:spPr>
        <a:xfrm>
          <a:off x="644183" y="4847900"/>
          <a:ext cx="950795" cy="950795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95665-290A-4420-BC82-B1CD826F5560}">
      <dsp:nvSpPr>
        <dsp:cNvPr id="0" name=""/>
        <dsp:cNvSpPr/>
      </dsp:nvSpPr>
      <dsp:spPr>
        <a:xfrm>
          <a:off x="493906" y="6083790"/>
          <a:ext cx="10156025" cy="760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755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French Cooperative Group on Plasma Exchange</a:t>
          </a:r>
          <a:endParaRPr lang="tr-TR" sz="2800" b="1" kern="1200" dirty="0" smtClean="0"/>
        </a:p>
      </dsp:txBody>
      <dsp:txXfrm>
        <a:off x="493906" y="6083790"/>
        <a:ext cx="10156025" cy="760636"/>
      </dsp:txXfrm>
    </dsp:sp>
    <dsp:sp modelId="{9F4381DE-1284-47B3-A3C5-90B640D769A1}">
      <dsp:nvSpPr>
        <dsp:cNvPr id="0" name=""/>
        <dsp:cNvSpPr/>
      </dsp:nvSpPr>
      <dsp:spPr>
        <a:xfrm>
          <a:off x="18508" y="5988710"/>
          <a:ext cx="950795" cy="95079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tr-TR" sz="4400" b="0" strike="noStrike" spc="-1">
                <a:solidFill>
                  <a:srgbClr val="000000"/>
                </a:solidFill>
                <a:latin typeface="Calibri Light"/>
              </a:rPr>
              <a:t>Slaytı taşımak için tıklayın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2000" b="0" strike="noStrike" spc="-1">
                <a:latin typeface="Arial"/>
              </a:rPr>
              <a:t>Notların biçimini düzenlemek için tıklayın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tr-TR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tr-TR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CE801F29-F409-40C9-8E1B-DE5B5BEC8A77}" type="slidenum">
              <a:rPr lang="tr-TR" sz="1400" b="0" strike="noStrike" spc="-1">
                <a:latin typeface="Times New Roman"/>
              </a:rPr>
              <a:t>‹#›</a:t>
            </a:fld>
            <a:endParaRPr lang="tr-T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1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314656D-814F-4842-88B4-ED8C2B7C7EDF}" type="slidenum">
              <a:rPr lang="en-US" sz="1200" b="0" strike="noStrike" spc="-1">
                <a:latin typeface="Times New Roman"/>
              </a:rPr>
              <a:t>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1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5FFEF70-C5E8-4D3A-8FEA-C8BD77887713}" type="slidenum">
              <a:rPr lang="en-US" sz="1200" b="0" strike="noStrike" spc="-1">
                <a:latin typeface="Times New Roman"/>
              </a:rPr>
              <a:t>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1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7306693-4DD1-480D-8DA4-E2F75CFC0CC1}" type="slidenum">
              <a:rPr lang="en-US" sz="1200" b="0" strike="noStrike" spc="-1">
                <a:latin typeface="Times New Roman"/>
              </a:rPr>
              <a:t>5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2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FFE565D-4BE9-43C3-B650-29997AB86AF8}" type="slidenum">
              <a:rPr lang="en-US" sz="1200" b="0" strike="noStrike" spc="-1">
                <a:latin typeface="Times New Roman"/>
              </a:rPr>
              <a:t>6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2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17B4582-4E12-4DF0-B53A-9849F7D590C1}" type="slidenum">
              <a:rPr lang="en-US" sz="1200" b="0" strike="noStrike" spc="-1">
                <a:latin typeface="Times New Roman"/>
              </a:rPr>
              <a:t>7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2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0FCE2C2-96A5-497C-9616-BBA1C1AC6471}" type="slidenum">
              <a:rPr lang="en-US" sz="1200" b="0" strike="noStrike" spc="-1">
                <a:latin typeface="Times New Roman"/>
              </a:rPr>
              <a:t>8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3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D0AEEDC-7ACE-4316-BE66-64C913E24C10}" type="slidenum">
              <a:rPr lang="en-US" sz="1200" b="0" strike="noStrike" spc="-1">
                <a:latin typeface="Times New Roman"/>
              </a:rPr>
              <a:t>9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3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DC4A258-1688-4332-B815-0FAF6FE91612}" type="slidenum">
              <a:rPr lang="en-US" sz="1200" b="0" strike="noStrike" spc="-1">
                <a:latin typeface="Times New Roman"/>
              </a:rPr>
              <a:t>10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3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11F6DA2-F67A-4873-9949-B8D143575903}" type="slidenum">
              <a:rPr lang="en-US" sz="1200" b="0" strike="noStrike" spc="-1">
                <a:latin typeface="Times New Roman"/>
              </a:rPr>
              <a:t>11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 dirty="0">
              <a:latin typeface="Arial"/>
            </a:endParaRPr>
          </a:p>
        </p:txBody>
      </p:sp>
      <p:sp>
        <p:nvSpPr>
          <p:cNvPr id="154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B306260-827F-48E6-BDBB-5856C176B7F2}" type="slidenum">
              <a:rPr lang="en-US" sz="1200" b="0" strike="noStrike" spc="-1">
                <a:latin typeface="Times New Roman"/>
              </a:rPr>
              <a:t>12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4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DE59206-B16A-4360-9DB7-6255BA21092F}" type="slidenum">
              <a:rPr lang="en-US" sz="1200" b="0" strike="noStrike" spc="-1">
                <a:latin typeface="Times New Roman"/>
              </a:rPr>
              <a:t>13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4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0371816-801A-4BB0-BEEA-CB066F910CCF}" type="slidenum">
              <a:rPr lang="en-US" sz="1200" b="0" strike="noStrike" spc="-1">
                <a:latin typeface="Times New Roman"/>
              </a:rPr>
              <a:t>14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5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79423BD-2DE6-4548-AFBF-508E80656EBB}" type="slidenum">
              <a:rPr lang="en-US" sz="1200" b="0" strike="noStrike" spc="-1">
                <a:latin typeface="Times New Roman"/>
              </a:rPr>
              <a:t>15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5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F13A65F-EE4A-49A2-8281-0A98E7E598BB}" type="slidenum">
              <a:rPr lang="en-US" sz="1200" b="0" strike="noStrike" spc="-1">
                <a:latin typeface="Times New Roman"/>
              </a:rPr>
              <a:t>16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5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F281EC1-BBE0-4BFD-B4FB-6DE22EAA642E}" type="slidenum">
              <a:rPr lang="en-US" sz="1200" b="0" strike="noStrike" spc="-1">
                <a:latin typeface="Times New Roman"/>
              </a:rPr>
              <a:t>17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6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C32F52F-3928-453B-A86F-12218B4D1F73}" type="slidenum">
              <a:rPr lang="en-US" sz="1200" b="0" strike="noStrike" spc="-1">
                <a:latin typeface="Times New Roman"/>
              </a:rPr>
              <a:t>18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6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A427EC53-EB69-4EAE-92A0-4008214CB43F}" type="slidenum">
              <a:rPr lang="en-US" sz="1200" b="0" strike="noStrike" spc="-1">
                <a:latin typeface="Times New Roman"/>
              </a:rPr>
              <a:t>20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6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2C6BA38-9CDB-4C42-919A-3F82F6F6C291}" type="slidenum">
              <a:rPr lang="en-US" sz="1200" b="0" strike="noStrike" spc="-1">
                <a:latin typeface="Times New Roman"/>
              </a:rPr>
              <a:t>29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7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AC720CE-FD59-4523-A16D-E3C8FF2DDE85}" type="slidenum">
              <a:rPr lang="en-US" sz="1200" b="0" strike="noStrike" spc="-1">
                <a:latin typeface="Times New Roman"/>
              </a:rPr>
              <a:t>30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7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DC57608-5E62-4B5B-BC01-C8A435E9764F}" type="slidenum">
              <a:rPr lang="en-US" sz="1200" b="0" strike="noStrike" spc="-1">
                <a:latin typeface="Times New Roman"/>
              </a:rPr>
              <a:t>31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5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tr-TR" sz="2000" b="0" strike="noStrike" spc="-1">
              <a:latin typeface="Arial"/>
            </a:endParaRPr>
          </a:p>
        </p:txBody>
      </p:sp>
      <p:sp>
        <p:nvSpPr>
          <p:cNvPr id="157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7C986CF-9DA5-4052-9A83-DCED1698199D}" type="slidenum">
              <a:rPr lang="en-US" sz="1200" b="0" strike="noStrike" spc="-1">
                <a:latin typeface="Times New Roman"/>
              </a:rPr>
              <a:t>32</a:t>
            </a:fld>
            <a:endParaRPr lang="tr-T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001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354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102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906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337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368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490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333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65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66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7161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1815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3813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2871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50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6748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248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9838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9812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0957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142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71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54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D6762-47EE-4BF9-B26D-3F682248E63B}" type="datetimeFigureOut">
              <a:rPr lang="tr-TR" smtClean="0"/>
              <a:t>13.05.2026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6D67F-1DD9-442C-AE50-1307914CA8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379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320BFB8-4E33-7A6E-F144-875733E60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14" y="1414129"/>
            <a:ext cx="16139886" cy="7028121"/>
          </a:xfrm>
        </p:spPr>
        <p:txBody>
          <a:bodyPr>
            <a:normAutofit fontScale="90000"/>
          </a:bodyPr>
          <a:lstStyle/>
          <a:p>
            <a:r>
              <a:rPr lang="tr-TR" sz="7200" b="1" dirty="0" err="1" smtClean="0">
                <a:solidFill>
                  <a:schemeClr val="tx1"/>
                </a:solidFill>
                <a:latin typeface="Algerian" panose="04020705040A02060702" pitchFamily="82" charset="0"/>
              </a:rPr>
              <a:t>Terapötik</a:t>
            </a:r>
            <a:r>
              <a:rPr lang="tr-TR" sz="72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 </a:t>
            </a:r>
            <a:r>
              <a:rPr lang="tr-TR" sz="7200" b="1" dirty="0" err="1">
                <a:solidFill>
                  <a:schemeClr val="tx1"/>
                </a:solidFill>
                <a:latin typeface="Algerian" panose="04020705040A02060702" pitchFamily="82" charset="0"/>
              </a:rPr>
              <a:t>Plazmaferezde</a:t>
            </a:r>
            <a:r>
              <a:rPr lang="tr-TR" sz="7200" b="1" dirty="0">
                <a:solidFill>
                  <a:schemeClr val="tx1"/>
                </a:solidFill>
                <a:latin typeface="Algerian" panose="04020705040A02060702" pitchFamily="82" charset="0"/>
              </a:rPr>
              <a:t> Albümin </a:t>
            </a:r>
            <a:r>
              <a:rPr lang="tr-TR" sz="72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vs. TDP:</a:t>
            </a:r>
            <a:r>
              <a:rPr lang="tr-TR" sz="7200" b="1" dirty="0">
                <a:solidFill>
                  <a:schemeClr val="tx1"/>
                </a:solidFill>
                <a:latin typeface="Algerian" panose="04020705040A02060702" pitchFamily="82" charset="0"/>
              </a:rPr>
              <a:t/>
            </a:r>
            <a:br>
              <a:rPr lang="tr-TR" sz="7200" b="1" dirty="0">
                <a:solidFill>
                  <a:schemeClr val="tx1"/>
                </a:solidFill>
                <a:latin typeface="Algerian" panose="04020705040A02060702" pitchFamily="82" charset="0"/>
              </a:rPr>
            </a:br>
            <a:r>
              <a:rPr lang="tr-TR" sz="7200" b="1" dirty="0">
                <a:solidFill>
                  <a:schemeClr val="tx1"/>
                </a:solidFill>
                <a:latin typeface="Algerian" panose="04020705040A02060702" pitchFamily="82" charset="0"/>
              </a:rPr>
              <a:t>Yeni Kanıta Dayalı Karşılaştırmalı </a:t>
            </a:r>
            <a:r>
              <a:rPr lang="tr-TR" sz="72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>Sonuçlar</a:t>
            </a:r>
            <a:r>
              <a:rPr lang="tr-TR" sz="6000" b="1" dirty="0">
                <a:solidFill>
                  <a:srgbClr val="FF0000"/>
                </a:solidFill>
              </a:rPr>
              <a:t/>
            </a:r>
            <a:br>
              <a:rPr lang="tr-TR" sz="6000" b="1" dirty="0">
                <a:solidFill>
                  <a:srgbClr val="FF0000"/>
                </a:solidFill>
              </a:rPr>
            </a:br>
            <a:r>
              <a:rPr lang="tr-TR" sz="6000" b="1" dirty="0" smtClean="0">
                <a:solidFill>
                  <a:srgbClr val="FF0000"/>
                </a:solidFill>
              </a:rPr>
              <a:t/>
            </a:r>
            <a:br>
              <a:rPr lang="tr-TR" sz="6000" b="1" dirty="0" smtClean="0">
                <a:solidFill>
                  <a:srgbClr val="FF0000"/>
                </a:solidFill>
              </a:rPr>
            </a:br>
            <a:r>
              <a:rPr lang="tr-TR" sz="6000" b="1" dirty="0" smtClean="0">
                <a:latin typeface="Algerian" panose="04020705040A02060702" pitchFamily="82" charset="0"/>
              </a:rPr>
              <a:t>Cengiz </a:t>
            </a:r>
            <a:r>
              <a:rPr lang="tr-TR" sz="6000" b="1" dirty="0">
                <a:latin typeface="Algerian" panose="04020705040A02060702" pitchFamily="82" charset="0"/>
              </a:rPr>
              <a:t>seven</a:t>
            </a:r>
            <a:r>
              <a:rPr lang="tr-TR" sz="6000" b="1" dirty="0">
                <a:solidFill>
                  <a:srgbClr val="FF0000"/>
                </a:solidFill>
              </a:rPr>
              <a:t/>
            </a:r>
            <a:br>
              <a:rPr lang="tr-TR" sz="6000" b="1" dirty="0">
                <a:solidFill>
                  <a:srgbClr val="FF0000"/>
                </a:solidFill>
              </a:rPr>
            </a:br>
            <a:r>
              <a:rPr lang="tr-TR" sz="4000" b="1" dirty="0" smtClean="0">
                <a:latin typeface="Algerian" panose="04020705040A02060702" pitchFamily="82" charset="0"/>
              </a:rPr>
              <a:t>Ankara Etlik Şehir Hastanesi</a:t>
            </a:r>
            <a:br>
              <a:rPr lang="tr-TR" sz="4000" b="1" dirty="0" smtClean="0">
                <a:latin typeface="Algerian" panose="04020705040A02060702" pitchFamily="82" charset="0"/>
              </a:rPr>
            </a:br>
            <a:r>
              <a:rPr lang="tr-TR" sz="4000" b="1" dirty="0" err="1" smtClean="0">
                <a:latin typeface="Algerian" panose="04020705040A02060702" pitchFamily="82" charset="0"/>
              </a:rPr>
              <a:t>Terapötik</a:t>
            </a:r>
            <a:r>
              <a:rPr lang="tr-TR" sz="4000" b="1" dirty="0" smtClean="0">
                <a:latin typeface="Algerian" panose="04020705040A02060702" pitchFamily="82" charset="0"/>
              </a:rPr>
              <a:t> </a:t>
            </a:r>
            <a:r>
              <a:rPr lang="tr-TR" sz="4000" b="1" dirty="0" err="1" smtClean="0">
                <a:latin typeface="Algerian" panose="04020705040A02060702" pitchFamily="82" charset="0"/>
              </a:rPr>
              <a:t>Aferez</a:t>
            </a:r>
            <a:r>
              <a:rPr lang="tr-TR" sz="4000" b="1" dirty="0" smtClean="0">
                <a:latin typeface="Algerian" panose="04020705040A02060702" pitchFamily="82" charset="0"/>
              </a:rPr>
              <a:t> Merkezi </a:t>
            </a:r>
            <a:r>
              <a:rPr lang="tr-TR" sz="4400" b="1" dirty="0" smtClean="0">
                <a:solidFill>
                  <a:schemeClr val="tx1"/>
                </a:solidFill>
                <a:latin typeface="Algerian" panose="04020705040A02060702" pitchFamily="82" charset="0"/>
              </a:rPr>
              <a:t/>
            </a:r>
            <a:br>
              <a:rPr lang="tr-TR" sz="4400" b="1" dirty="0" smtClean="0">
                <a:solidFill>
                  <a:schemeClr val="tx1"/>
                </a:solidFill>
                <a:latin typeface="Algerian" panose="04020705040A02060702" pitchFamily="82" charset="0"/>
              </a:rPr>
            </a:br>
            <a:endParaRPr lang="tr-TR" sz="4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pic>
        <p:nvPicPr>
          <p:cNvPr id="2054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64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64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7660" y="0"/>
            <a:ext cx="16138340" cy="9029700"/>
            <a:chOff x="463030" y="507960"/>
            <a:chExt cx="15284450" cy="9499320"/>
          </a:xfrm>
        </p:grpSpPr>
        <p:sp>
          <p:nvSpPr>
            <p:cNvPr id="58" name="CustomShape 1"/>
            <p:cNvSpPr/>
            <p:nvPr/>
          </p:nvSpPr>
          <p:spPr>
            <a:xfrm>
              <a:off x="507960" y="507960"/>
              <a:ext cx="101160" cy="81252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762000"/>
                  </a:lnTo>
                  <a:cubicBezTo>
                    <a:pt x="101600" y="790037"/>
                    <a:pt x="78837" y="812800"/>
                    <a:pt x="50800" y="812800"/>
                  </a:cubicBezTo>
                  <a:lnTo>
                    <a:pt x="50800" y="812800"/>
                  </a:lnTo>
                  <a:cubicBezTo>
                    <a:pt x="22763" y="812800"/>
                    <a:pt x="0" y="790037"/>
                    <a:pt x="0" y="762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" name="CustomShape 2"/>
            <p:cNvSpPr/>
            <p:nvPr/>
          </p:nvSpPr>
          <p:spPr>
            <a:xfrm>
              <a:off x="812880" y="609480"/>
              <a:ext cx="6040727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tr-TR" sz="2400" b="1" spc="-1" dirty="0" smtClean="0">
                  <a:solidFill>
                    <a:srgbClr val="FF0000"/>
                  </a:solidFill>
                  <a:latin typeface="Noto Sans SC"/>
                </a:rPr>
                <a:t>SUNUM AKIŞI</a:t>
              </a:r>
              <a:endParaRPr lang="tr-TR" sz="2400" b="0" strike="noStrike" spc="-1" dirty="0">
                <a:solidFill>
                  <a:srgbClr val="FF0000"/>
                </a:solidFill>
                <a:latin typeface="Arial"/>
              </a:endParaRPr>
            </a:p>
          </p:txBody>
        </p:sp>
        <p:sp>
          <p:nvSpPr>
            <p:cNvPr id="60" name="CustomShape 3"/>
            <p:cNvSpPr/>
            <p:nvPr/>
          </p:nvSpPr>
          <p:spPr>
            <a:xfrm>
              <a:off x="533520" y="162576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" name="CustomShape 4"/>
            <p:cNvSpPr/>
            <p:nvPr/>
          </p:nvSpPr>
          <p:spPr>
            <a:xfrm>
              <a:off x="533520" y="16257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" name="CustomShape 5"/>
            <p:cNvSpPr/>
            <p:nvPr/>
          </p:nvSpPr>
          <p:spPr>
            <a:xfrm>
              <a:off x="762120" y="18543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" name="CustomShape 6"/>
            <p:cNvSpPr/>
            <p:nvPr/>
          </p:nvSpPr>
          <p:spPr>
            <a:xfrm>
              <a:off x="698400" y="18543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01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64" name="CustomShape 7"/>
            <p:cNvSpPr/>
            <p:nvPr/>
          </p:nvSpPr>
          <p:spPr>
            <a:xfrm>
              <a:off x="1523880" y="1828800"/>
              <a:ext cx="2425320" cy="75128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Tarihsel</a:t>
              </a:r>
              <a:r>
                <a:rPr lang="en-US" sz="18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Gelişim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66" name="CustomShape 9"/>
            <p:cNvSpPr/>
            <p:nvPr/>
          </p:nvSpPr>
          <p:spPr>
            <a:xfrm>
              <a:off x="5694861" y="1614575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CustomShape 10"/>
            <p:cNvSpPr/>
            <p:nvPr/>
          </p:nvSpPr>
          <p:spPr>
            <a:xfrm>
              <a:off x="5715000" y="16257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CustomShape 11"/>
            <p:cNvSpPr/>
            <p:nvPr/>
          </p:nvSpPr>
          <p:spPr>
            <a:xfrm>
              <a:off x="5943600" y="18543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" name="CustomShape 12"/>
            <p:cNvSpPr/>
            <p:nvPr/>
          </p:nvSpPr>
          <p:spPr>
            <a:xfrm>
              <a:off x="5880240" y="18543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02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70" name="CustomShape 13"/>
            <p:cNvSpPr/>
            <p:nvPr/>
          </p:nvSpPr>
          <p:spPr>
            <a:xfrm>
              <a:off x="6705720" y="1828799"/>
              <a:ext cx="2247480" cy="57231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Mekanizmalar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72" name="CustomShape 15"/>
            <p:cNvSpPr/>
            <p:nvPr/>
          </p:nvSpPr>
          <p:spPr>
            <a:xfrm>
              <a:off x="10896480" y="162576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16"/>
            <p:cNvSpPr/>
            <p:nvPr/>
          </p:nvSpPr>
          <p:spPr>
            <a:xfrm>
              <a:off x="10896480" y="16257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17"/>
            <p:cNvSpPr/>
            <p:nvPr/>
          </p:nvSpPr>
          <p:spPr>
            <a:xfrm>
              <a:off x="11125080" y="18543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18"/>
            <p:cNvSpPr/>
            <p:nvPr/>
          </p:nvSpPr>
          <p:spPr>
            <a:xfrm>
              <a:off x="11061720" y="18543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03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76" name="CustomShape 19"/>
            <p:cNvSpPr/>
            <p:nvPr/>
          </p:nvSpPr>
          <p:spPr>
            <a:xfrm>
              <a:off x="11887200" y="1828800"/>
              <a:ext cx="24253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Farmakolojik Özellikler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78" name="CustomShape 21"/>
            <p:cNvSpPr/>
            <p:nvPr/>
          </p:nvSpPr>
          <p:spPr>
            <a:xfrm>
              <a:off x="533520" y="28447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22"/>
            <p:cNvSpPr/>
            <p:nvPr/>
          </p:nvSpPr>
          <p:spPr>
            <a:xfrm>
              <a:off x="533520" y="28447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23"/>
            <p:cNvSpPr/>
            <p:nvPr/>
          </p:nvSpPr>
          <p:spPr>
            <a:xfrm>
              <a:off x="762120" y="30733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24"/>
            <p:cNvSpPr/>
            <p:nvPr/>
          </p:nvSpPr>
          <p:spPr>
            <a:xfrm>
              <a:off x="698400" y="30733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04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2" name="CustomShape 25"/>
            <p:cNvSpPr/>
            <p:nvPr/>
          </p:nvSpPr>
          <p:spPr>
            <a:xfrm>
              <a:off x="1523880" y="3048120"/>
              <a:ext cx="4241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Albümin</a:t>
              </a:r>
              <a:r>
                <a:rPr lang="en-US" sz="18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84" name="CustomShape 27"/>
            <p:cNvSpPr/>
            <p:nvPr/>
          </p:nvSpPr>
          <p:spPr>
            <a:xfrm>
              <a:off x="5715000" y="28447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CustomShape 28"/>
            <p:cNvSpPr/>
            <p:nvPr/>
          </p:nvSpPr>
          <p:spPr>
            <a:xfrm>
              <a:off x="5715000" y="28447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CustomShape 29"/>
            <p:cNvSpPr/>
            <p:nvPr/>
          </p:nvSpPr>
          <p:spPr>
            <a:xfrm>
              <a:off x="5943600" y="30733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CustomShape 30"/>
            <p:cNvSpPr/>
            <p:nvPr/>
          </p:nvSpPr>
          <p:spPr>
            <a:xfrm>
              <a:off x="5880240" y="30733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05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8" name="CustomShape 31"/>
            <p:cNvSpPr/>
            <p:nvPr/>
          </p:nvSpPr>
          <p:spPr>
            <a:xfrm>
              <a:off x="6705720" y="3048119"/>
              <a:ext cx="2107800" cy="52747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TDP 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90" name="CustomShape 33"/>
            <p:cNvSpPr/>
            <p:nvPr/>
          </p:nvSpPr>
          <p:spPr>
            <a:xfrm>
              <a:off x="10896480" y="28447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" name="CustomShape 34"/>
            <p:cNvSpPr/>
            <p:nvPr/>
          </p:nvSpPr>
          <p:spPr>
            <a:xfrm>
              <a:off x="10896480" y="28447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35"/>
            <p:cNvSpPr/>
            <p:nvPr/>
          </p:nvSpPr>
          <p:spPr>
            <a:xfrm>
              <a:off x="11125080" y="30733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CustomShape 36"/>
            <p:cNvSpPr/>
            <p:nvPr/>
          </p:nvSpPr>
          <p:spPr>
            <a:xfrm>
              <a:off x="11061720" y="30733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06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4" name="CustomShape 37"/>
            <p:cNvSpPr/>
            <p:nvPr/>
          </p:nvSpPr>
          <p:spPr>
            <a:xfrm>
              <a:off x="11887200" y="3048120"/>
              <a:ext cx="21204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Yan Etki Analizi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96" name="CustomShape 39"/>
            <p:cNvSpPr/>
            <p:nvPr/>
          </p:nvSpPr>
          <p:spPr>
            <a:xfrm>
              <a:off x="533520" y="40640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" name="CustomShape 40"/>
            <p:cNvSpPr/>
            <p:nvPr/>
          </p:nvSpPr>
          <p:spPr>
            <a:xfrm>
              <a:off x="533520" y="40640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" name="CustomShape 41"/>
            <p:cNvSpPr/>
            <p:nvPr/>
          </p:nvSpPr>
          <p:spPr>
            <a:xfrm>
              <a:off x="762120" y="42926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" name="CustomShape 42"/>
            <p:cNvSpPr/>
            <p:nvPr/>
          </p:nvSpPr>
          <p:spPr>
            <a:xfrm>
              <a:off x="698400" y="42926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07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0" name="CustomShape 43"/>
            <p:cNvSpPr/>
            <p:nvPr/>
          </p:nvSpPr>
          <p:spPr>
            <a:xfrm>
              <a:off x="1523880" y="4267080"/>
              <a:ext cx="25142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Komplikasyon Yönetimi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02" name="CustomShape 45"/>
            <p:cNvSpPr/>
            <p:nvPr/>
          </p:nvSpPr>
          <p:spPr>
            <a:xfrm>
              <a:off x="5715000" y="40640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" name="CustomShape 46"/>
            <p:cNvSpPr/>
            <p:nvPr/>
          </p:nvSpPr>
          <p:spPr>
            <a:xfrm>
              <a:off x="5715000" y="40640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" name="CustomShape 47"/>
            <p:cNvSpPr/>
            <p:nvPr/>
          </p:nvSpPr>
          <p:spPr>
            <a:xfrm>
              <a:off x="5943600" y="42926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" name="CustomShape 48"/>
            <p:cNvSpPr/>
            <p:nvPr/>
          </p:nvSpPr>
          <p:spPr>
            <a:xfrm>
              <a:off x="5880240" y="42926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08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6" name="CustomShape 49"/>
            <p:cNvSpPr/>
            <p:nvPr/>
          </p:nvSpPr>
          <p:spPr>
            <a:xfrm>
              <a:off x="6705720" y="4267080"/>
              <a:ext cx="22982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Koagülasyon Etkisi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08" name="CustomShape 51"/>
            <p:cNvSpPr/>
            <p:nvPr/>
          </p:nvSpPr>
          <p:spPr>
            <a:xfrm>
              <a:off x="10896480" y="40640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CustomShape 52"/>
            <p:cNvSpPr/>
            <p:nvPr/>
          </p:nvSpPr>
          <p:spPr>
            <a:xfrm>
              <a:off x="10896480" y="40640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CustomShape 53"/>
            <p:cNvSpPr/>
            <p:nvPr/>
          </p:nvSpPr>
          <p:spPr>
            <a:xfrm>
              <a:off x="11125080" y="42926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" name="CustomShape 54"/>
            <p:cNvSpPr/>
            <p:nvPr/>
          </p:nvSpPr>
          <p:spPr>
            <a:xfrm>
              <a:off x="11061720" y="42926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09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12" name="CustomShape 55"/>
            <p:cNvSpPr/>
            <p:nvPr/>
          </p:nvSpPr>
          <p:spPr>
            <a:xfrm>
              <a:off x="11887200" y="4267079"/>
              <a:ext cx="2933280" cy="42427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İmmünolojik</a:t>
              </a:r>
              <a:r>
                <a:rPr lang="en-US" sz="18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Etkiler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14" name="CustomShape 57"/>
            <p:cNvSpPr/>
            <p:nvPr/>
          </p:nvSpPr>
          <p:spPr>
            <a:xfrm>
              <a:off x="463030" y="5227432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CustomShape 58"/>
            <p:cNvSpPr/>
            <p:nvPr/>
          </p:nvSpPr>
          <p:spPr>
            <a:xfrm>
              <a:off x="533520" y="52833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CustomShape 59"/>
            <p:cNvSpPr/>
            <p:nvPr/>
          </p:nvSpPr>
          <p:spPr>
            <a:xfrm>
              <a:off x="762120" y="55119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" name="CustomShape 60"/>
            <p:cNvSpPr/>
            <p:nvPr/>
          </p:nvSpPr>
          <p:spPr>
            <a:xfrm>
              <a:off x="698400" y="55119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 dirty="0" smtClean="0">
                  <a:solidFill>
                    <a:srgbClr val="FFFFFF"/>
                  </a:solidFill>
                  <a:latin typeface="Noto Sans SC"/>
                  <a:ea typeface="Noto Sans SC"/>
                </a:rPr>
                <a:t>10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18" name="CustomShape 61"/>
            <p:cNvSpPr/>
            <p:nvPr/>
          </p:nvSpPr>
          <p:spPr>
            <a:xfrm>
              <a:off x="1523880" y="5486400"/>
              <a:ext cx="30358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TTP </a:t>
              </a:r>
              <a:r>
                <a:rPr lang="tr-TR" b="1" spc="-1" dirty="0" err="1" smtClean="0">
                  <a:solidFill>
                    <a:srgbClr val="2C5282"/>
                  </a:solidFill>
                  <a:latin typeface="MiSans"/>
                </a:rPr>
                <a:t>veTMA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20" name="CustomShape 63"/>
            <p:cNvSpPr/>
            <p:nvPr/>
          </p:nvSpPr>
          <p:spPr>
            <a:xfrm>
              <a:off x="5715000" y="5283359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CustomShape 64"/>
            <p:cNvSpPr/>
            <p:nvPr/>
          </p:nvSpPr>
          <p:spPr>
            <a:xfrm>
              <a:off x="5715000" y="52833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" name="CustomShape 65"/>
            <p:cNvSpPr/>
            <p:nvPr/>
          </p:nvSpPr>
          <p:spPr>
            <a:xfrm>
              <a:off x="5943600" y="55119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" name="CustomShape 66"/>
            <p:cNvSpPr/>
            <p:nvPr/>
          </p:nvSpPr>
          <p:spPr>
            <a:xfrm>
              <a:off x="5880240" y="55119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 dirty="0" smtClean="0">
                  <a:solidFill>
                    <a:srgbClr val="FFFFFF"/>
                  </a:solidFill>
                  <a:latin typeface="Noto Sans SC"/>
                  <a:ea typeface="Noto Sans SC"/>
                </a:rPr>
                <a:t>11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24" name="CustomShape 67"/>
            <p:cNvSpPr/>
            <p:nvPr/>
          </p:nvSpPr>
          <p:spPr>
            <a:xfrm>
              <a:off x="6705720" y="5486400"/>
              <a:ext cx="25524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Nörolojik Hastalıklar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26" name="CustomShape 69"/>
            <p:cNvSpPr/>
            <p:nvPr/>
          </p:nvSpPr>
          <p:spPr>
            <a:xfrm>
              <a:off x="10896480" y="528336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" name="CustomShape 70"/>
            <p:cNvSpPr/>
            <p:nvPr/>
          </p:nvSpPr>
          <p:spPr>
            <a:xfrm>
              <a:off x="10896480" y="52833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" name="CustomShape 71"/>
            <p:cNvSpPr/>
            <p:nvPr/>
          </p:nvSpPr>
          <p:spPr>
            <a:xfrm>
              <a:off x="11125080" y="55119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CustomShape 72"/>
            <p:cNvSpPr/>
            <p:nvPr/>
          </p:nvSpPr>
          <p:spPr>
            <a:xfrm>
              <a:off x="11061720" y="55119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12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30" name="CustomShape 73"/>
            <p:cNvSpPr/>
            <p:nvPr/>
          </p:nvSpPr>
          <p:spPr>
            <a:xfrm>
              <a:off x="11887200" y="5486399"/>
              <a:ext cx="2311200" cy="50247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Transplantasyon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32" name="CustomShape 75"/>
            <p:cNvSpPr/>
            <p:nvPr/>
          </p:nvSpPr>
          <p:spPr>
            <a:xfrm>
              <a:off x="533520" y="65023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3" name="CustomShape 76"/>
            <p:cNvSpPr/>
            <p:nvPr/>
          </p:nvSpPr>
          <p:spPr>
            <a:xfrm>
              <a:off x="533520" y="65023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" name="CustomShape 77"/>
            <p:cNvSpPr/>
            <p:nvPr/>
          </p:nvSpPr>
          <p:spPr>
            <a:xfrm>
              <a:off x="762120" y="67309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" name="CustomShape 78"/>
            <p:cNvSpPr/>
            <p:nvPr/>
          </p:nvSpPr>
          <p:spPr>
            <a:xfrm>
              <a:off x="698400" y="67309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13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36" name="CustomShape 79"/>
            <p:cNvSpPr/>
            <p:nvPr/>
          </p:nvSpPr>
          <p:spPr>
            <a:xfrm>
              <a:off x="1523880" y="6705720"/>
              <a:ext cx="24001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err="1" smtClean="0">
                  <a:solidFill>
                    <a:srgbClr val="2C5282"/>
                  </a:solidFill>
                  <a:latin typeface="MiSans"/>
                </a:rPr>
                <a:t>Otoimmün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 Hastalıklar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38" name="CustomShape 81"/>
            <p:cNvSpPr/>
            <p:nvPr/>
          </p:nvSpPr>
          <p:spPr>
            <a:xfrm>
              <a:off x="5715000" y="65023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CustomShape 82"/>
            <p:cNvSpPr/>
            <p:nvPr/>
          </p:nvSpPr>
          <p:spPr>
            <a:xfrm>
              <a:off x="5715000" y="65023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" name="CustomShape 83"/>
            <p:cNvSpPr/>
            <p:nvPr/>
          </p:nvSpPr>
          <p:spPr>
            <a:xfrm>
              <a:off x="5943600" y="67309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" name="CustomShape 84"/>
            <p:cNvSpPr/>
            <p:nvPr/>
          </p:nvSpPr>
          <p:spPr>
            <a:xfrm>
              <a:off x="5880240" y="67309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14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2" name="CustomShape 85"/>
            <p:cNvSpPr/>
            <p:nvPr/>
          </p:nvSpPr>
          <p:spPr>
            <a:xfrm>
              <a:off x="6705720" y="6705720"/>
              <a:ext cx="23364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err="1" smtClean="0">
                  <a:solidFill>
                    <a:srgbClr val="2C5282"/>
                  </a:solidFill>
                  <a:latin typeface="MiSans"/>
                </a:rPr>
                <a:t>Farmakoekonomi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44" name="CustomShape 87"/>
            <p:cNvSpPr/>
            <p:nvPr/>
          </p:nvSpPr>
          <p:spPr>
            <a:xfrm>
              <a:off x="10896480" y="650232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" name="CustomShape 88"/>
            <p:cNvSpPr/>
            <p:nvPr/>
          </p:nvSpPr>
          <p:spPr>
            <a:xfrm>
              <a:off x="10896480" y="650232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" name="CustomShape 89"/>
            <p:cNvSpPr/>
            <p:nvPr/>
          </p:nvSpPr>
          <p:spPr>
            <a:xfrm>
              <a:off x="11125080" y="673092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" name="CustomShape 90"/>
            <p:cNvSpPr/>
            <p:nvPr/>
          </p:nvSpPr>
          <p:spPr>
            <a:xfrm>
              <a:off x="11061720" y="673092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15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8" name="CustomShape 91"/>
            <p:cNvSpPr/>
            <p:nvPr/>
          </p:nvSpPr>
          <p:spPr>
            <a:xfrm>
              <a:off x="11887199" y="6705720"/>
              <a:ext cx="2461672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Özel Popülasyonlar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50" name="CustomShape 93"/>
            <p:cNvSpPr/>
            <p:nvPr/>
          </p:nvSpPr>
          <p:spPr>
            <a:xfrm>
              <a:off x="533520" y="77216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CustomShape 94"/>
            <p:cNvSpPr/>
            <p:nvPr/>
          </p:nvSpPr>
          <p:spPr>
            <a:xfrm>
              <a:off x="533520" y="77216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95"/>
            <p:cNvSpPr/>
            <p:nvPr/>
          </p:nvSpPr>
          <p:spPr>
            <a:xfrm>
              <a:off x="762120" y="79502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96"/>
            <p:cNvSpPr/>
            <p:nvPr/>
          </p:nvSpPr>
          <p:spPr>
            <a:xfrm>
              <a:off x="698400" y="79502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16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54" name="CustomShape 97"/>
            <p:cNvSpPr/>
            <p:nvPr/>
          </p:nvSpPr>
          <p:spPr>
            <a:xfrm>
              <a:off x="1523880" y="7924680"/>
              <a:ext cx="24379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ASFA Kılavuzu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56" name="CustomShape 99"/>
            <p:cNvSpPr/>
            <p:nvPr/>
          </p:nvSpPr>
          <p:spPr>
            <a:xfrm>
              <a:off x="5715000" y="77216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CustomShape 100"/>
            <p:cNvSpPr/>
            <p:nvPr/>
          </p:nvSpPr>
          <p:spPr>
            <a:xfrm>
              <a:off x="5715000" y="77216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8" name="CustomShape 101"/>
            <p:cNvSpPr/>
            <p:nvPr/>
          </p:nvSpPr>
          <p:spPr>
            <a:xfrm>
              <a:off x="5943600" y="79502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9" name="CustomShape 102"/>
            <p:cNvSpPr/>
            <p:nvPr/>
          </p:nvSpPr>
          <p:spPr>
            <a:xfrm>
              <a:off x="5880240" y="79502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17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60" name="CustomShape 103"/>
            <p:cNvSpPr/>
            <p:nvPr/>
          </p:nvSpPr>
          <p:spPr>
            <a:xfrm>
              <a:off x="6705720" y="7924680"/>
              <a:ext cx="26685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Klinik Algoritmalar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62" name="CustomShape 105"/>
            <p:cNvSpPr/>
            <p:nvPr/>
          </p:nvSpPr>
          <p:spPr>
            <a:xfrm>
              <a:off x="10896480" y="772164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3" name="CustomShape 106"/>
            <p:cNvSpPr/>
            <p:nvPr/>
          </p:nvSpPr>
          <p:spPr>
            <a:xfrm>
              <a:off x="10896480" y="772164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4" name="CustomShape 107"/>
            <p:cNvSpPr/>
            <p:nvPr/>
          </p:nvSpPr>
          <p:spPr>
            <a:xfrm>
              <a:off x="11125080" y="795024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CustomShape 108"/>
            <p:cNvSpPr/>
            <p:nvPr/>
          </p:nvSpPr>
          <p:spPr>
            <a:xfrm>
              <a:off x="11061720" y="795024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18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66" name="CustomShape 109"/>
            <p:cNvSpPr/>
            <p:nvPr/>
          </p:nvSpPr>
          <p:spPr>
            <a:xfrm>
              <a:off x="11887199" y="7924680"/>
              <a:ext cx="2752725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Vaka </a:t>
              </a: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Ö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rnekleri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68" name="CustomShape 111"/>
            <p:cNvSpPr/>
            <p:nvPr/>
          </p:nvSpPr>
          <p:spPr>
            <a:xfrm>
              <a:off x="533520" y="894096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CustomShape 112"/>
            <p:cNvSpPr/>
            <p:nvPr/>
          </p:nvSpPr>
          <p:spPr>
            <a:xfrm>
              <a:off x="533520" y="89409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CustomShape 113"/>
            <p:cNvSpPr/>
            <p:nvPr/>
          </p:nvSpPr>
          <p:spPr>
            <a:xfrm>
              <a:off x="762120" y="91695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1" name="CustomShape 114"/>
            <p:cNvSpPr/>
            <p:nvPr/>
          </p:nvSpPr>
          <p:spPr>
            <a:xfrm>
              <a:off x="698400" y="91695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19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72" name="CustomShape 115"/>
            <p:cNvSpPr/>
            <p:nvPr/>
          </p:nvSpPr>
          <p:spPr>
            <a:xfrm>
              <a:off x="1523880" y="9144000"/>
              <a:ext cx="15998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Yeni Trendler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74" name="CustomShape 117"/>
            <p:cNvSpPr/>
            <p:nvPr/>
          </p:nvSpPr>
          <p:spPr>
            <a:xfrm>
              <a:off x="5715000" y="8940960"/>
              <a:ext cx="4851000" cy="1066320"/>
            </a:xfrm>
            <a:custGeom>
              <a:avLst/>
              <a:gdLst/>
              <a:ahLst/>
              <a:cxnLst/>
              <a:rect l="l" t="t" r="r" b="b"/>
              <a:pathLst>
                <a:path w="4851400" h="1066800">
                  <a:moveTo>
                    <a:pt x="50800" y="0"/>
                  </a:moveTo>
                  <a:lnTo>
                    <a:pt x="4698997" y="0"/>
                  </a:lnTo>
                  <a:cubicBezTo>
                    <a:pt x="4783167" y="0"/>
                    <a:pt x="4851400" y="68233"/>
                    <a:pt x="4851400" y="152403"/>
                  </a:cubicBezTo>
                  <a:lnTo>
                    <a:pt x="4851400" y="914397"/>
                  </a:lnTo>
                  <a:cubicBezTo>
                    <a:pt x="4851400" y="998567"/>
                    <a:pt x="4783167" y="1066800"/>
                    <a:pt x="4698997" y="1066800"/>
                  </a:cubicBezTo>
                  <a:lnTo>
                    <a:pt x="50800" y="1066800"/>
                  </a:lnTo>
                  <a:cubicBezTo>
                    <a:pt x="22744" y="1066800"/>
                    <a:pt x="0" y="1044056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CustomShape 118"/>
            <p:cNvSpPr/>
            <p:nvPr/>
          </p:nvSpPr>
          <p:spPr>
            <a:xfrm>
              <a:off x="5715000" y="89409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CustomShape 119"/>
            <p:cNvSpPr/>
            <p:nvPr/>
          </p:nvSpPr>
          <p:spPr>
            <a:xfrm>
              <a:off x="5943600" y="91695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7" name="CustomShape 120"/>
            <p:cNvSpPr/>
            <p:nvPr/>
          </p:nvSpPr>
          <p:spPr>
            <a:xfrm>
              <a:off x="5880240" y="91695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20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78" name="CustomShape 121"/>
            <p:cNvSpPr/>
            <p:nvPr/>
          </p:nvSpPr>
          <p:spPr>
            <a:xfrm>
              <a:off x="6705720" y="9144000"/>
              <a:ext cx="26081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Sonuç ve Öneriler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181" name="CustomShape 124"/>
            <p:cNvSpPr/>
            <p:nvPr/>
          </p:nvSpPr>
          <p:spPr>
            <a:xfrm>
              <a:off x="10896480" y="8940960"/>
              <a:ext cx="50400" cy="1066320"/>
            </a:xfrm>
            <a:custGeom>
              <a:avLst/>
              <a:gdLst/>
              <a:ahLst/>
              <a:cxnLst/>
              <a:rect l="l" t="t" r="r" b="b"/>
              <a:pathLst>
                <a:path w="50800" h="1066800">
                  <a:moveTo>
                    <a:pt x="50800" y="0"/>
                  </a:moveTo>
                  <a:lnTo>
                    <a:pt x="50800" y="0"/>
                  </a:lnTo>
                  <a:lnTo>
                    <a:pt x="50800" y="1066800"/>
                  </a:lnTo>
                  <a:lnTo>
                    <a:pt x="50800" y="1066800"/>
                  </a:lnTo>
                  <a:cubicBezTo>
                    <a:pt x="22763" y="1066800"/>
                    <a:pt x="0" y="1044037"/>
                    <a:pt x="0" y="1016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2" name="CustomShape 125"/>
            <p:cNvSpPr/>
            <p:nvPr/>
          </p:nvSpPr>
          <p:spPr>
            <a:xfrm>
              <a:off x="11125080" y="916956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3" name="CustomShape 126"/>
            <p:cNvSpPr/>
            <p:nvPr/>
          </p:nvSpPr>
          <p:spPr>
            <a:xfrm>
              <a:off x="11061720" y="916956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21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84" name="CustomShape 127"/>
            <p:cNvSpPr/>
            <p:nvPr/>
          </p:nvSpPr>
          <p:spPr>
            <a:xfrm>
              <a:off x="11887200" y="9144000"/>
              <a:ext cx="20314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b="1" spc="-1" dirty="0">
                  <a:solidFill>
                    <a:srgbClr val="2C5282"/>
                  </a:solidFill>
                  <a:latin typeface="MiSans"/>
                </a:rPr>
                <a:t> </a:t>
              </a:r>
              <a:r>
                <a:rPr lang="tr-TR" b="1" spc="-1" dirty="0" smtClean="0">
                  <a:solidFill>
                    <a:srgbClr val="2C5282"/>
                  </a:solidFill>
                  <a:latin typeface="MiSans"/>
                </a:rPr>
                <a:t>Kaynaklar</a:t>
              </a:r>
              <a:endParaRPr lang="tr-TR" sz="1800" b="0" strike="noStrike" spc="-1" dirty="0">
                <a:latin typeface="Arial"/>
              </a:endParaRPr>
            </a:p>
          </p:txBody>
        </p:sp>
      </p:grpSp>
      <p:pic>
        <p:nvPicPr>
          <p:cNvPr id="186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8050" y="0"/>
            <a:ext cx="13779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222693" y="337092"/>
            <a:ext cx="15578910" cy="8806908"/>
            <a:chOff x="507960" y="584280"/>
            <a:chExt cx="14883840" cy="8127360"/>
          </a:xfrm>
        </p:grpSpPr>
        <p:sp>
          <p:nvSpPr>
            <p:cNvPr id="186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8" name="CustomShape 3"/>
            <p:cNvSpPr/>
            <p:nvPr/>
          </p:nvSpPr>
          <p:spPr>
            <a:xfrm>
              <a:off x="812880" y="863640"/>
              <a:ext cx="568908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Tanım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Temel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Kavramlar</a:t>
              </a:r>
              <a:endParaRPr lang="tr-TR" sz="2400" b="0" strike="noStrike" spc="-1" dirty="0">
                <a:solidFill>
                  <a:srgbClr val="FF0000"/>
                </a:solidFill>
                <a:latin typeface="Arial"/>
              </a:endParaRPr>
            </a:p>
          </p:txBody>
        </p:sp>
        <p:sp>
          <p:nvSpPr>
            <p:cNvPr id="189" name="CustomShape 4"/>
            <p:cNvSpPr/>
            <p:nvPr/>
          </p:nvSpPr>
          <p:spPr>
            <a:xfrm>
              <a:off x="507960" y="1625760"/>
              <a:ext cx="9042120" cy="3123720"/>
            </a:xfrm>
            <a:custGeom>
              <a:avLst/>
              <a:gdLst/>
              <a:ahLst/>
              <a:cxnLst/>
              <a:rect l="l" t="t" r="r" b="b"/>
              <a:pathLst>
                <a:path w="9042400" h="3124200">
                  <a:moveTo>
                    <a:pt x="152398" y="0"/>
                  </a:moveTo>
                  <a:lnTo>
                    <a:pt x="8890002" y="0"/>
                  </a:lnTo>
                  <a:cubicBezTo>
                    <a:pt x="8974169" y="0"/>
                    <a:pt x="9042400" y="68231"/>
                    <a:pt x="9042400" y="152398"/>
                  </a:cubicBezTo>
                  <a:lnTo>
                    <a:pt x="9042400" y="2971802"/>
                  </a:lnTo>
                  <a:cubicBezTo>
                    <a:pt x="9042400" y="3055969"/>
                    <a:pt x="8974169" y="3124200"/>
                    <a:pt x="8890002" y="3124200"/>
                  </a:cubicBezTo>
                  <a:lnTo>
                    <a:pt x="152398" y="3124200"/>
                  </a:lnTo>
                  <a:cubicBezTo>
                    <a:pt x="68231" y="3124200"/>
                    <a:pt x="0" y="3055969"/>
                    <a:pt x="0" y="2971802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0" name="CustomShape 5"/>
            <p:cNvSpPr/>
            <p:nvPr/>
          </p:nvSpPr>
          <p:spPr>
            <a:xfrm>
              <a:off x="809640" y="1930320"/>
              <a:ext cx="221760" cy="253800"/>
            </a:xfrm>
            <a:custGeom>
              <a:avLst/>
              <a:gdLst/>
              <a:ahLst/>
              <a:cxnLst/>
              <a:rect l="l" t="t" r="r" b="b"/>
              <a:pathLst>
                <a:path w="222250" h="254000">
                  <a:moveTo>
                    <a:pt x="47625" y="254000"/>
                  </a:moveTo>
                  <a:lnTo>
                    <a:pt x="206375" y="254000"/>
                  </a:lnTo>
                  <a:cubicBezTo>
                    <a:pt x="215156" y="254000"/>
                    <a:pt x="222250" y="246906"/>
                    <a:pt x="222250" y="238125"/>
                  </a:cubicBezTo>
                  <a:cubicBezTo>
                    <a:pt x="222250" y="229344"/>
                    <a:pt x="215156" y="222250"/>
                    <a:pt x="206375" y="222250"/>
                  </a:cubicBezTo>
                  <a:lnTo>
                    <a:pt x="206375" y="189161"/>
                  </a:lnTo>
                  <a:cubicBezTo>
                    <a:pt x="215602" y="185886"/>
                    <a:pt x="222250" y="177056"/>
                    <a:pt x="222250" y="166688"/>
                  </a:cubicBezTo>
                  <a:lnTo>
                    <a:pt x="222250" y="23812"/>
                  </a:lnTo>
                  <a:cubicBezTo>
                    <a:pt x="222250" y="10666"/>
                    <a:pt x="211584" y="0"/>
                    <a:pt x="198438" y="0"/>
                  </a:cubicBezTo>
                  <a:lnTo>
                    <a:pt x="47625" y="0"/>
                  </a:lnTo>
                  <a:cubicBezTo>
                    <a:pt x="21332" y="0"/>
                    <a:pt x="0" y="21332"/>
                    <a:pt x="0" y="47625"/>
                  </a:cubicBezTo>
                  <a:lnTo>
                    <a:pt x="0" y="206375"/>
                  </a:lnTo>
                  <a:cubicBezTo>
                    <a:pt x="0" y="232668"/>
                    <a:pt x="21332" y="254000"/>
                    <a:pt x="47625" y="254000"/>
                  </a:cubicBezTo>
                  <a:close/>
                  <a:moveTo>
                    <a:pt x="31750" y="206375"/>
                  </a:moveTo>
                  <a:cubicBezTo>
                    <a:pt x="31750" y="197594"/>
                    <a:pt x="38844" y="190500"/>
                    <a:pt x="47625" y="190500"/>
                  </a:cubicBezTo>
                  <a:lnTo>
                    <a:pt x="174625" y="190500"/>
                  </a:lnTo>
                  <a:lnTo>
                    <a:pt x="174625" y="222250"/>
                  </a:lnTo>
                  <a:lnTo>
                    <a:pt x="47625" y="222250"/>
                  </a:lnTo>
                  <a:cubicBezTo>
                    <a:pt x="38844" y="222250"/>
                    <a:pt x="31750" y="215156"/>
                    <a:pt x="31750" y="206375"/>
                  </a:cubicBezTo>
                  <a:close/>
                  <a:moveTo>
                    <a:pt x="95250" y="59531"/>
                  </a:moveTo>
                  <a:cubicBezTo>
                    <a:pt x="95250" y="55166"/>
                    <a:pt x="98822" y="51594"/>
                    <a:pt x="103188" y="51594"/>
                  </a:cubicBezTo>
                  <a:lnTo>
                    <a:pt x="119063" y="51594"/>
                  </a:lnTo>
                  <a:cubicBezTo>
                    <a:pt x="123428" y="51594"/>
                    <a:pt x="127000" y="55166"/>
                    <a:pt x="127000" y="59531"/>
                  </a:cubicBezTo>
                  <a:lnTo>
                    <a:pt x="127000" y="79375"/>
                  </a:lnTo>
                  <a:lnTo>
                    <a:pt x="146844" y="79375"/>
                  </a:lnTo>
                  <a:cubicBezTo>
                    <a:pt x="151209" y="79375"/>
                    <a:pt x="154781" y="82947"/>
                    <a:pt x="154781" y="87313"/>
                  </a:cubicBezTo>
                  <a:lnTo>
                    <a:pt x="154781" y="103188"/>
                  </a:lnTo>
                  <a:cubicBezTo>
                    <a:pt x="154781" y="107553"/>
                    <a:pt x="151209" y="111125"/>
                    <a:pt x="146844" y="111125"/>
                  </a:cubicBezTo>
                  <a:lnTo>
                    <a:pt x="127000" y="111125"/>
                  </a:lnTo>
                  <a:lnTo>
                    <a:pt x="127000" y="130969"/>
                  </a:lnTo>
                  <a:cubicBezTo>
                    <a:pt x="127000" y="135334"/>
                    <a:pt x="123428" y="138906"/>
                    <a:pt x="119063" y="138906"/>
                  </a:cubicBezTo>
                  <a:lnTo>
                    <a:pt x="103188" y="138906"/>
                  </a:lnTo>
                  <a:cubicBezTo>
                    <a:pt x="98822" y="138906"/>
                    <a:pt x="95250" y="135334"/>
                    <a:pt x="95250" y="130969"/>
                  </a:cubicBezTo>
                  <a:lnTo>
                    <a:pt x="95250" y="111125"/>
                  </a:lnTo>
                  <a:lnTo>
                    <a:pt x="75406" y="111125"/>
                  </a:lnTo>
                  <a:cubicBezTo>
                    <a:pt x="71041" y="111125"/>
                    <a:pt x="67469" y="107553"/>
                    <a:pt x="67469" y="103188"/>
                  </a:cubicBezTo>
                  <a:lnTo>
                    <a:pt x="67469" y="87313"/>
                  </a:lnTo>
                  <a:cubicBezTo>
                    <a:pt x="67469" y="82947"/>
                    <a:pt x="71041" y="79375"/>
                    <a:pt x="75406" y="79375"/>
                  </a:cubicBezTo>
                  <a:lnTo>
                    <a:pt x="95250" y="79375"/>
                  </a:lnTo>
                  <a:lnTo>
                    <a:pt x="95250" y="59531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1" name="CustomShape 6"/>
            <p:cNvSpPr/>
            <p:nvPr/>
          </p:nvSpPr>
          <p:spPr>
            <a:xfrm>
              <a:off x="1079640" y="187956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Terapötik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Plazmaferez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Tanımı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92" name="CustomShape 7"/>
            <p:cNvSpPr/>
            <p:nvPr/>
          </p:nvSpPr>
          <p:spPr>
            <a:xfrm>
              <a:off x="762120" y="2387520"/>
              <a:ext cx="8635680" cy="990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Terapötik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plazma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değişimi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(TPE)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hastanın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plazmasının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bir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replasman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sıvısı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ile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değiştirildiği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bir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ekstrakorporeal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tedavi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yöntemidir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.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İşlem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hastanın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kanının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alınması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hücrelerin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ayrılması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atılması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hücrelerin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replasman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sıvısı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ile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birlikte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geri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verilmesini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içerir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.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93" name="CustomShape 8"/>
            <p:cNvSpPr/>
            <p:nvPr/>
          </p:nvSpPr>
          <p:spPr>
            <a:xfrm>
              <a:off x="762120" y="3530520"/>
              <a:ext cx="8534160" cy="964800"/>
            </a:xfrm>
            <a:custGeom>
              <a:avLst/>
              <a:gdLst/>
              <a:ahLst/>
              <a:cxnLst/>
              <a:rect l="l" t="t" r="r" b="b"/>
              <a:pathLst>
                <a:path w="8534400" h="965200">
                  <a:moveTo>
                    <a:pt x="101597" y="0"/>
                  </a:moveTo>
                  <a:lnTo>
                    <a:pt x="8432803" y="0"/>
                  </a:lnTo>
                  <a:cubicBezTo>
                    <a:pt x="8488913" y="0"/>
                    <a:pt x="8534400" y="45487"/>
                    <a:pt x="8534400" y="101597"/>
                  </a:cubicBezTo>
                  <a:lnTo>
                    <a:pt x="8534400" y="863603"/>
                  </a:lnTo>
                  <a:cubicBezTo>
                    <a:pt x="8534400" y="919713"/>
                    <a:pt x="8488913" y="965200"/>
                    <a:pt x="84328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4" name="CustomShape 9"/>
            <p:cNvSpPr/>
            <p:nvPr/>
          </p:nvSpPr>
          <p:spPr>
            <a:xfrm>
              <a:off x="914400" y="3683160"/>
              <a:ext cx="833076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Terim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kökeni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: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"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Plazmaferez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" (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+ Gr.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aphairesis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=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çıkarma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) 1914'te John Abel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tarafından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kanı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plazmadan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arındırma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işlemi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için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kullanılmıştır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.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95" name="CustomShape 10"/>
            <p:cNvSpPr/>
            <p:nvPr/>
          </p:nvSpPr>
          <p:spPr>
            <a:xfrm>
              <a:off x="507960" y="4952880"/>
              <a:ext cx="9042120" cy="3758760"/>
            </a:xfrm>
            <a:custGeom>
              <a:avLst/>
              <a:gdLst/>
              <a:ahLst/>
              <a:cxnLst/>
              <a:rect l="l" t="t" r="r" b="b"/>
              <a:pathLst>
                <a:path w="9042400" h="3759200">
                  <a:moveTo>
                    <a:pt x="152398" y="0"/>
                  </a:moveTo>
                  <a:lnTo>
                    <a:pt x="8890002" y="0"/>
                  </a:lnTo>
                  <a:cubicBezTo>
                    <a:pt x="8974169" y="0"/>
                    <a:pt x="9042400" y="68231"/>
                    <a:pt x="9042400" y="152398"/>
                  </a:cubicBezTo>
                  <a:lnTo>
                    <a:pt x="9042400" y="3606802"/>
                  </a:lnTo>
                  <a:cubicBezTo>
                    <a:pt x="9042400" y="3690969"/>
                    <a:pt x="8974169" y="3759200"/>
                    <a:pt x="8890002" y="3759200"/>
                  </a:cubicBezTo>
                  <a:lnTo>
                    <a:pt x="152398" y="3759200"/>
                  </a:lnTo>
                  <a:cubicBezTo>
                    <a:pt x="68231" y="3759200"/>
                    <a:pt x="0" y="3690969"/>
                    <a:pt x="0" y="3606802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6" name="CustomShape 11"/>
            <p:cNvSpPr/>
            <p:nvPr/>
          </p:nvSpPr>
          <p:spPr>
            <a:xfrm>
              <a:off x="777960" y="5257800"/>
              <a:ext cx="285480" cy="253800"/>
            </a:xfrm>
            <a:custGeom>
              <a:avLst/>
              <a:gdLst/>
              <a:ahLst/>
              <a:cxnLst/>
              <a:rect l="l" t="t" r="r" b="b"/>
              <a:pathLst>
                <a:path w="285750" h="254000">
                  <a:moveTo>
                    <a:pt x="142875" y="31750"/>
                  </a:moveTo>
                  <a:cubicBezTo>
                    <a:pt x="195461" y="31750"/>
                    <a:pt x="238125" y="74414"/>
                    <a:pt x="238125" y="127000"/>
                  </a:cubicBezTo>
                  <a:cubicBezTo>
                    <a:pt x="238125" y="179586"/>
                    <a:pt x="195461" y="222250"/>
                    <a:pt x="142875" y="222250"/>
                  </a:cubicBezTo>
                  <a:cubicBezTo>
                    <a:pt x="110530" y="222250"/>
                    <a:pt x="81905" y="206127"/>
                    <a:pt x="64691" y="181421"/>
                  </a:cubicBezTo>
                  <a:cubicBezTo>
                    <a:pt x="59680" y="174228"/>
                    <a:pt x="49758" y="172492"/>
                    <a:pt x="42565" y="177502"/>
                  </a:cubicBezTo>
                  <a:cubicBezTo>
                    <a:pt x="35371" y="182513"/>
                    <a:pt x="33635" y="192435"/>
                    <a:pt x="38646" y="199628"/>
                  </a:cubicBezTo>
                  <a:cubicBezTo>
                    <a:pt x="61565" y="232470"/>
                    <a:pt x="99715" y="254000"/>
                    <a:pt x="142875" y="254000"/>
                  </a:cubicBezTo>
                  <a:cubicBezTo>
                    <a:pt x="213023" y="254000"/>
                    <a:pt x="269875" y="197148"/>
                    <a:pt x="269875" y="127000"/>
                  </a:cubicBezTo>
                  <a:cubicBezTo>
                    <a:pt x="269875" y="56852"/>
                    <a:pt x="213023" y="0"/>
                    <a:pt x="142875" y="0"/>
                  </a:cubicBezTo>
                  <a:cubicBezTo>
                    <a:pt x="100360" y="0"/>
                    <a:pt x="62756" y="20886"/>
                    <a:pt x="39688" y="52933"/>
                  </a:cubicBezTo>
                  <a:lnTo>
                    <a:pt x="39688" y="39688"/>
                  </a:lnTo>
                  <a:cubicBezTo>
                    <a:pt x="39688" y="30907"/>
                    <a:pt x="32593" y="23812"/>
                    <a:pt x="23812" y="23812"/>
                  </a:cubicBezTo>
                  <a:cubicBezTo>
                    <a:pt x="15032" y="23812"/>
                    <a:pt x="7938" y="30907"/>
                    <a:pt x="7938" y="39688"/>
                  </a:cubicBezTo>
                  <a:lnTo>
                    <a:pt x="7938" y="95250"/>
                  </a:lnTo>
                  <a:cubicBezTo>
                    <a:pt x="7938" y="104031"/>
                    <a:pt x="15032" y="111125"/>
                    <a:pt x="23812" y="111125"/>
                  </a:cubicBezTo>
                  <a:lnTo>
                    <a:pt x="36016" y="111125"/>
                  </a:lnTo>
                  <a:cubicBezTo>
                    <a:pt x="36264" y="111125"/>
                    <a:pt x="36513" y="111125"/>
                    <a:pt x="36761" y="111125"/>
                  </a:cubicBezTo>
                  <a:lnTo>
                    <a:pt x="79425" y="111125"/>
                  </a:lnTo>
                  <a:cubicBezTo>
                    <a:pt x="88205" y="111125"/>
                    <a:pt x="95300" y="104031"/>
                    <a:pt x="95300" y="95250"/>
                  </a:cubicBezTo>
                  <a:cubicBezTo>
                    <a:pt x="95300" y="86469"/>
                    <a:pt x="88205" y="79375"/>
                    <a:pt x="79425" y="79375"/>
                  </a:cubicBezTo>
                  <a:lnTo>
                    <a:pt x="60424" y="79375"/>
                  </a:lnTo>
                  <a:cubicBezTo>
                    <a:pt x="76845" y="50899"/>
                    <a:pt x="107652" y="31750"/>
                    <a:pt x="142875" y="31750"/>
                  </a:cubicBezTo>
                  <a:close/>
                  <a:moveTo>
                    <a:pt x="154781" y="75406"/>
                  </a:moveTo>
                  <a:cubicBezTo>
                    <a:pt x="154781" y="68808"/>
                    <a:pt x="149473" y="63500"/>
                    <a:pt x="142875" y="63500"/>
                  </a:cubicBezTo>
                  <a:cubicBezTo>
                    <a:pt x="136277" y="63500"/>
                    <a:pt x="130969" y="68808"/>
                    <a:pt x="130969" y="75406"/>
                  </a:cubicBezTo>
                  <a:lnTo>
                    <a:pt x="130969" y="127000"/>
                  </a:lnTo>
                  <a:cubicBezTo>
                    <a:pt x="130969" y="130175"/>
                    <a:pt x="132209" y="133201"/>
                    <a:pt x="134441" y="135434"/>
                  </a:cubicBezTo>
                  <a:lnTo>
                    <a:pt x="170160" y="171152"/>
                  </a:lnTo>
                  <a:cubicBezTo>
                    <a:pt x="174823" y="175816"/>
                    <a:pt x="182364" y="175816"/>
                    <a:pt x="186978" y="171152"/>
                  </a:cubicBezTo>
                  <a:cubicBezTo>
                    <a:pt x="191591" y="166489"/>
                    <a:pt x="191641" y="158948"/>
                    <a:pt x="186978" y="154335"/>
                  </a:cubicBezTo>
                  <a:lnTo>
                    <a:pt x="154732" y="122089"/>
                  </a:lnTo>
                  <a:lnTo>
                    <a:pt x="154732" y="75406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7" name="CustomShape 12"/>
            <p:cNvSpPr/>
            <p:nvPr/>
          </p:nvSpPr>
          <p:spPr>
            <a:xfrm>
              <a:off x="1079640" y="520704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Tarihsel Gelişim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98" name="CustomShape 13"/>
            <p:cNvSpPr/>
            <p:nvPr/>
          </p:nvSpPr>
          <p:spPr>
            <a:xfrm>
              <a:off x="762120" y="5715000"/>
              <a:ext cx="507600" cy="5076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254000" y="0"/>
                  </a:moveTo>
                  <a:lnTo>
                    <a:pt x="254000" y="0"/>
                  </a:lnTo>
                  <a:cubicBezTo>
                    <a:pt x="394186" y="0"/>
                    <a:pt x="508000" y="113814"/>
                    <a:pt x="508000" y="254000"/>
                  </a:cubicBezTo>
                  <a:lnTo>
                    <a:pt x="508000" y="254000"/>
                  </a:lnTo>
                  <a:cubicBezTo>
                    <a:pt x="508000" y="394186"/>
                    <a:pt x="394186" y="508000"/>
                    <a:pt x="254000" y="508000"/>
                  </a:cubicBezTo>
                  <a:lnTo>
                    <a:pt x="254000" y="508000"/>
                  </a:lnTo>
                  <a:cubicBezTo>
                    <a:pt x="113814" y="508000"/>
                    <a:pt x="0" y="394186"/>
                    <a:pt x="0" y="254000"/>
                  </a:cubicBezTo>
                  <a:lnTo>
                    <a:pt x="0" y="254000"/>
                  </a:lnTo>
                  <a:cubicBezTo>
                    <a:pt x="0" y="113814"/>
                    <a:pt x="113814" y="0"/>
                    <a:pt x="2540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9" name="CustomShape 14"/>
            <p:cNvSpPr/>
            <p:nvPr/>
          </p:nvSpPr>
          <p:spPr>
            <a:xfrm>
              <a:off x="711360" y="5715000"/>
              <a:ext cx="6091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1950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0" name="CustomShape 15"/>
            <p:cNvSpPr/>
            <p:nvPr/>
          </p:nvSpPr>
          <p:spPr>
            <a:xfrm>
              <a:off x="1422360" y="5715000"/>
              <a:ext cx="61592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İlk Uygulama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1" name="CustomShape 16"/>
            <p:cNvSpPr/>
            <p:nvPr/>
          </p:nvSpPr>
          <p:spPr>
            <a:xfrm>
              <a:off x="1422360" y="6019920"/>
              <a:ext cx="7659664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Waldenström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makroglobulinemide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hiperviskozite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sendromu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tedavisi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02" name="CustomShape 17"/>
            <p:cNvSpPr/>
            <p:nvPr/>
          </p:nvSpPr>
          <p:spPr>
            <a:xfrm>
              <a:off x="762120" y="6426360"/>
              <a:ext cx="507600" cy="5076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254000" y="0"/>
                  </a:moveTo>
                  <a:lnTo>
                    <a:pt x="254000" y="0"/>
                  </a:lnTo>
                  <a:cubicBezTo>
                    <a:pt x="394186" y="0"/>
                    <a:pt x="508000" y="113814"/>
                    <a:pt x="508000" y="254000"/>
                  </a:cubicBezTo>
                  <a:lnTo>
                    <a:pt x="508000" y="254000"/>
                  </a:lnTo>
                  <a:cubicBezTo>
                    <a:pt x="508000" y="394186"/>
                    <a:pt x="394186" y="508000"/>
                    <a:pt x="254000" y="508000"/>
                  </a:cubicBezTo>
                  <a:lnTo>
                    <a:pt x="254000" y="508000"/>
                  </a:lnTo>
                  <a:cubicBezTo>
                    <a:pt x="113814" y="508000"/>
                    <a:pt x="0" y="394186"/>
                    <a:pt x="0" y="254000"/>
                  </a:cubicBezTo>
                  <a:lnTo>
                    <a:pt x="0" y="254000"/>
                  </a:lnTo>
                  <a:cubicBezTo>
                    <a:pt x="0" y="113814"/>
                    <a:pt x="113814" y="0"/>
                    <a:pt x="2540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" name="CustomShape 18"/>
            <p:cNvSpPr/>
            <p:nvPr/>
          </p:nvSpPr>
          <p:spPr>
            <a:xfrm>
              <a:off x="711360" y="6426360"/>
              <a:ext cx="6091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1960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4" name="CustomShape 19"/>
            <p:cNvSpPr/>
            <p:nvPr/>
          </p:nvSpPr>
          <p:spPr>
            <a:xfrm>
              <a:off x="1422360" y="6426360"/>
              <a:ext cx="52700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Teknolojik Gelişme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5" name="CustomShape 20"/>
            <p:cNvSpPr/>
            <p:nvPr/>
          </p:nvSpPr>
          <p:spPr>
            <a:xfrm>
              <a:off x="1422360" y="6730920"/>
              <a:ext cx="6654005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Santrifüj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membran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filtrasyon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sistemlerinin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geliştirilmesi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06" name="CustomShape 21"/>
            <p:cNvSpPr/>
            <p:nvPr/>
          </p:nvSpPr>
          <p:spPr>
            <a:xfrm>
              <a:off x="762120" y="7137360"/>
              <a:ext cx="507600" cy="5076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254000" y="0"/>
                  </a:moveTo>
                  <a:lnTo>
                    <a:pt x="254000" y="0"/>
                  </a:lnTo>
                  <a:cubicBezTo>
                    <a:pt x="394186" y="0"/>
                    <a:pt x="508000" y="113814"/>
                    <a:pt x="508000" y="254000"/>
                  </a:cubicBezTo>
                  <a:lnTo>
                    <a:pt x="508000" y="254000"/>
                  </a:lnTo>
                  <a:cubicBezTo>
                    <a:pt x="508000" y="394186"/>
                    <a:pt x="394186" y="508000"/>
                    <a:pt x="254000" y="508000"/>
                  </a:cubicBezTo>
                  <a:lnTo>
                    <a:pt x="254000" y="508000"/>
                  </a:lnTo>
                  <a:cubicBezTo>
                    <a:pt x="113814" y="508000"/>
                    <a:pt x="0" y="394186"/>
                    <a:pt x="0" y="254000"/>
                  </a:cubicBezTo>
                  <a:lnTo>
                    <a:pt x="0" y="254000"/>
                  </a:lnTo>
                  <a:cubicBezTo>
                    <a:pt x="0" y="113814"/>
                    <a:pt x="113814" y="0"/>
                    <a:pt x="2540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CustomShape 22"/>
            <p:cNvSpPr/>
            <p:nvPr/>
          </p:nvSpPr>
          <p:spPr>
            <a:xfrm>
              <a:off x="711360" y="7137360"/>
              <a:ext cx="6091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1980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8" name="CustomShape 23"/>
            <p:cNvSpPr/>
            <p:nvPr/>
          </p:nvSpPr>
          <p:spPr>
            <a:xfrm>
              <a:off x="1422360" y="7137360"/>
              <a:ext cx="48891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ASFA Kuruluşu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09" name="CustomShape 24"/>
            <p:cNvSpPr/>
            <p:nvPr/>
          </p:nvSpPr>
          <p:spPr>
            <a:xfrm>
              <a:off x="1422360" y="7442280"/>
              <a:ext cx="6643847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Amerikan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Aferez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Derneği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kuruldu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kılavuzlar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yayınlandı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10" name="CustomShape 25"/>
            <p:cNvSpPr/>
            <p:nvPr/>
          </p:nvSpPr>
          <p:spPr>
            <a:xfrm>
              <a:off x="762120" y="7848720"/>
              <a:ext cx="507600" cy="507600"/>
            </a:xfrm>
            <a:custGeom>
              <a:avLst/>
              <a:gdLst/>
              <a:ahLst/>
              <a:cxnLst/>
              <a:rect l="l" t="t" r="r" b="b"/>
              <a:pathLst>
                <a:path w="508000" h="508000">
                  <a:moveTo>
                    <a:pt x="254000" y="0"/>
                  </a:moveTo>
                  <a:lnTo>
                    <a:pt x="254000" y="0"/>
                  </a:lnTo>
                  <a:cubicBezTo>
                    <a:pt x="394186" y="0"/>
                    <a:pt x="508000" y="113814"/>
                    <a:pt x="508000" y="254000"/>
                  </a:cubicBezTo>
                  <a:lnTo>
                    <a:pt x="508000" y="254000"/>
                  </a:lnTo>
                  <a:cubicBezTo>
                    <a:pt x="508000" y="394186"/>
                    <a:pt x="394186" y="508000"/>
                    <a:pt x="254000" y="508000"/>
                  </a:cubicBezTo>
                  <a:lnTo>
                    <a:pt x="254000" y="508000"/>
                  </a:lnTo>
                  <a:cubicBezTo>
                    <a:pt x="113814" y="508000"/>
                    <a:pt x="0" y="394186"/>
                    <a:pt x="0" y="254000"/>
                  </a:cubicBezTo>
                  <a:lnTo>
                    <a:pt x="0" y="254000"/>
                  </a:lnTo>
                  <a:cubicBezTo>
                    <a:pt x="0" y="113814"/>
                    <a:pt x="113814" y="0"/>
                    <a:pt x="2540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1" name="CustomShape 26"/>
            <p:cNvSpPr/>
            <p:nvPr/>
          </p:nvSpPr>
          <p:spPr>
            <a:xfrm>
              <a:off x="711360" y="7848720"/>
              <a:ext cx="6091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2023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12" name="CustomShape 27"/>
            <p:cNvSpPr/>
            <p:nvPr/>
          </p:nvSpPr>
          <p:spPr>
            <a:xfrm>
              <a:off x="1422360" y="7848720"/>
              <a:ext cx="48128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Güncel Kılavuz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13" name="CustomShape 28"/>
            <p:cNvSpPr/>
            <p:nvPr/>
          </p:nvSpPr>
          <p:spPr>
            <a:xfrm>
              <a:off x="1422359" y="8153280"/>
              <a:ext cx="7212704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ASFA 2023: </a:t>
              </a:r>
              <a:r>
                <a:rPr lang="tr-TR" sz="16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166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endikasyon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5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kategori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sınıflandırması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19" name="CustomShape 34"/>
            <p:cNvSpPr/>
            <p:nvPr/>
          </p:nvSpPr>
          <p:spPr>
            <a:xfrm>
              <a:off x="10617120" y="6832440"/>
              <a:ext cx="47746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Temel Prensipler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20" name="CustomShape 35"/>
            <p:cNvSpPr/>
            <p:nvPr/>
          </p:nvSpPr>
          <p:spPr>
            <a:xfrm>
              <a:off x="10261440" y="7238880"/>
              <a:ext cx="5130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• Zararlı maddelerin uzaklaştırılması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21" name="CustomShape 36"/>
            <p:cNvSpPr/>
            <p:nvPr/>
          </p:nvSpPr>
          <p:spPr>
            <a:xfrm>
              <a:off x="10261440" y="7594560"/>
              <a:ext cx="5130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• Eksik plazma bileşenlerinin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22" name="CustomShape 37"/>
            <p:cNvSpPr/>
            <p:nvPr/>
          </p:nvSpPr>
          <p:spPr>
            <a:xfrm>
              <a:off x="10261440" y="7950240"/>
              <a:ext cx="5130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• Hücrelerin korunması ve geri verilmesi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40" name="Görüntü4" title="Plasma Separation Stock Illustrations – 97 Plasma Separation Stock ...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571370" y="1333500"/>
            <a:ext cx="6684630" cy="7810500"/>
          </a:xfrm>
          <a:prstGeom prst="rect">
            <a:avLst/>
          </a:prstGeom>
          <a:ln>
            <a:noFill/>
            <a:prstDash/>
          </a:ln>
        </p:spPr>
      </p:pic>
      <p:pic>
        <p:nvPicPr>
          <p:cNvPr id="41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74" y="1286540"/>
            <a:ext cx="14014909" cy="7240772"/>
          </a:xfrm>
          <a:prstGeom prst="rect">
            <a:avLst/>
          </a:prstGeom>
        </p:spPr>
      </p:pic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1169581" y="786809"/>
            <a:ext cx="5135526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ÇALIŞMA MEKANİZMASI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59656" y="75036"/>
            <a:ext cx="16096344" cy="5855063"/>
            <a:chOff x="507960" y="584280"/>
            <a:chExt cx="15239880" cy="5536800"/>
          </a:xfrm>
        </p:grpSpPr>
        <p:sp>
          <p:nvSpPr>
            <p:cNvPr id="223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4" name="CustomShape 2"/>
            <p:cNvSpPr/>
            <p:nvPr/>
          </p:nvSpPr>
          <p:spPr>
            <a:xfrm>
              <a:off x="771654" y="613868"/>
              <a:ext cx="101977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endParaRPr lang="tr-TR" sz="1600" b="0" strike="noStrike" spc="-1" dirty="0">
                <a:solidFill>
                  <a:srgbClr val="FFC000"/>
                </a:solidFill>
                <a:latin typeface="Arial"/>
              </a:endParaRPr>
            </a:p>
          </p:txBody>
        </p:sp>
        <p:sp>
          <p:nvSpPr>
            <p:cNvPr id="225" name="CustomShape 3"/>
            <p:cNvSpPr/>
            <p:nvPr/>
          </p:nvSpPr>
          <p:spPr>
            <a:xfrm>
              <a:off x="812880" y="863640"/>
              <a:ext cx="10324800" cy="71852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Plazmaferez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Teknikleri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Prosedür</a:t>
              </a:r>
              <a:r>
                <a:rPr lang="en-US" sz="24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Parametreleri</a:t>
              </a:r>
              <a:endParaRPr lang="tr-TR" sz="2400" b="0" strike="noStrike" spc="-1" dirty="0">
                <a:solidFill>
                  <a:srgbClr val="FF0000"/>
                </a:solidFill>
                <a:latin typeface="Arial"/>
              </a:endParaRPr>
            </a:p>
          </p:txBody>
        </p:sp>
        <p:sp>
          <p:nvSpPr>
            <p:cNvPr id="226" name="CustomShape 4"/>
            <p:cNvSpPr/>
            <p:nvPr/>
          </p:nvSpPr>
          <p:spPr>
            <a:xfrm>
              <a:off x="507960" y="1625760"/>
              <a:ext cx="7492680" cy="4215960"/>
            </a:xfrm>
            <a:custGeom>
              <a:avLst/>
              <a:gdLst/>
              <a:ahLst/>
              <a:cxnLst/>
              <a:rect l="l" t="t" r="r" b="b"/>
              <a:pathLst>
                <a:path w="7493000" h="4216400">
                  <a:moveTo>
                    <a:pt x="152381" y="0"/>
                  </a:moveTo>
                  <a:lnTo>
                    <a:pt x="7340619" y="0"/>
                  </a:lnTo>
                  <a:cubicBezTo>
                    <a:pt x="7424777" y="0"/>
                    <a:pt x="7493000" y="68223"/>
                    <a:pt x="7493000" y="152381"/>
                  </a:cubicBezTo>
                  <a:lnTo>
                    <a:pt x="7493000" y="4064019"/>
                  </a:lnTo>
                  <a:cubicBezTo>
                    <a:pt x="7493000" y="4148177"/>
                    <a:pt x="7424777" y="4216400"/>
                    <a:pt x="7340619" y="4216400"/>
                  </a:cubicBezTo>
                  <a:lnTo>
                    <a:pt x="152381" y="4216400"/>
                  </a:lnTo>
                  <a:cubicBezTo>
                    <a:pt x="68223" y="4216400"/>
                    <a:pt x="0" y="4148177"/>
                    <a:pt x="0" y="4064019"/>
                  </a:cubicBezTo>
                  <a:lnTo>
                    <a:pt x="0" y="152381"/>
                  </a:lnTo>
                  <a:cubicBezTo>
                    <a:pt x="0" y="68223"/>
                    <a:pt x="68223" y="0"/>
                    <a:pt x="152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" name="CustomShape 5"/>
            <p:cNvSpPr/>
            <p:nvPr/>
          </p:nvSpPr>
          <p:spPr>
            <a:xfrm>
              <a:off x="79380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96788" y="4713"/>
                  </a:moveTo>
                  <a:cubicBezTo>
                    <a:pt x="98276" y="-2629"/>
                    <a:pt x="104775" y="-7937"/>
                    <a:pt x="112316" y="-7937"/>
                  </a:cubicBezTo>
                  <a:lnTo>
                    <a:pt x="141982" y="-7937"/>
                  </a:lnTo>
                  <a:cubicBezTo>
                    <a:pt x="149523" y="-7937"/>
                    <a:pt x="156021" y="-2629"/>
                    <a:pt x="157510" y="4713"/>
                  </a:cubicBezTo>
                  <a:lnTo>
                    <a:pt x="164703" y="39439"/>
                  </a:lnTo>
                  <a:cubicBezTo>
                    <a:pt x="171698" y="42416"/>
                    <a:pt x="178246" y="46236"/>
                    <a:pt x="184200" y="50750"/>
                  </a:cubicBezTo>
                  <a:lnTo>
                    <a:pt x="217835" y="39588"/>
                  </a:lnTo>
                  <a:cubicBezTo>
                    <a:pt x="224979" y="37207"/>
                    <a:pt x="232817" y="40184"/>
                    <a:pt x="236587" y="46732"/>
                  </a:cubicBezTo>
                  <a:lnTo>
                    <a:pt x="251420" y="72430"/>
                  </a:lnTo>
                  <a:cubicBezTo>
                    <a:pt x="255191" y="78978"/>
                    <a:pt x="253851" y="87213"/>
                    <a:pt x="248196" y="92224"/>
                  </a:cubicBezTo>
                  <a:lnTo>
                    <a:pt x="221754" y="115739"/>
                  </a:lnTo>
                  <a:cubicBezTo>
                    <a:pt x="222200" y="119410"/>
                    <a:pt x="222399" y="123180"/>
                    <a:pt x="222399" y="127000"/>
                  </a:cubicBezTo>
                  <a:cubicBezTo>
                    <a:pt x="222399" y="130820"/>
                    <a:pt x="222151" y="134590"/>
                    <a:pt x="221754" y="138261"/>
                  </a:cubicBezTo>
                  <a:lnTo>
                    <a:pt x="248245" y="161826"/>
                  </a:lnTo>
                  <a:cubicBezTo>
                    <a:pt x="253901" y="166836"/>
                    <a:pt x="255191" y="175121"/>
                    <a:pt x="251470" y="181620"/>
                  </a:cubicBezTo>
                  <a:lnTo>
                    <a:pt x="236637" y="207318"/>
                  </a:lnTo>
                  <a:cubicBezTo>
                    <a:pt x="232866" y="213816"/>
                    <a:pt x="225028" y="216843"/>
                    <a:pt x="217884" y="214461"/>
                  </a:cubicBezTo>
                  <a:lnTo>
                    <a:pt x="184249" y="203299"/>
                  </a:lnTo>
                  <a:cubicBezTo>
                    <a:pt x="178246" y="207814"/>
                    <a:pt x="171698" y="211584"/>
                    <a:pt x="164753" y="214610"/>
                  </a:cubicBezTo>
                  <a:lnTo>
                    <a:pt x="157609" y="249287"/>
                  </a:lnTo>
                  <a:cubicBezTo>
                    <a:pt x="156071" y="256679"/>
                    <a:pt x="149572" y="261937"/>
                    <a:pt x="142081" y="261937"/>
                  </a:cubicBezTo>
                  <a:lnTo>
                    <a:pt x="112415" y="261937"/>
                  </a:lnTo>
                  <a:cubicBezTo>
                    <a:pt x="104874" y="261937"/>
                    <a:pt x="98375" y="256629"/>
                    <a:pt x="96887" y="249287"/>
                  </a:cubicBezTo>
                  <a:lnTo>
                    <a:pt x="89743" y="214610"/>
                  </a:lnTo>
                  <a:cubicBezTo>
                    <a:pt x="82748" y="211634"/>
                    <a:pt x="76250" y="207814"/>
                    <a:pt x="70247" y="203299"/>
                  </a:cubicBezTo>
                  <a:lnTo>
                    <a:pt x="36463" y="214461"/>
                  </a:lnTo>
                  <a:cubicBezTo>
                    <a:pt x="29319" y="216843"/>
                    <a:pt x="21481" y="213866"/>
                    <a:pt x="17711" y="207318"/>
                  </a:cubicBezTo>
                  <a:lnTo>
                    <a:pt x="2877" y="181620"/>
                  </a:lnTo>
                  <a:cubicBezTo>
                    <a:pt x="-893" y="175071"/>
                    <a:pt x="446" y="166836"/>
                    <a:pt x="6102" y="161826"/>
                  </a:cubicBezTo>
                  <a:lnTo>
                    <a:pt x="32593" y="138261"/>
                  </a:lnTo>
                  <a:cubicBezTo>
                    <a:pt x="32147" y="134590"/>
                    <a:pt x="31948" y="130820"/>
                    <a:pt x="31948" y="127000"/>
                  </a:cubicBezTo>
                  <a:cubicBezTo>
                    <a:pt x="31948" y="123180"/>
                    <a:pt x="32196" y="119410"/>
                    <a:pt x="32593" y="115739"/>
                  </a:cubicBezTo>
                  <a:lnTo>
                    <a:pt x="6102" y="92174"/>
                  </a:lnTo>
                  <a:cubicBezTo>
                    <a:pt x="446" y="87164"/>
                    <a:pt x="-843" y="78879"/>
                    <a:pt x="2877" y="72380"/>
                  </a:cubicBezTo>
                  <a:lnTo>
                    <a:pt x="17711" y="46682"/>
                  </a:lnTo>
                  <a:cubicBezTo>
                    <a:pt x="21481" y="40134"/>
                    <a:pt x="29319" y="37157"/>
                    <a:pt x="36463" y="39539"/>
                  </a:cubicBezTo>
                  <a:lnTo>
                    <a:pt x="70098" y="50701"/>
                  </a:lnTo>
                  <a:cubicBezTo>
                    <a:pt x="76101" y="46186"/>
                    <a:pt x="82649" y="42416"/>
                    <a:pt x="89595" y="39390"/>
                  </a:cubicBezTo>
                  <a:lnTo>
                    <a:pt x="96788" y="4713"/>
                  </a:lnTo>
                  <a:close/>
                  <a:moveTo>
                    <a:pt x="127149" y="166688"/>
                  </a:moveTo>
                  <a:cubicBezTo>
                    <a:pt x="141328" y="166634"/>
                    <a:pt x="154401" y="159021"/>
                    <a:pt x="161445" y="146715"/>
                  </a:cubicBezTo>
                  <a:cubicBezTo>
                    <a:pt x="168488" y="134409"/>
                    <a:pt x="168432" y="119280"/>
                    <a:pt x="161296" y="107027"/>
                  </a:cubicBezTo>
                  <a:cubicBezTo>
                    <a:pt x="154160" y="94775"/>
                    <a:pt x="141030" y="87259"/>
                    <a:pt x="126851" y="87312"/>
                  </a:cubicBezTo>
                  <a:cubicBezTo>
                    <a:pt x="112672" y="87366"/>
                    <a:pt x="99599" y="94979"/>
                    <a:pt x="92555" y="107285"/>
                  </a:cubicBezTo>
                  <a:cubicBezTo>
                    <a:pt x="85512" y="119591"/>
                    <a:pt x="85568" y="134720"/>
                    <a:pt x="92704" y="146973"/>
                  </a:cubicBezTo>
                  <a:cubicBezTo>
                    <a:pt x="99840" y="159225"/>
                    <a:pt x="112970" y="166741"/>
                    <a:pt x="127149" y="166688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" name="CustomShape 6"/>
            <p:cNvSpPr/>
            <p:nvPr/>
          </p:nvSpPr>
          <p:spPr>
            <a:xfrm>
              <a:off x="107964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 dirty="0" err="1" smtClean="0">
                  <a:solidFill>
                    <a:srgbClr val="2C5282"/>
                  </a:solidFill>
                  <a:latin typeface="Noto Sans SC"/>
                  <a:ea typeface="Noto Sans SC"/>
                </a:rPr>
                <a:t>Santrifüj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229" name="CustomShape 7"/>
            <p:cNvSpPr/>
            <p:nvPr/>
          </p:nvSpPr>
          <p:spPr>
            <a:xfrm>
              <a:off x="762120" y="2438280"/>
              <a:ext cx="6984720" cy="1320480"/>
            </a:xfrm>
            <a:custGeom>
              <a:avLst/>
              <a:gdLst/>
              <a:ahLst/>
              <a:cxnLst/>
              <a:rect l="l" t="t" r="r" b="b"/>
              <a:pathLst>
                <a:path w="6985000" h="1320800">
                  <a:moveTo>
                    <a:pt x="101596" y="0"/>
                  </a:moveTo>
                  <a:lnTo>
                    <a:pt x="6883404" y="0"/>
                  </a:lnTo>
                  <a:cubicBezTo>
                    <a:pt x="6939514" y="0"/>
                    <a:pt x="6985000" y="45486"/>
                    <a:pt x="6985000" y="101596"/>
                  </a:cubicBezTo>
                  <a:lnTo>
                    <a:pt x="6985000" y="1219204"/>
                  </a:lnTo>
                  <a:cubicBezTo>
                    <a:pt x="6985000" y="1275314"/>
                    <a:pt x="6939514" y="1320800"/>
                    <a:pt x="6883404" y="1320800"/>
                  </a:cubicBezTo>
                  <a:lnTo>
                    <a:pt x="101596" y="1320800"/>
                  </a:lnTo>
                  <a:cubicBezTo>
                    <a:pt x="45486" y="1320800"/>
                    <a:pt x="0" y="1275314"/>
                    <a:pt x="0" y="1219204"/>
                  </a:cubicBezTo>
                  <a:lnTo>
                    <a:pt x="0" y="101596"/>
                  </a:lnTo>
                  <a:cubicBezTo>
                    <a:pt x="0" y="45486"/>
                    <a:pt x="45486" y="0"/>
                    <a:pt x="101596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CustomShape 8"/>
            <p:cNvSpPr/>
            <p:nvPr/>
          </p:nvSpPr>
          <p:spPr>
            <a:xfrm>
              <a:off x="914400" y="2590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Prensip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31" name="CustomShape 9"/>
            <p:cNvSpPr/>
            <p:nvPr/>
          </p:nvSpPr>
          <p:spPr>
            <a:xfrm>
              <a:off x="914400" y="2946240"/>
              <a:ext cx="6781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Kanın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santrifüj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kuvvetiyle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bileşenlerine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ayrılması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32" name="CustomShape 10"/>
            <p:cNvSpPr/>
            <p:nvPr/>
          </p:nvSpPr>
          <p:spPr>
            <a:xfrm>
              <a:off x="762120" y="3911760"/>
              <a:ext cx="3416040" cy="1676160"/>
            </a:xfrm>
            <a:custGeom>
              <a:avLst/>
              <a:gdLst/>
              <a:ahLst/>
              <a:cxnLst/>
              <a:rect l="l" t="t" r="r" b="b"/>
              <a:pathLst>
                <a:path w="3416300" h="1676400">
                  <a:moveTo>
                    <a:pt x="101607" y="0"/>
                  </a:moveTo>
                  <a:lnTo>
                    <a:pt x="3314693" y="0"/>
                  </a:lnTo>
                  <a:cubicBezTo>
                    <a:pt x="3370809" y="0"/>
                    <a:pt x="3416300" y="45491"/>
                    <a:pt x="3416300" y="101607"/>
                  </a:cubicBezTo>
                  <a:lnTo>
                    <a:pt x="3416300" y="1574793"/>
                  </a:lnTo>
                  <a:cubicBezTo>
                    <a:pt x="3416300" y="1630909"/>
                    <a:pt x="3370809" y="1676400"/>
                    <a:pt x="3314693" y="1676400"/>
                  </a:cubicBezTo>
                  <a:lnTo>
                    <a:pt x="101607" y="1676400"/>
                  </a:lnTo>
                  <a:cubicBezTo>
                    <a:pt x="45491" y="1676400"/>
                    <a:pt x="0" y="1630909"/>
                    <a:pt x="0" y="1574793"/>
                  </a:cubicBezTo>
                  <a:lnTo>
                    <a:pt x="0" y="101607"/>
                  </a:lnTo>
                  <a:cubicBezTo>
                    <a:pt x="0" y="45528"/>
                    <a:pt x="45528" y="0"/>
                    <a:pt x="101607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tr-TR" dirty="0"/>
            </a:p>
          </p:txBody>
        </p:sp>
        <p:sp>
          <p:nvSpPr>
            <p:cNvPr id="233" name="CustomShape 11"/>
            <p:cNvSpPr/>
            <p:nvPr/>
          </p:nvSpPr>
          <p:spPr>
            <a:xfrm>
              <a:off x="939960" y="4114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92075" y="136525"/>
                  </a:moveTo>
                  <a:lnTo>
                    <a:pt x="92075" y="111125"/>
                  </a:lnTo>
                  <a:lnTo>
                    <a:pt x="66675" y="111125"/>
                  </a:lnTo>
                  <a:cubicBezTo>
                    <a:pt x="61397" y="111125"/>
                    <a:pt x="57150" y="106878"/>
                    <a:pt x="57150" y="101600"/>
                  </a:cubicBezTo>
                  <a:cubicBezTo>
                    <a:pt x="57150" y="96322"/>
                    <a:pt x="61397" y="92075"/>
                    <a:pt x="66675" y="92075"/>
                  </a:cubicBezTo>
                  <a:lnTo>
                    <a:pt x="92075" y="92075"/>
                  </a:lnTo>
                  <a:lnTo>
                    <a:pt x="92075" y="66675"/>
                  </a:lnTo>
                  <a:cubicBezTo>
                    <a:pt x="92075" y="61397"/>
                    <a:pt x="96322" y="57150"/>
                    <a:pt x="101600" y="57150"/>
                  </a:cubicBezTo>
                  <a:cubicBezTo>
                    <a:pt x="106878" y="57150"/>
                    <a:pt x="111125" y="61397"/>
                    <a:pt x="111125" y="66675"/>
                  </a:cubicBezTo>
                  <a:lnTo>
                    <a:pt x="111125" y="92075"/>
                  </a:lnTo>
                  <a:lnTo>
                    <a:pt x="136525" y="92075"/>
                  </a:lnTo>
                  <a:cubicBezTo>
                    <a:pt x="141803" y="92075"/>
                    <a:pt x="146050" y="96322"/>
                    <a:pt x="146050" y="101600"/>
                  </a:cubicBezTo>
                  <a:cubicBezTo>
                    <a:pt x="146050" y="106878"/>
                    <a:pt x="141803" y="111125"/>
                    <a:pt x="136525" y="111125"/>
                  </a:cubicBezTo>
                  <a:lnTo>
                    <a:pt x="111125" y="111125"/>
                  </a:lnTo>
                  <a:lnTo>
                    <a:pt x="111125" y="136525"/>
                  </a:lnTo>
                  <a:cubicBezTo>
                    <a:pt x="111125" y="141803"/>
                    <a:pt x="106878" y="146050"/>
                    <a:pt x="101600" y="146050"/>
                  </a:cubicBezTo>
                  <a:cubicBezTo>
                    <a:pt x="96322" y="146050"/>
                    <a:pt x="92075" y="141803"/>
                    <a:pt x="92075" y="136525"/>
                  </a:cubicBezTo>
                  <a:close/>
                </a:path>
              </a:pathLst>
            </a:custGeom>
            <a:solidFill>
              <a:srgbClr val="0082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CustomShape 12"/>
            <p:cNvSpPr/>
            <p:nvPr/>
          </p:nvSpPr>
          <p:spPr>
            <a:xfrm>
              <a:off x="1219320" y="4064040"/>
              <a:ext cx="2908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Avantajlar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35" name="CustomShape 13"/>
            <p:cNvSpPr/>
            <p:nvPr/>
          </p:nvSpPr>
          <p:spPr>
            <a:xfrm>
              <a:off x="914400" y="4419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Yüksek verimlilik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36" name="CustomShape 14"/>
            <p:cNvSpPr/>
            <p:nvPr/>
          </p:nvSpPr>
          <p:spPr>
            <a:xfrm>
              <a:off x="914400" y="477504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Seçici hücre ayırma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37" name="CustomShape 15"/>
            <p:cNvSpPr/>
            <p:nvPr/>
          </p:nvSpPr>
          <p:spPr>
            <a:xfrm>
              <a:off x="914400" y="5130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•</a:t>
              </a:r>
              <a:r>
                <a:rPr lang="tr-TR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Vasküler</a:t>
              </a: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erişim 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38" name="CustomShape 16"/>
            <p:cNvSpPr/>
            <p:nvPr/>
          </p:nvSpPr>
          <p:spPr>
            <a:xfrm>
              <a:off x="4330800" y="3911760"/>
              <a:ext cx="3416040" cy="1676160"/>
            </a:xfrm>
            <a:custGeom>
              <a:avLst/>
              <a:gdLst/>
              <a:ahLst/>
              <a:cxnLst/>
              <a:rect l="l" t="t" r="r" b="b"/>
              <a:pathLst>
                <a:path w="3416300" h="1676400">
                  <a:moveTo>
                    <a:pt x="101607" y="0"/>
                  </a:moveTo>
                  <a:lnTo>
                    <a:pt x="3314693" y="0"/>
                  </a:lnTo>
                  <a:cubicBezTo>
                    <a:pt x="3370809" y="0"/>
                    <a:pt x="3416300" y="45491"/>
                    <a:pt x="3416300" y="101607"/>
                  </a:cubicBezTo>
                  <a:lnTo>
                    <a:pt x="3416300" y="1574793"/>
                  </a:lnTo>
                  <a:cubicBezTo>
                    <a:pt x="3416300" y="1630909"/>
                    <a:pt x="3370809" y="1676400"/>
                    <a:pt x="3314693" y="1676400"/>
                  </a:cubicBezTo>
                  <a:lnTo>
                    <a:pt x="101607" y="1676400"/>
                  </a:lnTo>
                  <a:cubicBezTo>
                    <a:pt x="45491" y="1676400"/>
                    <a:pt x="0" y="1630909"/>
                    <a:pt x="0" y="1574793"/>
                  </a:cubicBezTo>
                  <a:lnTo>
                    <a:pt x="0" y="101607"/>
                  </a:lnTo>
                  <a:cubicBezTo>
                    <a:pt x="0" y="45528"/>
                    <a:pt x="45528" y="0"/>
                    <a:pt x="101607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CustomShape 17"/>
            <p:cNvSpPr/>
            <p:nvPr/>
          </p:nvSpPr>
          <p:spPr>
            <a:xfrm>
              <a:off x="4508640" y="4114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66675" y="92075"/>
                  </a:moveTo>
                  <a:lnTo>
                    <a:pt x="136525" y="92075"/>
                  </a:lnTo>
                  <a:cubicBezTo>
                    <a:pt x="141803" y="92075"/>
                    <a:pt x="146050" y="96322"/>
                    <a:pt x="146050" y="101600"/>
                  </a:cubicBezTo>
                  <a:cubicBezTo>
                    <a:pt x="146050" y="106878"/>
                    <a:pt x="141803" y="111125"/>
                    <a:pt x="136525" y="111125"/>
                  </a:cubicBezTo>
                  <a:lnTo>
                    <a:pt x="66675" y="111125"/>
                  </a:lnTo>
                  <a:cubicBezTo>
                    <a:pt x="61397" y="111125"/>
                    <a:pt x="57150" y="106878"/>
                    <a:pt x="57150" y="101600"/>
                  </a:cubicBezTo>
                  <a:cubicBezTo>
                    <a:pt x="57150" y="96322"/>
                    <a:pt x="61397" y="92075"/>
                    <a:pt x="66675" y="92075"/>
                  </a:cubicBezTo>
                  <a:close/>
                </a:path>
              </a:pathLst>
            </a:custGeom>
            <a:solidFill>
              <a:srgbClr val="C1000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CustomShape 18"/>
            <p:cNvSpPr/>
            <p:nvPr/>
          </p:nvSpPr>
          <p:spPr>
            <a:xfrm>
              <a:off x="4788000" y="4064040"/>
              <a:ext cx="2908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Dezavantajlar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41" name="CustomShape 19"/>
            <p:cNvSpPr/>
            <p:nvPr/>
          </p:nvSpPr>
          <p:spPr>
            <a:xfrm>
              <a:off x="4483080" y="4419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Daha karmaşık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42" name="CustomShape 20"/>
            <p:cNvSpPr/>
            <p:nvPr/>
          </p:nvSpPr>
          <p:spPr>
            <a:xfrm>
              <a:off x="4483080" y="477504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Daha pahalı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43" name="CustomShape 21"/>
            <p:cNvSpPr/>
            <p:nvPr/>
          </p:nvSpPr>
          <p:spPr>
            <a:xfrm>
              <a:off x="4483080" y="5130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Uzman gerektirir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44" name="CustomShape 22"/>
            <p:cNvSpPr/>
            <p:nvPr/>
          </p:nvSpPr>
          <p:spPr>
            <a:xfrm>
              <a:off x="8255160" y="1625760"/>
              <a:ext cx="7492680" cy="4215960"/>
            </a:xfrm>
            <a:custGeom>
              <a:avLst/>
              <a:gdLst/>
              <a:ahLst/>
              <a:cxnLst/>
              <a:rect l="l" t="t" r="r" b="b"/>
              <a:pathLst>
                <a:path w="7493000" h="4216400">
                  <a:moveTo>
                    <a:pt x="152381" y="0"/>
                  </a:moveTo>
                  <a:lnTo>
                    <a:pt x="7340619" y="0"/>
                  </a:lnTo>
                  <a:cubicBezTo>
                    <a:pt x="7424777" y="0"/>
                    <a:pt x="7493000" y="68223"/>
                    <a:pt x="7493000" y="152381"/>
                  </a:cubicBezTo>
                  <a:lnTo>
                    <a:pt x="7493000" y="4064019"/>
                  </a:lnTo>
                  <a:cubicBezTo>
                    <a:pt x="7493000" y="4148177"/>
                    <a:pt x="7424777" y="4216400"/>
                    <a:pt x="7340619" y="4216400"/>
                  </a:cubicBezTo>
                  <a:lnTo>
                    <a:pt x="152381" y="4216400"/>
                  </a:lnTo>
                  <a:cubicBezTo>
                    <a:pt x="68223" y="4216400"/>
                    <a:pt x="0" y="4148177"/>
                    <a:pt x="0" y="4064019"/>
                  </a:cubicBezTo>
                  <a:lnTo>
                    <a:pt x="0" y="152381"/>
                  </a:lnTo>
                  <a:cubicBezTo>
                    <a:pt x="0" y="68223"/>
                    <a:pt x="68223" y="0"/>
                    <a:pt x="152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5" name="CustomShape 23"/>
            <p:cNvSpPr/>
            <p:nvPr/>
          </p:nvSpPr>
          <p:spPr>
            <a:xfrm>
              <a:off x="854064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5875" y="31750"/>
                  </a:moveTo>
                  <a:cubicBezTo>
                    <a:pt x="9475" y="31750"/>
                    <a:pt x="3671" y="35620"/>
                    <a:pt x="1191" y="41573"/>
                  </a:cubicBezTo>
                  <a:cubicBezTo>
                    <a:pt x="-1290" y="47526"/>
                    <a:pt x="99" y="54322"/>
                    <a:pt x="4663" y="58837"/>
                  </a:cubicBezTo>
                  <a:lnTo>
                    <a:pt x="95250" y="149473"/>
                  </a:lnTo>
                  <a:lnTo>
                    <a:pt x="95250" y="206375"/>
                  </a:lnTo>
                  <a:cubicBezTo>
                    <a:pt x="95250" y="210592"/>
                    <a:pt x="96937" y="214610"/>
                    <a:pt x="99913" y="217587"/>
                  </a:cubicBezTo>
                  <a:lnTo>
                    <a:pt x="131663" y="249337"/>
                  </a:lnTo>
                  <a:cubicBezTo>
                    <a:pt x="136227" y="253901"/>
                    <a:pt x="143024" y="255240"/>
                    <a:pt x="148977" y="252760"/>
                  </a:cubicBezTo>
                  <a:cubicBezTo>
                    <a:pt x="154930" y="250279"/>
                    <a:pt x="158750" y="244525"/>
                    <a:pt x="158750" y="238125"/>
                  </a:cubicBezTo>
                  <a:lnTo>
                    <a:pt x="158750" y="149473"/>
                  </a:lnTo>
                  <a:lnTo>
                    <a:pt x="249337" y="58886"/>
                  </a:lnTo>
                  <a:cubicBezTo>
                    <a:pt x="253901" y="54322"/>
                    <a:pt x="255240" y="47526"/>
                    <a:pt x="252760" y="41573"/>
                  </a:cubicBezTo>
                  <a:cubicBezTo>
                    <a:pt x="250279" y="35620"/>
                    <a:pt x="244525" y="31750"/>
                    <a:pt x="238125" y="31750"/>
                  </a:cubicBezTo>
                  <a:lnTo>
                    <a:pt x="15875" y="3175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6" name="CustomShape 24"/>
            <p:cNvSpPr/>
            <p:nvPr/>
          </p:nvSpPr>
          <p:spPr>
            <a:xfrm>
              <a:off x="882648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Membran Filtrasyon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247" name="CustomShape 25"/>
            <p:cNvSpPr/>
            <p:nvPr/>
          </p:nvSpPr>
          <p:spPr>
            <a:xfrm>
              <a:off x="8508960" y="2438280"/>
              <a:ext cx="6984720" cy="1320480"/>
            </a:xfrm>
            <a:custGeom>
              <a:avLst/>
              <a:gdLst/>
              <a:ahLst/>
              <a:cxnLst/>
              <a:rect l="l" t="t" r="r" b="b"/>
              <a:pathLst>
                <a:path w="6985000" h="1320800">
                  <a:moveTo>
                    <a:pt x="101596" y="0"/>
                  </a:moveTo>
                  <a:lnTo>
                    <a:pt x="6883404" y="0"/>
                  </a:lnTo>
                  <a:cubicBezTo>
                    <a:pt x="6939514" y="0"/>
                    <a:pt x="6985000" y="45486"/>
                    <a:pt x="6985000" y="101596"/>
                  </a:cubicBezTo>
                  <a:lnTo>
                    <a:pt x="6985000" y="1219204"/>
                  </a:lnTo>
                  <a:cubicBezTo>
                    <a:pt x="6985000" y="1275314"/>
                    <a:pt x="6939514" y="1320800"/>
                    <a:pt x="6883404" y="1320800"/>
                  </a:cubicBezTo>
                  <a:lnTo>
                    <a:pt x="101596" y="1320800"/>
                  </a:lnTo>
                  <a:cubicBezTo>
                    <a:pt x="45486" y="1320800"/>
                    <a:pt x="0" y="1275314"/>
                    <a:pt x="0" y="1219204"/>
                  </a:cubicBezTo>
                  <a:lnTo>
                    <a:pt x="0" y="101596"/>
                  </a:lnTo>
                  <a:cubicBezTo>
                    <a:pt x="0" y="45486"/>
                    <a:pt x="45486" y="0"/>
                    <a:pt x="101596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CustomShape 26"/>
            <p:cNvSpPr/>
            <p:nvPr/>
          </p:nvSpPr>
          <p:spPr>
            <a:xfrm>
              <a:off x="8661240" y="2590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Prensip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49" name="CustomShape 27"/>
            <p:cNvSpPr/>
            <p:nvPr/>
          </p:nvSpPr>
          <p:spPr>
            <a:xfrm>
              <a:off x="8661240" y="2946240"/>
              <a:ext cx="6781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Porlu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membranlar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kullanarak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plazmanın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hücrelerden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filtre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edilmesi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50" name="CustomShape 28"/>
            <p:cNvSpPr/>
            <p:nvPr/>
          </p:nvSpPr>
          <p:spPr>
            <a:xfrm>
              <a:off x="8508960" y="3911760"/>
              <a:ext cx="3416040" cy="1676160"/>
            </a:xfrm>
            <a:custGeom>
              <a:avLst/>
              <a:gdLst/>
              <a:ahLst/>
              <a:cxnLst/>
              <a:rect l="l" t="t" r="r" b="b"/>
              <a:pathLst>
                <a:path w="3416300" h="1676400">
                  <a:moveTo>
                    <a:pt x="101607" y="0"/>
                  </a:moveTo>
                  <a:lnTo>
                    <a:pt x="3314693" y="0"/>
                  </a:lnTo>
                  <a:cubicBezTo>
                    <a:pt x="3370809" y="0"/>
                    <a:pt x="3416300" y="45491"/>
                    <a:pt x="3416300" y="101607"/>
                  </a:cubicBezTo>
                  <a:lnTo>
                    <a:pt x="3416300" y="1574793"/>
                  </a:lnTo>
                  <a:cubicBezTo>
                    <a:pt x="3416300" y="1630909"/>
                    <a:pt x="3370809" y="1676400"/>
                    <a:pt x="3314693" y="1676400"/>
                  </a:cubicBezTo>
                  <a:lnTo>
                    <a:pt x="101607" y="1676400"/>
                  </a:lnTo>
                  <a:cubicBezTo>
                    <a:pt x="45491" y="1676400"/>
                    <a:pt x="0" y="1630909"/>
                    <a:pt x="0" y="1574793"/>
                  </a:cubicBezTo>
                  <a:lnTo>
                    <a:pt x="0" y="101607"/>
                  </a:lnTo>
                  <a:cubicBezTo>
                    <a:pt x="0" y="45528"/>
                    <a:pt x="45528" y="0"/>
                    <a:pt x="101607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CustomShape 29"/>
            <p:cNvSpPr/>
            <p:nvPr/>
          </p:nvSpPr>
          <p:spPr>
            <a:xfrm>
              <a:off x="8686800" y="4114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92075" y="136525"/>
                  </a:moveTo>
                  <a:lnTo>
                    <a:pt x="92075" y="111125"/>
                  </a:lnTo>
                  <a:lnTo>
                    <a:pt x="66675" y="111125"/>
                  </a:lnTo>
                  <a:cubicBezTo>
                    <a:pt x="61397" y="111125"/>
                    <a:pt x="57150" y="106878"/>
                    <a:pt x="57150" y="101600"/>
                  </a:cubicBezTo>
                  <a:cubicBezTo>
                    <a:pt x="57150" y="96322"/>
                    <a:pt x="61397" y="92075"/>
                    <a:pt x="66675" y="92075"/>
                  </a:cubicBezTo>
                  <a:lnTo>
                    <a:pt x="92075" y="92075"/>
                  </a:lnTo>
                  <a:lnTo>
                    <a:pt x="92075" y="66675"/>
                  </a:lnTo>
                  <a:cubicBezTo>
                    <a:pt x="92075" y="61397"/>
                    <a:pt x="96322" y="57150"/>
                    <a:pt x="101600" y="57150"/>
                  </a:cubicBezTo>
                  <a:cubicBezTo>
                    <a:pt x="106878" y="57150"/>
                    <a:pt x="111125" y="61397"/>
                    <a:pt x="111125" y="66675"/>
                  </a:cubicBezTo>
                  <a:lnTo>
                    <a:pt x="111125" y="92075"/>
                  </a:lnTo>
                  <a:lnTo>
                    <a:pt x="136525" y="92075"/>
                  </a:lnTo>
                  <a:cubicBezTo>
                    <a:pt x="141803" y="92075"/>
                    <a:pt x="146050" y="96322"/>
                    <a:pt x="146050" y="101600"/>
                  </a:cubicBezTo>
                  <a:cubicBezTo>
                    <a:pt x="146050" y="106878"/>
                    <a:pt x="141803" y="111125"/>
                    <a:pt x="136525" y="111125"/>
                  </a:cubicBezTo>
                  <a:lnTo>
                    <a:pt x="111125" y="111125"/>
                  </a:lnTo>
                  <a:lnTo>
                    <a:pt x="111125" y="136525"/>
                  </a:lnTo>
                  <a:cubicBezTo>
                    <a:pt x="111125" y="141803"/>
                    <a:pt x="106878" y="146050"/>
                    <a:pt x="101600" y="146050"/>
                  </a:cubicBezTo>
                  <a:cubicBezTo>
                    <a:pt x="96322" y="146050"/>
                    <a:pt x="92075" y="141803"/>
                    <a:pt x="92075" y="136525"/>
                  </a:cubicBezTo>
                  <a:close/>
                </a:path>
              </a:pathLst>
            </a:custGeom>
            <a:solidFill>
              <a:srgbClr val="0082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CustomShape 30"/>
            <p:cNvSpPr/>
            <p:nvPr/>
          </p:nvSpPr>
          <p:spPr>
            <a:xfrm>
              <a:off x="8966160" y="4064040"/>
              <a:ext cx="2908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Avantajlar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53" name="CustomShape 31"/>
            <p:cNvSpPr/>
            <p:nvPr/>
          </p:nvSpPr>
          <p:spPr>
            <a:xfrm>
              <a:off x="8661240" y="4419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tr-TR" sz="16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Kullanım kolaylığı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54" name="CustomShape 32"/>
            <p:cNvSpPr/>
            <p:nvPr/>
          </p:nvSpPr>
          <p:spPr>
            <a:xfrm>
              <a:off x="8661240" y="477504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Daha ucuz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55" name="CustomShape 33"/>
            <p:cNvSpPr/>
            <p:nvPr/>
          </p:nvSpPr>
          <p:spPr>
            <a:xfrm>
              <a:off x="8661240" y="5130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tr-TR" sz="1600" dirty="0"/>
                <a:t>Mevcut Cihaz </a:t>
              </a:r>
              <a:r>
                <a:rPr lang="tr-TR" sz="1600" dirty="0" smtClean="0"/>
                <a:t>Uyumluluğu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56" name="CustomShape 34"/>
            <p:cNvSpPr/>
            <p:nvPr/>
          </p:nvSpPr>
          <p:spPr>
            <a:xfrm>
              <a:off x="12077640" y="3911760"/>
              <a:ext cx="3416040" cy="1676160"/>
            </a:xfrm>
            <a:custGeom>
              <a:avLst/>
              <a:gdLst/>
              <a:ahLst/>
              <a:cxnLst/>
              <a:rect l="l" t="t" r="r" b="b"/>
              <a:pathLst>
                <a:path w="3416300" h="1676400">
                  <a:moveTo>
                    <a:pt x="101607" y="0"/>
                  </a:moveTo>
                  <a:lnTo>
                    <a:pt x="3314693" y="0"/>
                  </a:lnTo>
                  <a:cubicBezTo>
                    <a:pt x="3370809" y="0"/>
                    <a:pt x="3416300" y="45491"/>
                    <a:pt x="3416300" y="101607"/>
                  </a:cubicBezTo>
                  <a:lnTo>
                    <a:pt x="3416300" y="1574793"/>
                  </a:lnTo>
                  <a:cubicBezTo>
                    <a:pt x="3416300" y="1630909"/>
                    <a:pt x="3370809" y="1676400"/>
                    <a:pt x="3314693" y="1676400"/>
                  </a:cubicBezTo>
                  <a:lnTo>
                    <a:pt x="101607" y="1676400"/>
                  </a:lnTo>
                  <a:cubicBezTo>
                    <a:pt x="45491" y="1676400"/>
                    <a:pt x="0" y="1630909"/>
                    <a:pt x="0" y="1574793"/>
                  </a:cubicBezTo>
                  <a:lnTo>
                    <a:pt x="0" y="101607"/>
                  </a:lnTo>
                  <a:cubicBezTo>
                    <a:pt x="0" y="45528"/>
                    <a:pt x="45528" y="0"/>
                    <a:pt x="101607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CustomShape 35"/>
            <p:cNvSpPr/>
            <p:nvPr/>
          </p:nvSpPr>
          <p:spPr>
            <a:xfrm>
              <a:off x="12255480" y="4114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66675" y="92075"/>
                  </a:moveTo>
                  <a:lnTo>
                    <a:pt x="136525" y="92075"/>
                  </a:lnTo>
                  <a:cubicBezTo>
                    <a:pt x="141803" y="92075"/>
                    <a:pt x="146050" y="96322"/>
                    <a:pt x="146050" y="101600"/>
                  </a:cubicBezTo>
                  <a:cubicBezTo>
                    <a:pt x="146050" y="106878"/>
                    <a:pt x="141803" y="111125"/>
                    <a:pt x="136525" y="111125"/>
                  </a:cubicBezTo>
                  <a:lnTo>
                    <a:pt x="66675" y="111125"/>
                  </a:lnTo>
                  <a:cubicBezTo>
                    <a:pt x="61397" y="111125"/>
                    <a:pt x="57150" y="106878"/>
                    <a:pt x="57150" y="101600"/>
                  </a:cubicBezTo>
                  <a:cubicBezTo>
                    <a:pt x="57150" y="96322"/>
                    <a:pt x="61397" y="92075"/>
                    <a:pt x="66675" y="92075"/>
                  </a:cubicBezTo>
                  <a:close/>
                </a:path>
              </a:pathLst>
            </a:custGeom>
            <a:solidFill>
              <a:srgbClr val="C1000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CustomShape 36"/>
            <p:cNvSpPr/>
            <p:nvPr/>
          </p:nvSpPr>
          <p:spPr>
            <a:xfrm>
              <a:off x="12534840" y="4064040"/>
              <a:ext cx="2908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Dezavantajlar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59" name="CustomShape 37"/>
            <p:cNvSpPr/>
            <p:nvPr/>
          </p:nvSpPr>
          <p:spPr>
            <a:xfrm>
              <a:off x="12230280" y="4419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tr-TR" sz="1600" dirty="0"/>
                <a:t>Yüksek </a:t>
              </a:r>
              <a:r>
                <a:rPr lang="tr-TR" sz="1600" dirty="0" smtClean="0"/>
                <a:t>kan akış hızı gereksinimi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60" name="CustomShape 38"/>
            <p:cNvSpPr/>
            <p:nvPr/>
          </p:nvSpPr>
          <p:spPr>
            <a:xfrm>
              <a:off x="12230280" y="477504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tr-TR" sz="16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Filtre tıkanma , </a:t>
              </a:r>
              <a:r>
                <a:rPr lang="tr-TR" sz="1600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hemoliz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261" name="CustomShape 39"/>
            <p:cNvSpPr/>
            <p:nvPr/>
          </p:nvSpPr>
          <p:spPr>
            <a:xfrm>
              <a:off x="12230280" y="5130720"/>
              <a:ext cx="32126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Sadece plazma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270" name="CustomShape 48"/>
            <p:cNvSpPr/>
            <p:nvPr/>
          </p:nvSpPr>
          <p:spPr>
            <a:xfrm>
              <a:off x="4368960" y="607068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8" name="CustomShape 56"/>
            <p:cNvSpPr/>
            <p:nvPr/>
          </p:nvSpPr>
          <p:spPr>
            <a:xfrm>
              <a:off x="8229600" y="607068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7" name="CustomShape 65"/>
            <p:cNvSpPr/>
            <p:nvPr/>
          </p:nvSpPr>
          <p:spPr>
            <a:xfrm>
              <a:off x="12090240" y="607068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7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Görüntü12" title="Therapeutic Plasma Exchange: An Interview – AJKD Blog"/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521166" y="5762170"/>
            <a:ext cx="9652000" cy="3222171"/>
          </a:xfrm>
          <a:prstGeom prst="rect">
            <a:avLst/>
          </a:prstGeom>
          <a:ln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6114" y="203200"/>
            <a:ext cx="16139886" cy="8940800"/>
            <a:chOff x="507960" y="507960"/>
            <a:chExt cx="15239880" cy="9397800"/>
          </a:xfrm>
        </p:grpSpPr>
        <p:sp>
          <p:nvSpPr>
            <p:cNvPr id="295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6" name="CustomShape 2"/>
            <p:cNvSpPr/>
            <p:nvPr/>
          </p:nvSpPr>
          <p:spPr>
            <a:xfrm>
              <a:off x="638157" y="507960"/>
              <a:ext cx="8010531" cy="98783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400" b="1" strike="noStrike" spc="77" dirty="0">
                  <a:solidFill>
                    <a:srgbClr val="D69E2E"/>
                  </a:solidFill>
                  <a:latin typeface="MiSans"/>
                  <a:ea typeface="MiSans"/>
                </a:rPr>
                <a:t>FARMAKOLOJİK ÖZELLİKLER</a:t>
              </a:r>
              <a:endParaRPr lang="tr-TR" sz="2400" b="1" strike="noStrike" spc="-1" dirty="0">
                <a:latin typeface="Arial"/>
              </a:endParaRPr>
            </a:p>
          </p:txBody>
        </p:sp>
        <p:sp>
          <p:nvSpPr>
            <p:cNvPr id="298" name="CustomShape 4"/>
            <p:cNvSpPr/>
            <p:nvPr/>
          </p:nvSpPr>
          <p:spPr>
            <a:xfrm>
              <a:off x="507960" y="1650960"/>
              <a:ext cx="4939920" cy="5409720"/>
            </a:xfrm>
            <a:custGeom>
              <a:avLst/>
              <a:gdLst/>
              <a:ahLst/>
              <a:cxnLst/>
              <a:rect l="l" t="t" r="r" b="b"/>
              <a:pathLst>
                <a:path w="4940300" h="54102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257792"/>
                  </a:lnTo>
                  <a:cubicBezTo>
                    <a:pt x="4940300" y="5341964"/>
                    <a:pt x="4872064" y="5410200"/>
                    <a:pt x="4787892" y="5410200"/>
                  </a:cubicBezTo>
                  <a:lnTo>
                    <a:pt x="152408" y="5410200"/>
                  </a:lnTo>
                  <a:cubicBezTo>
                    <a:pt x="68236" y="5410200"/>
                    <a:pt x="0" y="5341964"/>
                    <a:pt x="0" y="5257792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9" name="CustomShape 5"/>
            <p:cNvSpPr/>
            <p:nvPr/>
          </p:nvSpPr>
          <p:spPr>
            <a:xfrm>
              <a:off x="50796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0" name="CustomShape 6"/>
            <p:cNvSpPr/>
            <p:nvPr/>
          </p:nvSpPr>
          <p:spPr>
            <a:xfrm>
              <a:off x="64764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Albümin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301" name="CustomShape 7"/>
            <p:cNvSpPr/>
            <p:nvPr/>
          </p:nvSpPr>
          <p:spPr>
            <a:xfrm>
              <a:off x="711360" y="23875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2" name="CustomShape 8"/>
            <p:cNvSpPr/>
            <p:nvPr/>
          </p:nvSpPr>
          <p:spPr>
            <a:xfrm>
              <a:off x="81288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Moleküler Ağırlık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03" name="CustomShape 9"/>
            <p:cNvSpPr/>
            <p:nvPr/>
          </p:nvSpPr>
          <p:spPr>
            <a:xfrm>
              <a:off x="812880" y="27939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66.5 kDa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04" name="CustomShape 10"/>
            <p:cNvSpPr/>
            <p:nvPr/>
          </p:nvSpPr>
          <p:spPr>
            <a:xfrm>
              <a:off x="711360" y="33019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5" name="CustomShape 11"/>
            <p:cNvSpPr/>
            <p:nvPr/>
          </p:nvSpPr>
          <p:spPr>
            <a:xfrm>
              <a:off x="812880" y="34034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Konsantrasyon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06" name="CustomShape 12"/>
            <p:cNvSpPr/>
            <p:nvPr/>
          </p:nvSpPr>
          <p:spPr>
            <a:xfrm>
              <a:off x="812880" y="37083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%4-5 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veya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%20-25 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307" name="CustomShape 13"/>
            <p:cNvSpPr/>
            <p:nvPr/>
          </p:nvSpPr>
          <p:spPr>
            <a:xfrm>
              <a:off x="711360" y="42163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8" name="CustomShape 14"/>
            <p:cNvSpPr/>
            <p:nvPr/>
          </p:nvSpPr>
          <p:spPr>
            <a:xfrm>
              <a:off x="812880" y="43178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Onkotik Basınç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09" name="CustomShape 15"/>
            <p:cNvSpPr/>
            <p:nvPr/>
          </p:nvSpPr>
          <p:spPr>
            <a:xfrm>
              <a:off x="812880" y="46227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20 mmHg (%5 solüsyon)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10" name="CustomShape 16"/>
            <p:cNvSpPr/>
            <p:nvPr/>
          </p:nvSpPr>
          <p:spPr>
            <a:xfrm>
              <a:off x="711360" y="51307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1" name="CustomShape 17"/>
            <p:cNvSpPr/>
            <p:nvPr/>
          </p:nvSpPr>
          <p:spPr>
            <a:xfrm>
              <a:off x="812880" y="52322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Yarı Ömür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12" name="CustomShape 18"/>
            <p:cNvSpPr/>
            <p:nvPr/>
          </p:nvSpPr>
          <p:spPr>
            <a:xfrm>
              <a:off x="812880" y="55371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15-</a:t>
              </a: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20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gün</a:t>
              </a: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( serumda)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313" name="CustomShape 19"/>
            <p:cNvSpPr/>
            <p:nvPr/>
          </p:nvSpPr>
          <p:spPr>
            <a:xfrm>
              <a:off x="711360" y="60451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4" name="CustomShape 20"/>
            <p:cNvSpPr/>
            <p:nvPr/>
          </p:nvSpPr>
          <p:spPr>
            <a:xfrm>
              <a:off x="812880" y="61466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Dağılım Hacmi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15" name="CustomShape 21"/>
            <p:cNvSpPr/>
            <p:nvPr/>
          </p:nvSpPr>
          <p:spPr>
            <a:xfrm>
              <a:off x="812880" y="64515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Ekstravasküler alana geçiş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16" name="CustomShape 22"/>
            <p:cNvSpPr/>
            <p:nvPr/>
          </p:nvSpPr>
          <p:spPr>
            <a:xfrm>
              <a:off x="5655600" y="1650960"/>
              <a:ext cx="4939920" cy="5409720"/>
            </a:xfrm>
            <a:custGeom>
              <a:avLst/>
              <a:gdLst/>
              <a:ahLst/>
              <a:cxnLst/>
              <a:rect l="l" t="t" r="r" b="b"/>
              <a:pathLst>
                <a:path w="4940300" h="54102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257792"/>
                  </a:lnTo>
                  <a:cubicBezTo>
                    <a:pt x="4940300" y="5341964"/>
                    <a:pt x="4872064" y="5410200"/>
                    <a:pt x="4787892" y="5410200"/>
                  </a:cubicBezTo>
                  <a:lnTo>
                    <a:pt x="152408" y="5410200"/>
                  </a:lnTo>
                  <a:cubicBezTo>
                    <a:pt x="68236" y="5410200"/>
                    <a:pt x="0" y="5341964"/>
                    <a:pt x="0" y="5257792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23"/>
            <p:cNvSpPr/>
            <p:nvPr/>
          </p:nvSpPr>
          <p:spPr>
            <a:xfrm>
              <a:off x="5655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8" name="CustomShape 24"/>
            <p:cNvSpPr/>
            <p:nvPr/>
          </p:nvSpPr>
          <p:spPr>
            <a:xfrm>
              <a:off x="5795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Taze Donmuş Plazma (TDP)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319" name="CustomShape 25"/>
            <p:cNvSpPr/>
            <p:nvPr/>
          </p:nvSpPr>
          <p:spPr>
            <a:xfrm>
              <a:off x="5859000" y="23875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0" name="CustomShape 26"/>
            <p:cNvSpPr/>
            <p:nvPr/>
          </p:nvSpPr>
          <p:spPr>
            <a:xfrm>
              <a:off x="596052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Kompozisyon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1" name="CustomShape 27"/>
            <p:cNvSpPr/>
            <p:nvPr/>
          </p:nvSpPr>
          <p:spPr>
            <a:xfrm>
              <a:off x="5960520" y="27939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Tüm plazma proteinleri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2" name="CustomShape 28"/>
            <p:cNvSpPr/>
            <p:nvPr/>
          </p:nvSpPr>
          <p:spPr>
            <a:xfrm>
              <a:off x="5859000" y="33019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3" name="CustomShape 29"/>
            <p:cNvSpPr/>
            <p:nvPr/>
          </p:nvSpPr>
          <p:spPr>
            <a:xfrm>
              <a:off x="5960520" y="34034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Pıhtılaşma Faktörleri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4" name="CustomShape 30"/>
            <p:cNvSpPr/>
            <p:nvPr/>
          </p:nvSpPr>
          <p:spPr>
            <a:xfrm>
              <a:off x="5960520" y="37083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Faktör I-XIII, vWF, fibrinojen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5" name="CustomShape 31"/>
            <p:cNvSpPr/>
            <p:nvPr/>
          </p:nvSpPr>
          <p:spPr>
            <a:xfrm>
              <a:off x="5859000" y="42163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6" name="CustomShape 32"/>
            <p:cNvSpPr/>
            <p:nvPr/>
          </p:nvSpPr>
          <p:spPr>
            <a:xfrm>
              <a:off x="5960520" y="43178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İmmunglobulinler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7" name="CustomShape 33"/>
            <p:cNvSpPr/>
            <p:nvPr/>
          </p:nvSpPr>
          <p:spPr>
            <a:xfrm>
              <a:off x="5960520" y="46227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IgG (6-16 g/L), IgM, IgA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28" name="CustomShape 34"/>
            <p:cNvSpPr/>
            <p:nvPr/>
          </p:nvSpPr>
          <p:spPr>
            <a:xfrm>
              <a:off x="5859000" y="51307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9" name="CustomShape 35"/>
            <p:cNvSpPr/>
            <p:nvPr/>
          </p:nvSpPr>
          <p:spPr>
            <a:xfrm>
              <a:off x="5960520" y="52322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ADAMTS13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30" name="CustomShape 36"/>
            <p:cNvSpPr/>
            <p:nvPr/>
          </p:nvSpPr>
          <p:spPr>
            <a:xfrm>
              <a:off x="5960520" y="55371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50-200% aktivite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31" name="CustomShape 37"/>
            <p:cNvSpPr/>
            <p:nvPr/>
          </p:nvSpPr>
          <p:spPr>
            <a:xfrm>
              <a:off x="5859000" y="60451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2" name="CustomShape 38"/>
            <p:cNvSpPr/>
            <p:nvPr/>
          </p:nvSpPr>
          <p:spPr>
            <a:xfrm>
              <a:off x="5960520" y="61466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Raf Ömrü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33" name="CustomShape 39"/>
            <p:cNvSpPr/>
            <p:nvPr/>
          </p:nvSpPr>
          <p:spPr>
            <a:xfrm>
              <a:off x="5960520" y="64515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-18°C'de 1 yıl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34" name="CustomShape 40"/>
            <p:cNvSpPr/>
            <p:nvPr/>
          </p:nvSpPr>
          <p:spPr>
            <a:xfrm>
              <a:off x="10803600" y="1650960"/>
              <a:ext cx="4939920" cy="5409720"/>
            </a:xfrm>
            <a:custGeom>
              <a:avLst/>
              <a:gdLst/>
              <a:ahLst/>
              <a:cxnLst/>
              <a:rect l="l" t="t" r="r" b="b"/>
              <a:pathLst>
                <a:path w="4940300" h="54102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257792"/>
                  </a:lnTo>
                  <a:cubicBezTo>
                    <a:pt x="4940300" y="5341964"/>
                    <a:pt x="4872064" y="5410200"/>
                    <a:pt x="4787892" y="5410200"/>
                  </a:cubicBezTo>
                  <a:lnTo>
                    <a:pt x="152408" y="5410200"/>
                  </a:lnTo>
                  <a:cubicBezTo>
                    <a:pt x="68236" y="5410200"/>
                    <a:pt x="0" y="5341964"/>
                    <a:pt x="0" y="5257792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5" name="CustomShape 41"/>
            <p:cNvSpPr/>
            <p:nvPr/>
          </p:nvSpPr>
          <p:spPr>
            <a:xfrm>
              <a:off x="10803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6" name="CustomShape 42"/>
            <p:cNvSpPr/>
            <p:nvPr/>
          </p:nvSpPr>
          <p:spPr>
            <a:xfrm>
              <a:off x="10943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Kristalloidler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337" name="CustomShape 43"/>
            <p:cNvSpPr/>
            <p:nvPr/>
          </p:nvSpPr>
          <p:spPr>
            <a:xfrm>
              <a:off x="11006640" y="23875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8" name="CustomShape 44"/>
            <p:cNvSpPr/>
            <p:nvPr/>
          </p:nvSpPr>
          <p:spPr>
            <a:xfrm>
              <a:off x="1110816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Tipler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39" name="CustomShape 45"/>
            <p:cNvSpPr/>
            <p:nvPr/>
          </p:nvSpPr>
          <p:spPr>
            <a:xfrm>
              <a:off x="11108160" y="27939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Salin %0.9, Ringer Laktat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0" name="CustomShape 46"/>
            <p:cNvSpPr/>
            <p:nvPr/>
          </p:nvSpPr>
          <p:spPr>
            <a:xfrm>
              <a:off x="11006640" y="33019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1" name="CustomShape 47"/>
            <p:cNvSpPr/>
            <p:nvPr/>
          </p:nvSpPr>
          <p:spPr>
            <a:xfrm>
              <a:off x="11108160" y="34034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Onkotik Basınç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2" name="CustomShape 48"/>
            <p:cNvSpPr/>
            <p:nvPr/>
          </p:nvSpPr>
          <p:spPr>
            <a:xfrm>
              <a:off x="11108160" y="37083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Düşük (yok)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3" name="CustomShape 49"/>
            <p:cNvSpPr/>
            <p:nvPr/>
          </p:nvSpPr>
          <p:spPr>
            <a:xfrm>
              <a:off x="11006640" y="42163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4" name="CustomShape 50"/>
            <p:cNvSpPr/>
            <p:nvPr/>
          </p:nvSpPr>
          <p:spPr>
            <a:xfrm>
              <a:off x="11108160" y="43178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Dağılım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5" name="CustomShape 51"/>
            <p:cNvSpPr/>
            <p:nvPr/>
          </p:nvSpPr>
          <p:spPr>
            <a:xfrm>
              <a:off x="11108160" y="46227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Hızla interstisyel alana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6" name="CustomShape 52"/>
            <p:cNvSpPr/>
            <p:nvPr/>
          </p:nvSpPr>
          <p:spPr>
            <a:xfrm>
              <a:off x="11006640" y="51307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7" name="CustomShape 53"/>
            <p:cNvSpPr/>
            <p:nvPr/>
          </p:nvSpPr>
          <p:spPr>
            <a:xfrm>
              <a:off x="11108160" y="52322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Verimlilik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8" name="CustomShape 54"/>
            <p:cNvSpPr/>
            <p:nvPr/>
          </p:nvSpPr>
          <p:spPr>
            <a:xfrm>
              <a:off x="11108160" y="55371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2-3x daha fazla volüm gerekli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49" name="CustomShape 55"/>
            <p:cNvSpPr/>
            <p:nvPr/>
          </p:nvSpPr>
          <p:spPr>
            <a:xfrm>
              <a:off x="11006640" y="6045120"/>
              <a:ext cx="4533480" cy="812520"/>
            </a:xfrm>
            <a:custGeom>
              <a:avLst/>
              <a:gdLst/>
              <a:ahLst/>
              <a:cxnLst/>
              <a:rect l="l" t="t" r="r" b="b"/>
              <a:pathLst>
                <a:path w="4533900" h="812800">
                  <a:moveTo>
                    <a:pt x="101600" y="0"/>
                  </a:moveTo>
                  <a:lnTo>
                    <a:pt x="4432300" y="0"/>
                  </a:lnTo>
                  <a:cubicBezTo>
                    <a:pt x="4488375" y="0"/>
                    <a:pt x="4533900" y="45525"/>
                    <a:pt x="4533900" y="101600"/>
                  </a:cubicBezTo>
                  <a:lnTo>
                    <a:pt x="4533900" y="711200"/>
                  </a:lnTo>
                  <a:cubicBezTo>
                    <a:pt x="4533900" y="767275"/>
                    <a:pt x="4488375" y="812800"/>
                    <a:pt x="44323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5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0" name="CustomShape 56"/>
            <p:cNvSpPr/>
            <p:nvPr/>
          </p:nvSpPr>
          <p:spPr>
            <a:xfrm>
              <a:off x="11108160" y="61466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Maliyet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51" name="CustomShape 57"/>
            <p:cNvSpPr/>
            <p:nvPr/>
          </p:nvSpPr>
          <p:spPr>
            <a:xfrm>
              <a:off x="11108160" y="64515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Çok düşük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52" name="CustomShape 58"/>
            <p:cNvSpPr/>
            <p:nvPr/>
          </p:nvSpPr>
          <p:spPr>
            <a:xfrm>
              <a:off x="507960" y="7264440"/>
              <a:ext cx="7517880" cy="2641320"/>
            </a:xfrm>
            <a:custGeom>
              <a:avLst/>
              <a:gdLst/>
              <a:ahLst/>
              <a:cxnLst/>
              <a:rect l="l" t="t" r="r" b="b"/>
              <a:pathLst>
                <a:path w="7518400" h="2641600">
                  <a:moveTo>
                    <a:pt x="152394" y="0"/>
                  </a:moveTo>
                  <a:lnTo>
                    <a:pt x="7366006" y="0"/>
                  </a:lnTo>
                  <a:cubicBezTo>
                    <a:pt x="7450171" y="0"/>
                    <a:pt x="7518400" y="68229"/>
                    <a:pt x="7518400" y="152394"/>
                  </a:cubicBezTo>
                  <a:lnTo>
                    <a:pt x="7518400" y="2489206"/>
                  </a:lnTo>
                  <a:cubicBezTo>
                    <a:pt x="7518400" y="2573371"/>
                    <a:pt x="7450171" y="2641600"/>
                    <a:pt x="7366006" y="2641600"/>
                  </a:cubicBezTo>
                  <a:lnTo>
                    <a:pt x="152394" y="2641600"/>
                  </a:lnTo>
                  <a:cubicBezTo>
                    <a:pt x="68229" y="2641600"/>
                    <a:pt x="0" y="2573371"/>
                    <a:pt x="0" y="2489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3" name="CustomShape 59"/>
            <p:cNvSpPr/>
            <p:nvPr/>
          </p:nvSpPr>
          <p:spPr>
            <a:xfrm>
              <a:off x="757080" y="7531200"/>
              <a:ext cx="199800" cy="228240"/>
            </a:xfrm>
            <a:custGeom>
              <a:avLst/>
              <a:gdLst/>
              <a:ahLst/>
              <a:cxnLst/>
              <a:rect l="l" t="t" r="r" b="b"/>
              <a:pathLst>
                <a:path w="200025" h="228600">
                  <a:moveTo>
                    <a:pt x="128588" y="0"/>
                  </a:moveTo>
                  <a:lnTo>
                    <a:pt x="57150" y="0"/>
                  </a:lnTo>
                  <a:cubicBezTo>
                    <a:pt x="49247" y="0"/>
                    <a:pt x="42863" y="6385"/>
                    <a:pt x="42863" y="14288"/>
                  </a:cubicBezTo>
                  <a:cubicBezTo>
                    <a:pt x="42863" y="22190"/>
                    <a:pt x="49247" y="28575"/>
                    <a:pt x="57150" y="28575"/>
                  </a:cubicBezTo>
                  <a:lnTo>
                    <a:pt x="57150" y="96217"/>
                  </a:lnTo>
                  <a:lnTo>
                    <a:pt x="3349" y="190336"/>
                  </a:lnTo>
                  <a:cubicBezTo>
                    <a:pt x="1161" y="194221"/>
                    <a:pt x="0" y="198552"/>
                    <a:pt x="0" y="203016"/>
                  </a:cubicBezTo>
                  <a:cubicBezTo>
                    <a:pt x="0" y="217170"/>
                    <a:pt x="11430" y="228600"/>
                    <a:pt x="25584" y="228600"/>
                  </a:cubicBezTo>
                  <a:lnTo>
                    <a:pt x="174441" y="228600"/>
                  </a:lnTo>
                  <a:cubicBezTo>
                    <a:pt x="188550" y="228600"/>
                    <a:pt x="200025" y="217170"/>
                    <a:pt x="200025" y="203016"/>
                  </a:cubicBezTo>
                  <a:cubicBezTo>
                    <a:pt x="200025" y="198552"/>
                    <a:pt x="198864" y="194176"/>
                    <a:pt x="196676" y="190336"/>
                  </a:cubicBezTo>
                  <a:lnTo>
                    <a:pt x="142875" y="96217"/>
                  </a:lnTo>
                  <a:lnTo>
                    <a:pt x="142875" y="28575"/>
                  </a:lnTo>
                  <a:cubicBezTo>
                    <a:pt x="150778" y="28575"/>
                    <a:pt x="157163" y="22190"/>
                    <a:pt x="157163" y="14288"/>
                  </a:cubicBezTo>
                  <a:cubicBezTo>
                    <a:pt x="157163" y="6385"/>
                    <a:pt x="150778" y="0"/>
                    <a:pt x="142875" y="0"/>
                  </a:cubicBezTo>
                  <a:lnTo>
                    <a:pt x="128588" y="0"/>
                  </a:lnTo>
                  <a:close/>
                  <a:moveTo>
                    <a:pt x="85725" y="96217"/>
                  </a:moveTo>
                  <a:lnTo>
                    <a:pt x="85725" y="28575"/>
                  </a:lnTo>
                  <a:lnTo>
                    <a:pt x="114300" y="28575"/>
                  </a:lnTo>
                  <a:lnTo>
                    <a:pt x="114300" y="96217"/>
                  </a:lnTo>
                  <a:cubicBezTo>
                    <a:pt x="114300" y="101173"/>
                    <a:pt x="115595" y="106085"/>
                    <a:pt x="118050" y="110416"/>
                  </a:cubicBezTo>
                  <a:lnTo>
                    <a:pt x="136624" y="142875"/>
                  </a:lnTo>
                  <a:lnTo>
                    <a:pt x="63401" y="142875"/>
                  </a:lnTo>
                  <a:lnTo>
                    <a:pt x="81975" y="110416"/>
                  </a:lnTo>
                  <a:cubicBezTo>
                    <a:pt x="84430" y="106085"/>
                    <a:pt x="85725" y="101218"/>
                    <a:pt x="85725" y="96217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4" name="CustomShape 60"/>
            <p:cNvSpPr/>
            <p:nvPr/>
          </p:nvSpPr>
          <p:spPr>
            <a:xfrm>
              <a:off x="1003320" y="7467480"/>
              <a:ext cx="69339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İdeal Replasman Sıvısı Kriterleri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355" name="CustomShape 61"/>
            <p:cNvSpPr/>
            <p:nvPr/>
          </p:nvSpPr>
          <p:spPr>
            <a:xfrm>
              <a:off x="736560" y="803808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6" name="CustomShape 62"/>
            <p:cNvSpPr/>
            <p:nvPr/>
          </p:nvSpPr>
          <p:spPr>
            <a:xfrm>
              <a:off x="1066680" y="797544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Yeterli onkotik basınç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57" name="CustomShape 63"/>
            <p:cNvSpPr/>
            <p:nvPr/>
          </p:nvSpPr>
          <p:spPr>
            <a:xfrm>
              <a:off x="736560" y="84189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8" name="CustomShape 64"/>
            <p:cNvSpPr/>
            <p:nvPr/>
          </p:nvSpPr>
          <p:spPr>
            <a:xfrm>
              <a:off x="1066680" y="835668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Uygun elektrolit dengesi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59" name="CustomShape 65"/>
            <p:cNvSpPr/>
            <p:nvPr/>
          </p:nvSpPr>
          <p:spPr>
            <a:xfrm>
              <a:off x="736560" y="88002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0" name="CustomShape 66"/>
            <p:cNvSpPr/>
            <p:nvPr/>
          </p:nvSpPr>
          <p:spPr>
            <a:xfrm>
              <a:off x="1066680" y="873756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Pıhtılaşma faktörleri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61" name="CustomShape 67"/>
            <p:cNvSpPr/>
            <p:nvPr/>
          </p:nvSpPr>
          <p:spPr>
            <a:xfrm>
              <a:off x="4368960" y="803808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2" name="CustomShape 68"/>
            <p:cNvSpPr/>
            <p:nvPr/>
          </p:nvSpPr>
          <p:spPr>
            <a:xfrm>
              <a:off x="4699080" y="797544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İmmunglobulin içeriği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63" name="CustomShape 69"/>
            <p:cNvSpPr/>
            <p:nvPr/>
          </p:nvSpPr>
          <p:spPr>
            <a:xfrm>
              <a:off x="4368960" y="84189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4" name="CustomShape 70"/>
            <p:cNvSpPr/>
            <p:nvPr/>
          </p:nvSpPr>
          <p:spPr>
            <a:xfrm>
              <a:off x="4699080" y="835668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Hipoalerjenik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65" name="CustomShape 71"/>
            <p:cNvSpPr/>
            <p:nvPr/>
          </p:nvSpPr>
          <p:spPr>
            <a:xfrm>
              <a:off x="4368960" y="88002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6" name="CustomShape 72"/>
            <p:cNvSpPr/>
            <p:nvPr/>
          </p:nvSpPr>
          <p:spPr>
            <a:xfrm>
              <a:off x="4699080" y="8737560"/>
              <a:ext cx="32256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Düşük enfeksiyon riski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67" name="CustomShape 73"/>
            <p:cNvSpPr/>
            <p:nvPr/>
          </p:nvSpPr>
          <p:spPr>
            <a:xfrm>
              <a:off x="8255160" y="7264440"/>
              <a:ext cx="7492680" cy="2641320"/>
            </a:xfrm>
            <a:custGeom>
              <a:avLst/>
              <a:gdLst/>
              <a:ahLst/>
              <a:cxnLst/>
              <a:rect l="l" t="t" r="r" b="b"/>
              <a:pathLst>
                <a:path w="7493000" h="2641600">
                  <a:moveTo>
                    <a:pt x="50800" y="0"/>
                  </a:moveTo>
                  <a:lnTo>
                    <a:pt x="7340606" y="0"/>
                  </a:lnTo>
                  <a:cubicBezTo>
                    <a:pt x="7424771" y="0"/>
                    <a:pt x="7493000" y="68229"/>
                    <a:pt x="7493000" y="152394"/>
                  </a:cubicBezTo>
                  <a:lnTo>
                    <a:pt x="7493000" y="2489206"/>
                  </a:lnTo>
                  <a:cubicBezTo>
                    <a:pt x="7493000" y="2573371"/>
                    <a:pt x="7424771" y="2641600"/>
                    <a:pt x="7340606" y="2641600"/>
                  </a:cubicBez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8" name="CustomShape 74"/>
            <p:cNvSpPr/>
            <p:nvPr/>
          </p:nvSpPr>
          <p:spPr>
            <a:xfrm>
              <a:off x="8255160" y="7264440"/>
              <a:ext cx="50400" cy="2641320"/>
            </a:xfrm>
            <a:custGeom>
              <a:avLst/>
              <a:gdLst/>
              <a:ahLst/>
              <a:cxnLst/>
              <a:rect l="l" t="t" r="r" b="b"/>
              <a:pathLst>
                <a:path w="50800" h="2641600">
                  <a:moveTo>
                    <a:pt x="50800" y="0"/>
                  </a:moveTo>
                  <a:lnTo>
                    <a:pt x="50800" y="0"/>
                  </a:lnTo>
                  <a:lnTo>
                    <a:pt x="50800" y="2641600"/>
                  </a:ln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9" name="CustomShape 75"/>
            <p:cNvSpPr/>
            <p:nvPr/>
          </p:nvSpPr>
          <p:spPr>
            <a:xfrm>
              <a:off x="8486640" y="7531200"/>
              <a:ext cx="285480" cy="228240"/>
            </a:xfrm>
            <a:custGeom>
              <a:avLst/>
              <a:gdLst/>
              <a:ahLst/>
              <a:cxnLst/>
              <a:rect l="l" t="t" r="r" b="b"/>
              <a:pathLst>
                <a:path w="285750" h="228600">
                  <a:moveTo>
                    <a:pt x="171450" y="14288"/>
                  </a:moveTo>
                  <a:lnTo>
                    <a:pt x="228600" y="14288"/>
                  </a:lnTo>
                  <a:cubicBezTo>
                    <a:pt x="236503" y="14288"/>
                    <a:pt x="242888" y="20672"/>
                    <a:pt x="242888" y="28575"/>
                  </a:cubicBezTo>
                  <a:cubicBezTo>
                    <a:pt x="242888" y="36478"/>
                    <a:pt x="236503" y="42863"/>
                    <a:pt x="228600" y="42863"/>
                  </a:cubicBezTo>
                  <a:lnTo>
                    <a:pt x="177879" y="42863"/>
                  </a:lnTo>
                  <a:cubicBezTo>
                    <a:pt x="175558" y="54382"/>
                    <a:pt x="167655" y="63892"/>
                    <a:pt x="157163" y="68446"/>
                  </a:cubicBezTo>
                  <a:lnTo>
                    <a:pt x="157163" y="200025"/>
                  </a:lnTo>
                  <a:lnTo>
                    <a:pt x="228600" y="200025"/>
                  </a:lnTo>
                  <a:cubicBezTo>
                    <a:pt x="236503" y="200025"/>
                    <a:pt x="242888" y="206410"/>
                    <a:pt x="242888" y="214313"/>
                  </a:cubicBezTo>
                  <a:cubicBezTo>
                    <a:pt x="242888" y="222215"/>
                    <a:pt x="236503" y="228600"/>
                    <a:pt x="228600" y="228600"/>
                  </a:cubicBezTo>
                  <a:lnTo>
                    <a:pt x="57150" y="228600"/>
                  </a:lnTo>
                  <a:cubicBezTo>
                    <a:pt x="49247" y="228600"/>
                    <a:pt x="42863" y="222215"/>
                    <a:pt x="42863" y="214313"/>
                  </a:cubicBezTo>
                  <a:cubicBezTo>
                    <a:pt x="42863" y="206410"/>
                    <a:pt x="49247" y="200025"/>
                    <a:pt x="57150" y="200025"/>
                  </a:cubicBezTo>
                  <a:lnTo>
                    <a:pt x="128588" y="200025"/>
                  </a:lnTo>
                  <a:lnTo>
                    <a:pt x="128588" y="68446"/>
                  </a:lnTo>
                  <a:cubicBezTo>
                    <a:pt x="118095" y="63847"/>
                    <a:pt x="110192" y="54337"/>
                    <a:pt x="107871" y="42863"/>
                  </a:cubicBezTo>
                  <a:lnTo>
                    <a:pt x="57150" y="42863"/>
                  </a:lnTo>
                  <a:cubicBezTo>
                    <a:pt x="49247" y="42863"/>
                    <a:pt x="42863" y="36478"/>
                    <a:pt x="42863" y="28575"/>
                  </a:cubicBezTo>
                  <a:cubicBezTo>
                    <a:pt x="42863" y="20672"/>
                    <a:pt x="49247" y="14288"/>
                    <a:pt x="57150" y="14288"/>
                  </a:cubicBezTo>
                  <a:lnTo>
                    <a:pt x="114300" y="14288"/>
                  </a:lnTo>
                  <a:cubicBezTo>
                    <a:pt x="120819" y="5626"/>
                    <a:pt x="131177" y="0"/>
                    <a:pt x="142875" y="0"/>
                  </a:cubicBezTo>
                  <a:cubicBezTo>
                    <a:pt x="154573" y="0"/>
                    <a:pt x="164931" y="5626"/>
                    <a:pt x="171450" y="14288"/>
                  </a:cubicBezTo>
                  <a:close/>
                  <a:moveTo>
                    <a:pt x="196275" y="142875"/>
                  </a:moveTo>
                  <a:lnTo>
                    <a:pt x="260925" y="142875"/>
                  </a:lnTo>
                  <a:lnTo>
                    <a:pt x="228600" y="87422"/>
                  </a:lnTo>
                  <a:lnTo>
                    <a:pt x="196275" y="142875"/>
                  </a:lnTo>
                  <a:close/>
                  <a:moveTo>
                    <a:pt x="228600" y="185738"/>
                  </a:moveTo>
                  <a:cubicBezTo>
                    <a:pt x="200516" y="185738"/>
                    <a:pt x="177165" y="170557"/>
                    <a:pt x="172343" y="150510"/>
                  </a:cubicBezTo>
                  <a:cubicBezTo>
                    <a:pt x="171182" y="145599"/>
                    <a:pt x="172789" y="140553"/>
                    <a:pt x="175334" y="136178"/>
                  </a:cubicBezTo>
                  <a:lnTo>
                    <a:pt x="217840" y="63311"/>
                  </a:lnTo>
                  <a:cubicBezTo>
                    <a:pt x="220072" y="59472"/>
                    <a:pt x="224180" y="57150"/>
                    <a:pt x="228600" y="57150"/>
                  </a:cubicBezTo>
                  <a:cubicBezTo>
                    <a:pt x="233020" y="57150"/>
                    <a:pt x="237128" y="59516"/>
                    <a:pt x="239360" y="63311"/>
                  </a:cubicBezTo>
                  <a:lnTo>
                    <a:pt x="281866" y="136178"/>
                  </a:lnTo>
                  <a:cubicBezTo>
                    <a:pt x="284411" y="140553"/>
                    <a:pt x="286018" y="145599"/>
                    <a:pt x="284857" y="150510"/>
                  </a:cubicBezTo>
                  <a:cubicBezTo>
                    <a:pt x="280035" y="170512"/>
                    <a:pt x="256684" y="185738"/>
                    <a:pt x="228600" y="185738"/>
                  </a:cubicBezTo>
                  <a:close/>
                  <a:moveTo>
                    <a:pt x="56614" y="87422"/>
                  </a:moveTo>
                  <a:lnTo>
                    <a:pt x="24289" y="142875"/>
                  </a:lnTo>
                  <a:lnTo>
                    <a:pt x="88984" y="142875"/>
                  </a:lnTo>
                  <a:lnTo>
                    <a:pt x="56614" y="87422"/>
                  </a:lnTo>
                  <a:close/>
                  <a:moveTo>
                    <a:pt x="402" y="150510"/>
                  </a:moveTo>
                  <a:cubicBezTo>
                    <a:pt x="-759" y="145599"/>
                    <a:pt x="848" y="140553"/>
                    <a:pt x="3393" y="136178"/>
                  </a:cubicBezTo>
                  <a:lnTo>
                    <a:pt x="45899" y="63311"/>
                  </a:lnTo>
                  <a:cubicBezTo>
                    <a:pt x="48131" y="59472"/>
                    <a:pt x="52239" y="57150"/>
                    <a:pt x="56659" y="57150"/>
                  </a:cubicBezTo>
                  <a:cubicBezTo>
                    <a:pt x="61079" y="57150"/>
                    <a:pt x="65187" y="59516"/>
                    <a:pt x="67419" y="63311"/>
                  </a:cubicBezTo>
                  <a:lnTo>
                    <a:pt x="109924" y="136178"/>
                  </a:lnTo>
                  <a:cubicBezTo>
                    <a:pt x="112469" y="140553"/>
                    <a:pt x="114077" y="145599"/>
                    <a:pt x="112916" y="150510"/>
                  </a:cubicBezTo>
                  <a:cubicBezTo>
                    <a:pt x="108094" y="170512"/>
                    <a:pt x="84743" y="185738"/>
                    <a:pt x="56659" y="185738"/>
                  </a:cubicBezTo>
                  <a:cubicBezTo>
                    <a:pt x="28575" y="185738"/>
                    <a:pt x="5224" y="170557"/>
                    <a:pt x="402" y="15051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0" name="CustomShape 76"/>
            <p:cNvSpPr/>
            <p:nvPr/>
          </p:nvSpPr>
          <p:spPr>
            <a:xfrm>
              <a:off x="8775720" y="7467480"/>
              <a:ext cx="68832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Kombinasyon Stratejileri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371" name="CustomShape 77"/>
            <p:cNvSpPr/>
            <p:nvPr/>
          </p:nvSpPr>
          <p:spPr>
            <a:xfrm>
              <a:off x="8483760" y="7975440"/>
              <a:ext cx="7060680" cy="507600"/>
            </a:xfrm>
            <a:custGeom>
              <a:avLst/>
              <a:gdLst/>
              <a:ahLst/>
              <a:cxnLst/>
              <a:rect l="l" t="t" r="r" b="b"/>
              <a:pathLst>
                <a:path w="7061200" h="508000">
                  <a:moveTo>
                    <a:pt x="101600" y="0"/>
                  </a:moveTo>
                  <a:lnTo>
                    <a:pt x="6959600" y="0"/>
                  </a:lnTo>
                  <a:cubicBezTo>
                    <a:pt x="7015675" y="0"/>
                    <a:pt x="7061200" y="45525"/>
                    <a:pt x="7061200" y="101600"/>
                  </a:cubicBezTo>
                  <a:lnTo>
                    <a:pt x="7061200" y="406400"/>
                  </a:lnTo>
                  <a:cubicBezTo>
                    <a:pt x="7061200" y="462475"/>
                    <a:pt x="7015675" y="508000"/>
                    <a:pt x="6959600" y="508000"/>
                  </a:cubicBezTo>
                  <a:lnTo>
                    <a:pt x="101600" y="508000"/>
                  </a:lnTo>
                  <a:cubicBezTo>
                    <a:pt x="45525" y="508000"/>
                    <a:pt x="0" y="462475"/>
                    <a:pt x="0" y="406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2" name="CustomShape 78"/>
            <p:cNvSpPr/>
            <p:nvPr/>
          </p:nvSpPr>
          <p:spPr>
            <a:xfrm>
              <a:off x="8585280" y="8108640"/>
              <a:ext cx="2311560" cy="237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%50 Albümin + %50 TDP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73" name="CustomShape 79"/>
            <p:cNvSpPr/>
            <p:nvPr/>
          </p:nvSpPr>
          <p:spPr>
            <a:xfrm>
              <a:off x="13001239" y="8091344"/>
              <a:ext cx="14094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Dengeli</a:t>
              </a: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4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yaklaşım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374" name="CustomShape 80"/>
            <p:cNvSpPr/>
            <p:nvPr/>
          </p:nvSpPr>
          <p:spPr>
            <a:xfrm>
              <a:off x="8463681" y="8596457"/>
              <a:ext cx="7060680" cy="507600"/>
            </a:xfrm>
            <a:custGeom>
              <a:avLst/>
              <a:gdLst/>
              <a:ahLst/>
              <a:cxnLst/>
              <a:rect l="l" t="t" r="r" b="b"/>
              <a:pathLst>
                <a:path w="7061200" h="508000">
                  <a:moveTo>
                    <a:pt x="101600" y="0"/>
                  </a:moveTo>
                  <a:lnTo>
                    <a:pt x="6959600" y="0"/>
                  </a:lnTo>
                  <a:cubicBezTo>
                    <a:pt x="7015675" y="0"/>
                    <a:pt x="7061200" y="45525"/>
                    <a:pt x="7061200" y="101600"/>
                  </a:cubicBezTo>
                  <a:lnTo>
                    <a:pt x="7061200" y="406400"/>
                  </a:lnTo>
                  <a:cubicBezTo>
                    <a:pt x="7061200" y="462475"/>
                    <a:pt x="7015675" y="508000"/>
                    <a:pt x="6959600" y="508000"/>
                  </a:cubicBezTo>
                  <a:lnTo>
                    <a:pt x="101600" y="508000"/>
                  </a:lnTo>
                  <a:cubicBezTo>
                    <a:pt x="45525" y="508000"/>
                    <a:pt x="0" y="462475"/>
                    <a:pt x="0" y="406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5" name="CustomShape 81"/>
            <p:cNvSpPr/>
            <p:nvPr/>
          </p:nvSpPr>
          <p:spPr>
            <a:xfrm>
              <a:off x="8585280" y="8718120"/>
              <a:ext cx="2372760" cy="237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%80 Albümin + %20 Salin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76" name="CustomShape 82"/>
            <p:cNvSpPr/>
            <p:nvPr/>
          </p:nvSpPr>
          <p:spPr>
            <a:xfrm>
              <a:off x="13184683" y="8690007"/>
              <a:ext cx="10792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Maliyet-etkin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377" name="CustomShape 83"/>
            <p:cNvSpPr/>
            <p:nvPr/>
          </p:nvSpPr>
          <p:spPr>
            <a:xfrm>
              <a:off x="8483760" y="9194760"/>
              <a:ext cx="7060680" cy="507600"/>
            </a:xfrm>
            <a:custGeom>
              <a:avLst/>
              <a:gdLst/>
              <a:ahLst/>
              <a:cxnLst/>
              <a:rect l="l" t="t" r="r" b="b"/>
              <a:pathLst>
                <a:path w="7061200" h="508000">
                  <a:moveTo>
                    <a:pt x="101600" y="0"/>
                  </a:moveTo>
                  <a:lnTo>
                    <a:pt x="6959600" y="0"/>
                  </a:lnTo>
                  <a:cubicBezTo>
                    <a:pt x="7015675" y="0"/>
                    <a:pt x="7061200" y="45525"/>
                    <a:pt x="7061200" y="101600"/>
                  </a:cubicBezTo>
                  <a:lnTo>
                    <a:pt x="7061200" y="406400"/>
                  </a:lnTo>
                  <a:cubicBezTo>
                    <a:pt x="7061200" y="462475"/>
                    <a:pt x="7015675" y="508000"/>
                    <a:pt x="6959600" y="508000"/>
                  </a:cubicBezTo>
                  <a:lnTo>
                    <a:pt x="101600" y="508000"/>
                  </a:lnTo>
                  <a:cubicBezTo>
                    <a:pt x="45525" y="508000"/>
                    <a:pt x="0" y="462475"/>
                    <a:pt x="0" y="406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8" name="CustomShape 84"/>
            <p:cNvSpPr/>
            <p:nvPr/>
          </p:nvSpPr>
          <p:spPr>
            <a:xfrm>
              <a:off x="8585280" y="9327600"/>
              <a:ext cx="2839680" cy="237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%70 Albümin + %30 Kristalloid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79" name="CustomShape 85"/>
            <p:cNvSpPr/>
            <p:nvPr/>
          </p:nvSpPr>
          <p:spPr>
            <a:xfrm>
              <a:off x="13182763" y="9321840"/>
              <a:ext cx="11170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Minimal ratio</a:t>
              </a:r>
              <a:endParaRPr lang="tr-TR" sz="1400" b="0" strike="noStrike" spc="-1" dirty="0">
                <a:latin typeface="Arial"/>
              </a:endParaRPr>
            </a:p>
          </p:txBody>
        </p:sp>
      </p:grpSp>
      <p:pic>
        <p:nvPicPr>
          <p:cNvPr id="88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 2"/>
          <p:cNvGrpSpPr/>
          <p:nvPr/>
        </p:nvGrpSpPr>
        <p:grpSpPr>
          <a:xfrm>
            <a:off x="0" y="0"/>
            <a:ext cx="16089440" cy="8926286"/>
            <a:chOff x="0" y="0"/>
            <a:chExt cx="16089440" cy="8926286"/>
          </a:xfrm>
        </p:grpSpPr>
        <p:sp>
          <p:nvSpPr>
            <p:cNvPr id="380" name="CustomShape 1"/>
            <p:cNvSpPr/>
            <p:nvPr/>
          </p:nvSpPr>
          <p:spPr>
            <a:xfrm>
              <a:off x="0" y="78424"/>
              <a:ext cx="107697" cy="730602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1" name="CustomShape 2"/>
            <p:cNvSpPr/>
            <p:nvPr/>
          </p:nvSpPr>
          <p:spPr>
            <a:xfrm>
              <a:off x="324625" y="0"/>
              <a:ext cx="6908724" cy="12319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400" b="1" strike="noStrike" spc="77" dirty="0">
                  <a:solidFill>
                    <a:schemeClr val="accent2"/>
                  </a:solidFill>
                  <a:latin typeface="MiSans"/>
                  <a:ea typeface="MiSans"/>
                </a:rPr>
                <a:t>ALBÜMİN DETAYLI İNCELEME</a:t>
              </a:r>
              <a:endParaRPr lang="tr-TR" sz="2400" b="0" strike="noStrike" spc="-1" dirty="0">
                <a:solidFill>
                  <a:schemeClr val="accent2"/>
                </a:solidFill>
                <a:latin typeface="Arial"/>
              </a:endParaRPr>
            </a:p>
          </p:txBody>
        </p:sp>
        <p:sp>
          <p:nvSpPr>
            <p:cNvPr id="383" name="CustomShape 4"/>
            <p:cNvSpPr/>
            <p:nvPr/>
          </p:nvSpPr>
          <p:spPr>
            <a:xfrm>
              <a:off x="0" y="1148617"/>
              <a:ext cx="7924800" cy="4770920"/>
            </a:xfrm>
            <a:custGeom>
              <a:avLst/>
              <a:gdLst/>
              <a:ahLst/>
              <a:cxnLst/>
              <a:rect l="l" t="t" r="r" b="b"/>
              <a:pathLst>
                <a:path w="7493000" h="4826000">
                  <a:moveTo>
                    <a:pt x="152405" y="0"/>
                  </a:moveTo>
                  <a:lnTo>
                    <a:pt x="7340595" y="0"/>
                  </a:lnTo>
                  <a:cubicBezTo>
                    <a:pt x="7424766" y="0"/>
                    <a:pt x="7493000" y="68234"/>
                    <a:pt x="7493000" y="152405"/>
                  </a:cubicBezTo>
                  <a:lnTo>
                    <a:pt x="7493000" y="4673595"/>
                  </a:lnTo>
                  <a:cubicBezTo>
                    <a:pt x="7493000" y="4757766"/>
                    <a:pt x="7424766" y="4826000"/>
                    <a:pt x="7340595" y="4826000"/>
                  </a:cubicBezTo>
                  <a:lnTo>
                    <a:pt x="152405" y="4826000"/>
                  </a:lnTo>
                  <a:cubicBezTo>
                    <a:pt x="68234" y="4826000"/>
                    <a:pt x="0" y="4757766"/>
                    <a:pt x="0" y="4673595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4" name="CustomShape 5"/>
            <p:cNvSpPr/>
            <p:nvPr/>
          </p:nvSpPr>
          <p:spPr>
            <a:xfrm>
              <a:off x="338039" y="1461573"/>
              <a:ext cx="202364" cy="260797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174625" y="0"/>
                  </a:moveTo>
                  <a:cubicBezTo>
                    <a:pt x="183406" y="0"/>
                    <a:pt x="190500" y="7094"/>
                    <a:pt x="190500" y="15875"/>
                  </a:cubicBezTo>
                  <a:cubicBezTo>
                    <a:pt x="190500" y="44549"/>
                    <a:pt x="178395" y="67866"/>
                    <a:pt x="162024" y="87561"/>
                  </a:cubicBezTo>
                  <a:cubicBezTo>
                    <a:pt x="150068" y="101898"/>
                    <a:pt x="135334" y="114895"/>
                    <a:pt x="120551" y="127000"/>
                  </a:cubicBezTo>
                  <a:cubicBezTo>
                    <a:pt x="135334" y="139154"/>
                    <a:pt x="150068" y="152102"/>
                    <a:pt x="162024" y="166439"/>
                  </a:cubicBezTo>
                  <a:cubicBezTo>
                    <a:pt x="178395" y="186085"/>
                    <a:pt x="190500" y="209451"/>
                    <a:pt x="190500" y="238125"/>
                  </a:cubicBezTo>
                  <a:cubicBezTo>
                    <a:pt x="190500" y="246906"/>
                    <a:pt x="183406" y="254000"/>
                    <a:pt x="174625" y="254000"/>
                  </a:cubicBezTo>
                  <a:cubicBezTo>
                    <a:pt x="165844" y="254000"/>
                    <a:pt x="158750" y="246906"/>
                    <a:pt x="158750" y="238125"/>
                  </a:cubicBezTo>
                  <a:lnTo>
                    <a:pt x="31750" y="238125"/>
                  </a:lnTo>
                  <a:cubicBezTo>
                    <a:pt x="31750" y="246906"/>
                    <a:pt x="24656" y="254000"/>
                    <a:pt x="15875" y="254000"/>
                  </a:cubicBezTo>
                  <a:cubicBezTo>
                    <a:pt x="7094" y="254000"/>
                    <a:pt x="0" y="246906"/>
                    <a:pt x="0" y="238125"/>
                  </a:cubicBezTo>
                  <a:cubicBezTo>
                    <a:pt x="0" y="209451"/>
                    <a:pt x="12105" y="186134"/>
                    <a:pt x="28476" y="166439"/>
                  </a:cubicBezTo>
                  <a:cubicBezTo>
                    <a:pt x="40432" y="152102"/>
                    <a:pt x="55166" y="139154"/>
                    <a:pt x="69949" y="127000"/>
                  </a:cubicBezTo>
                  <a:cubicBezTo>
                    <a:pt x="55166" y="114846"/>
                    <a:pt x="40432" y="101898"/>
                    <a:pt x="28476" y="87561"/>
                  </a:cubicBezTo>
                  <a:cubicBezTo>
                    <a:pt x="12105" y="67866"/>
                    <a:pt x="0" y="44549"/>
                    <a:pt x="0" y="15875"/>
                  </a:cubicBezTo>
                  <a:cubicBezTo>
                    <a:pt x="0" y="7094"/>
                    <a:pt x="7094" y="0"/>
                    <a:pt x="15875" y="0"/>
                  </a:cubicBezTo>
                  <a:cubicBezTo>
                    <a:pt x="24656" y="0"/>
                    <a:pt x="31750" y="7094"/>
                    <a:pt x="31750" y="15875"/>
                  </a:cubicBezTo>
                  <a:lnTo>
                    <a:pt x="158750" y="15875"/>
                  </a:lnTo>
                  <a:cubicBezTo>
                    <a:pt x="158750" y="7094"/>
                    <a:pt x="165844" y="0"/>
                    <a:pt x="174625" y="0"/>
                  </a:cubicBezTo>
                  <a:close/>
                  <a:moveTo>
                    <a:pt x="140643" y="190500"/>
                  </a:moveTo>
                  <a:lnTo>
                    <a:pt x="49907" y="190500"/>
                  </a:lnTo>
                  <a:cubicBezTo>
                    <a:pt x="45839" y="195709"/>
                    <a:pt x="42416" y="200968"/>
                    <a:pt x="39688" y="206375"/>
                  </a:cubicBezTo>
                  <a:lnTo>
                    <a:pt x="150912" y="206375"/>
                  </a:lnTo>
                  <a:cubicBezTo>
                    <a:pt x="148134" y="200968"/>
                    <a:pt x="144711" y="195709"/>
                    <a:pt x="140692" y="190500"/>
                  </a:cubicBezTo>
                  <a:close/>
                  <a:moveTo>
                    <a:pt x="118070" y="166688"/>
                  </a:moveTo>
                  <a:cubicBezTo>
                    <a:pt x="110976" y="160238"/>
                    <a:pt x="103287" y="153888"/>
                    <a:pt x="95250" y="147340"/>
                  </a:cubicBezTo>
                  <a:cubicBezTo>
                    <a:pt x="87213" y="153839"/>
                    <a:pt x="79524" y="160238"/>
                    <a:pt x="72430" y="166688"/>
                  </a:cubicBezTo>
                  <a:lnTo>
                    <a:pt x="118070" y="166688"/>
                  </a:lnTo>
                  <a:close/>
                  <a:moveTo>
                    <a:pt x="49857" y="63500"/>
                  </a:moveTo>
                  <a:lnTo>
                    <a:pt x="140593" y="63500"/>
                  </a:lnTo>
                  <a:cubicBezTo>
                    <a:pt x="144661" y="58291"/>
                    <a:pt x="148084" y="53032"/>
                    <a:pt x="150813" y="47625"/>
                  </a:cubicBezTo>
                  <a:lnTo>
                    <a:pt x="39638" y="47625"/>
                  </a:lnTo>
                  <a:cubicBezTo>
                    <a:pt x="42416" y="53032"/>
                    <a:pt x="45839" y="58291"/>
                    <a:pt x="49857" y="63500"/>
                  </a:cubicBezTo>
                  <a:close/>
                  <a:moveTo>
                    <a:pt x="72430" y="87313"/>
                  </a:moveTo>
                  <a:cubicBezTo>
                    <a:pt x="79524" y="93762"/>
                    <a:pt x="87213" y="100112"/>
                    <a:pt x="95250" y="106660"/>
                  </a:cubicBezTo>
                  <a:cubicBezTo>
                    <a:pt x="103287" y="100161"/>
                    <a:pt x="110976" y="93762"/>
                    <a:pt x="118070" y="87313"/>
                  </a:cubicBezTo>
                  <a:lnTo>
                    <a:pt x="72430" y="87313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5" name="CustomShape 6"/>
            <p:cNvSpPr/>
            <p:nvPr/>
          </p:nvSpPr>
          <p:spPr>
            <a:xfrm>
              <a:off x="608624" y="1409414"/>
              <a:ext cx="7233349" cy="3651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Biyokimyasal Özellikler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386" name="CustomShape 7"/>
            <p:cNvSpPr/>
            <p:nvPr/>
          </p:nvSpPr>
          <p:spPr>
            <a:xfrm>
              <a:off x="270585" y="1983537"/>
              <a:ext cx="7436096" cy="1409044"/>
            </a:xfrm>
            <a:custGeom>
              <a:avLst/>
              <a:gdLst/>
              <a:ahLst/>
              <a:cxnLst/>
              <a:rect l="l" t="t" r="r" b="b"/>
              <a:pathLst>
                <a:path w="6985000" h="1371600">
                  <a:moveTo>
                    <a:pt x="101594" y="0"/>
                  </a:moveTo>
                  <a:lnTo>
                    <a:pt x="6883406" y="0"/>
                  </a:lnTo>
                  <a:cubicBezTo>
                    <a:pt x="6939515" y="0"/>
                    <a:pt x="6985000" y="45485"/>
                    <a:pt x="6985000" y="101594"/>
                  </a:cubicBezTo>
                  <a:lnTo>
                    <a:pt x="6985000" y="1270006"/>
                  </a:lnTo>
                  <a:cubicBezTo>
                    <a:pt x="6985000" y="1326115"/>
                    <a:pt x="6939515" y="1371600"/>
                    <a:pt x="68834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7" name="CustomShape 8"/>
            <p:cNvSpPr/>
            <p:nvPr/>
          </p:nvSpPr>
          <p:spPr>
            <a:xfrm>
              <a:off x="432706" y="2140385"/>
              <a:ext cx="7219552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Moleküler Yapı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88" name="CustomShape 9"/>
            <p:cNvSpPr/>
            <p:nvPr/>
          </p:nvSpPr>
          <p:spPr>
            <a:xfrm>
              <a:off x="432706" y="2558030"/>
              <a:ext cx="7219552" cy="67807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585 amino asit, tek polipeptid zinciri, 17 disülfid bağı. Kalp şeklinde üç boyutlu yapı.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89" name="CustomShape 10"/>
            <p:cNvSpPr/>
            <p:nvPr/>
          </p:nvSpPr>
          <p:spPr>
            <a:xfrm>
              <a:off x="270585" y="3549799"/>
              <a:ext cx="7436096" cy="1069823"/>
            </a:xfrm>
            <a:custGeom>
              <a:avLst/>
              <a:gdLst/>
              <a:ahLst/>
              <a:cxnLst/>
              <a:rect l="l" t="t" r="r" b="b"/>
              <a:pathLst>
                <a:path w="6985000" h="10414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939801"/>
                  </a:lnTo>
                  <a:cubicBezTo>
                    <a:pt x="6985000" y="995913"/>
                    <a:pt x="6939513" y="1041400"/>
                    <a:pt x="6883401" y="1041400"/>
                  </a:cubicBezTo>
                  <a:lnTo>
                    <a:pt x="101599" y="1041400"/>
                  </a:lnTo>
                  <a:cubicBezTo>
                    <a:pt x="45487" y="1041400"/>
                    <a:pt x="0" y="995913"/>
                    <a:pt x="0" y="9398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0" name="CustomShape 11"/>
            <p:cNvSpPr/>
            <p:nvPr/>
          </p:nvSpPr>
          <p:spPr>
            <a:xfrm>
              <a:off x="432706" y="3706277"/>
              <a:ext cx="7219552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Sentez ve Metabolizma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91" name="CustomShape 12"/>
            <p:cNvSpPr/>
            <p:nvPr/>
          </p:nvSpPr>
          <p:spPr>
            <a:xfrm>
              <a:off x="432706" y="4123922"/>
              <a:ext cx="7219552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Karaciğerde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sentez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(12-25 g/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gün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),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serumda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35-50 g/L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konsantrasyon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.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392" name="CustomShape 13"/>
            <p:cNvSpPr/>
            <p:nvPr/>
          </p:nvSpPr>
          <p:spPr>
            <a:xfrm>
              <a:off x="270585" y="4776469"/>
              <a:ext cx="7436096" cy="1069823"/>
            </a:xfrm>
            <a:custGeom>
              <a:avLst/>
              <a:gdLst/>
              <a:ahLst/>
              <a:cxnLst/>
              <a:rect l="l" t="t" r="r" b="b"/>
              <a:pathLst>
                <a:path w="6985000" h="10414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939801"/>
                  </a:lnTo>
                  <a:cubicBezTo>
                    <a:pt x="6985000" y="995913"/>
                    <a:pt x="6939513" y="1041400"/>
                    <a:pt x="6883401" y="1041400"/>
                  </a:cubicBezTo>
                  <a:lnTo>
                    <a:pt x="101599" y="1041400"/>
                  </a:lnTo>
                  <a:cubicBezTo>
                    <a:pt x="45487" y="1041400"/>
                    <a:pt x="0" y="995913"/>
                    <a:pt x="0" y="9398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3" name="CustomShape 14"/>
            <p:cNvSpPr/>
            <p:nvPr/>
          </p:nvSpPr>
          <p:spPr>
            <a:xfrm>
              <a:off x="432706" y="4932948"/>
              <a:ext cx="7219552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Farmakokinetik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394" name="CustomShape 15"/>
            <p:cNvSpPr/>
            <p:nvPr/>
          </p:nvSpPr>
          <p:spPr>
            <a:xfrm>
              <a:off x="432706" y="5350593"/>
              <a:ext cx="7219552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Dağılım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hacmi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: 0.1-0.2 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L/kg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395" name="CustomShape 16"/>
            <p:cNvSpPr/>
            <p:nvPr/>
          </p:nvSpPr>
          <p:spPr>
            <a:xfrm>
              <a:off x="8408270" y="1100491"/>
              <a:ext cx="6526930" cy="4709759"/>
            </a:xfrm>
            <a:custGeom>
              <a:avLst/>
              <a:gdLst/>
              <a:ahLst/>
              <a:cxnLst/>
              <a:rect l="l" t="t" r="r" b="b"/>
              <a:pathLst>
                <a:path w="7493000" h="4826000">
                  <a:moveTo>
                    <a:pt x="152405" y="0"/>
                  </a:moveTo>
                  <a:lnTo>
                    <a:pt x="7340595" y="0"/>
                  </a:lnTo>
                  <a:cubicBezTo>
                    <a:pt x="7424766" y="0"/>
                    <a:pt x="7493000" y="68234"/>
                    <a:pt x="7493000" y="152405"/>
                  </a:cubicBezTo>
                  <a:lnTo>
                    <a:pt x="7493000" y="4673595"/>
                  </a:lnTo>
                  <a:cubicBezTo>
                    <a:pt x="7493000" y="4757766"/>
                    <a:pt x="7424766" y="4826000"/>
                    <a:pt x="7340595" y="4826000"/>
                  </a:cubicBezTo>
                  <a:lnTo>
                    <a:pt x="152405" y="4826000"/>
                  </a:lnTo>
                  <a:cubicBezTo>
                    <a:pt x="68234" y="4826000"/>
                    <a:pt x="0" y="4757766"/>
                    <a:pt x="0" y="4673595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6" name="CustomShape 17"/>
            <p:cNvSpPr/>
            <p:nvPr/>
          </p:nvSpPr>
          <p:spPr>
            <a:xfrm>
              <a:off x="8585889" y="1461573"/>
              <a:ext cx="202364" cy="260797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95250" y="254000"/>
                  </a:moveTo>
                  <a:cubicBezTo>
                    <a:pt x="42664" y="254000"/>
                    <a:pt x="0" y="211336"/>
                    <a:pt x="0" y="158750"/>
                  </a:cubicBezTo>
                  <a:cubicBezTo>
                    <a:pt x="0" y="113506"/>
                    <a:pt x="64591" y="22771"/>
                    <a:pt x="82649" y="-1736"/>
                  </a:cubicBezTo>
                  <a:cubicBezTo>
                    <a:pt x="85576" y="-5705"/>
                    <a:pt x="90190" y="-7937"/>
                    <a:pt x="95151" y="-7937"/>
                  </a:cubicBezTo>
                  <a:lnTo>
                    <a:pt x="95349" y="-7937"/>
                  </a:lnTo>
                  <a:cubicBezTo>
                    <a:pt x="100310" y="-7937"/>
                    <a:pt x="104924" y="-5705"/>
                    <a:pt x="107851" y="-1736"/>
                  </a:cubicBezTo>
                  <a:cubicBezTo>
                    <a:pt x="125909" y="22771"/>
                    <a:pt x="190500" y="113506"/>
                    <a:pt x="190500" y="158750"/>
                  </a:cubicBezTo>
                  <a:cubicBezTo>
                    <a:pt x="190500" y="211336"/>
                    <a:pt x="147836" y="254000"/>
                    <a:pt x="95250" y="254000"/>
                  </a:cubicBezTo>
                  <a:close/>
                  <a:moveTo>
                    <a:pt x="55563" y="154781"/>
                  </a:moveTo>
                  <a:cubicBezTo>
                    <a:pt x="55563" y="148183"/>
                    <a:pt x="50254" y="142875"/>
                    <a:pt x="43656" y="142875"/>
                  </a:cubicBezTo>
                  <a:cubicBezTo>
                    <a:pt x="37058" y="142875"/>
                    <a:pt x="31750" y="148183"/>
                    <a:pt x="31750" y="154781"/>
                  </a:cubicBezTo>
                  <a:cubicBezTo>
                    <a:pt x="31750" y="192038"/>
                    <a:pt x="61962" y="222250"/>
                    <a:pt x="99219" y="222250"/>
                  </a:cubicBezTo>
                  <a:cubicBezTo>
                    <a:pt x="105817" y="222250"/>
                    <a:pt x="111125" y="216942"/>
                    <a:pt x="111125" y="210344"/>
                  </a:cubicBezTo>
                  <a:cubicBezTo>
                    <a:pt x="111125" y="203746"/>
                    <a:pt x="105817" y="198438"/>
                    <a:pt x="99219" y="198438"/>
                  </a:cubicBezTo>
                  <a:cubicBezTo>
                    <a:pt x="75109" y="198438"/>
                    <a:pt x="55563" y="178891"/>
                    <a:pt x="55563" y="154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7" name="CustomShape 18"/>
            <p:cNvSpPr/>
            <p:nvPr/>
          </p:nvSpPr>
          <p:spPr>
            <a:xfrm>
              <a:off x="8856091" y="1409414"/>
              <a:ext cx="7233349" cy="3651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Fonksiyonlar ve Rolü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398" name="CustomShape 19"/>
            <p:cNvSpPr/>
            <p:nvPr/>
          </p:nvSpPr>
          <p:spPr>
            <a:xfrm>
              <a:off x="8518052" y="1983537"/>
              <a:ext cx="432322" cy="417275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cubicBezTo>
                    <a:pt x="315349" y="0"/>
                    <a:pt x="406400" y="91051"/>
                    <a:pt x="406400" y="203200"/>
                  </a:cubicBezTo>
                  <a:lnTo>
                    <a:pt x="406400" y="203200"/>
                  </a:lnTo>
                  <a:cubicBezTo>
                    <a:pt x="406400" y="315349"/>
                    <a:pt x="315349" y="406400"/>
                    <a:pt x="203200" y="406400"/>
                  </a:cubicBezTo>
                  <a:lnTo>
                    <a:pt x="203200" y="406400"/>
                  </a:lnTo>
                  <a:cubicBezTo>
                    <a:pt x="91051" y="406400"/>
                    <a:pt x="0" y="315349"/>
                    <a:pt x="0" y="203200"/>
                  </a:cubicBezTo>
                  <a:lnTo>
                    <a:pt x="0" y="203200"/>
                  </a:lnTo>
                  <a:cubicBezTo>
                    <a:pt x="0" y="91051"/>
                    <a:pt x="91051" y="0"/>
                    <a:pt x="2032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9" name="CustomShape 20"/>
            <p:cNvSpPr/>
            <p:nvPr/>
          </p:nvSpPr>
          <p:spPr>
            <a:xfrm>
              <a:off x="8464011" y="1983537"/>
              <a:ext cx="540403" cy="4172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0" name="CustomShape 21"/>
            <p:cNvSpPr/>
            <p:nvPr/>
          </p:nvSpPr>
          <p:spPr>
            <a:xfrm>
              <a:off x="9112878" y="1983537"/>
              <a:ext cx="4988953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Onkotik Basınç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1" name="CustomShape 22"/>
            <p:cNvSpPr/>
            <p:nvPr/>
          </p:nvSpPr>
          <p:spPr>
            <a:xfrm>
              <a:off x="9112878" y="2296863"/>
              <a:ext cx="4988953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Plazma kolloid ozmotik basıncının %75-80'ini sağlar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2" name="CustomShape 23"/>
            <p:cNvSpPr/>
            <p:nvPr/>
          </p:nvSpPr>
          <p:spPr>
            <a:xfrm>
              <a:off x="8518052" y="2714508"/>
              <a:ext cx="432322" cy="417275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cubicBezTo>
                    <a:pt x="315349" y="0"/>
                    <a:pt x="406400" y="91051"/>
                    <a:pt x="406400" y="203200"/>
                  </a:cubicBezTo>
                  <a:lnTo>
                    <a:pt x="406400" y="203200"/>
                  </a:lnTo>
                  <a:cubicBezTo>
                    <a:pt x="406400" y="315349"/>
                    <a:pt x="315349" y="406400"/>
                    <a:pt x="203200" y="406400"/>
                  </a:cubicBezTo>
                  <a:lnTo>
                    <a:pt x="203200" y="406400"/>
                  </a:lnTo>
                  <a:cubicBezTo>
                    <a:pt x="91051" y="406400"/>
                    <a:pt x="0" y="315349"/>
                    <a:pt x="0" y="203200"/>
                  </a:cubicBezTo>
                  <a:lnTo>
                    <a:pt x="0" y="203200"/>
                  </a:lnTo>
                  <a:cubicBezTo>
                    <a:pt x="0" y="91051"/>
                    <a:pt x="91051" y="0"/>
                    <a:pt x="2032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3" name="CustomShape 24"/>
            <p:cNvSpPr/>
            <p:nvPr/>
          </p:nvSpPr>
          <p:spPr>
            <a:xfrm>
              <a:off x="8464011" y="2714508"/>
              <a:ext cx="540403" cy="4172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2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4" name="CustomShape 25"/>
            <p:cNvSpPr/>
            <p:nvPr/>
          </p:nvSpPr>
          <p:spPr>
            <a:xfrm>
              <a:off x="9112878" y="2714508"/>
              <a:ext cx="4813034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Taşıyıcı Protein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5" name="CustomShape 26"/>
            <p:cNvSpPr/>
            <p:nvPr/>
          </p:nvSpPr>
          <p:spPr>
            <a:xfrm>
              <a:off x="9112878" y="3027835"/>
              <a:ext cx="4813034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İlaçlar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hormonlar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yağ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asitleri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kalsiyum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taşınması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406" name="CustomShape 27"/>
            <p:cNvSpPr/>
            <p:nvPr/>
          </p:nvSpPr>
          <p:spPr>
            <a:xfrm>
              <a:off x="8518052" y="3445110"/>
              <a:ext cx="432322" cy="417275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cubicBezTo>
                    <a:pt x="315349" y="0"/>
                    <a:pt x="406400" y="91051"/>
                    <a:pt x="406400" y="203200"/>
                  </a:cubicBezTo>
                  <a:lnTo>
                    <a:pt x="406400" y="203200"/>
                  </a:lnTo>
                  <a:cubicBezTo>
                    <a:pt x="406400" y="315349"/>
                    <a:pt x="315349" y="406400"/>
                    <a:pt x="203200" y="406400"/>
                  </a:cubicBezTo>
                  <a:lnTo>
                    <a:pt x="203200" y="406400"/>
                  </a:lnTo>
                  <a:cubicBezTo>
                    <a:pt x="91051" y="406400"/>
                    <a:pt x="0" y="315349"/>
                    <a:pt x="0" y="203200"/>
                  </a:cubicBezTo>
                  <a:lnTo>
                    <a:pt x="0" y="203200"/>
                  </a:lnTo>
                  <a:cubicBezTo>
                    <a:pt x="0" y="91051"/>
                    <a:pt x="91051" y="0"/>
                    <a:pt x="2032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7" name="CustomShape 28"/>
            <p:cNvSpPr/>
            <p:nvPr/>
          </p:nvSpPr>
          <p:spPr>
            <a:xfrm>
              <a:off x="8464011" y="3445110"/>
              <a:ext cx="540403" cy="4172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3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8" name="CustomShape 29"/>
            <p:cNvSpPr/>
            <p:nvPr/>
          </p:nvSpPr>
          <p:spPr>
            <a:xfrm>
              <a:off x="9112878" y="3445110"/>
              <a:ext cx="4326289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Antioksidan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09" name="CustomShape 30"/>
            <p:cNvSpPr/>
            <p:nvPr/>
          </p:nvSpPr>
          <p:spPr>
            <a:xfrm>
              <a:off x="9112878" y="3758436"/>
              <a:ext cx="4326289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Serbest radikal temizleyici (sistein residüleri)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10" name="CustomShape 31"/>
            <p:cNvSpPr/>
            <p:nvPr/>
          </p:nvSpPr>
          <p:spPr>
            <a:xfrm>
              <a:off x="8518052" y="4176081"/>
              <a:ext cx="432322" cy="417275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cubicBezTo>
                    <a:pt x="315349" y="0"/>
                    <a:pt x="406400" y="91051"/>
                    <a:pt x="406400" y="203200"/>
                  </a:cubicBezTo>
                  <a:lnTo>
                    <a:pt x="406400" y="203200"/>
                  </a:lnTo>
                  <a:cubicBezTo>
                    <a:pt x="406400" y="315349"/>
                    <a:pt x="315349" y="406400"/>
                    <a:pt x="203200" y="406400"/>
                  </a:cubicBezTo>
                  <a:lnTo>
                    <a:pt x="203200" y="406400"/>
                  </a:lnTo>
                  <a:cubicBezTo>
                    <a:pt x="91051" y="406400"/>
                    <a:pt x="0" y="315349"/>
                    <a:pt x="0" y="203200"/>
                  </a:cubicBezTo>
                  <a:lnTo>
                    <a:pt x="0" y="203200"/>
                  </a:lnTo>
                  <a:cubicBezTo>
                    <a:pt x="0" y="91051"/>
                    <a:pt x="91051" y="0"/>
                    <a:pt x="2032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1" name="CustomShape 32"/>
            <p:cNvSpPr/>
            <p:nvPr/>
          </p:nvSpPr>
          <p:spPr>
            <a:xfrm>
              <a:off x="8464011" y="4176081"/>
              <a:ext cx="540403" cy="4172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4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12" name="CustomShape 33"/>
            <p:cNvSpPr/>
            <p:nvPr/>
          </p:nvSpPr>
          <p:spPr>
            <a:xfrm>
              <a:off x="9112878" y="4176081"/>
              <a:ext cx="2338679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Tampon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13" name="CustomShape 34"/>
            <p:cNvSpPr/>
            <p:nvPr/>
          </p:nvSpPr>
          <p:spPr>
            <a:xfrm>
              <a:off x="9112878" y="4489408"/>
              <a:ext cx="2338679" cy="3129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pH regülasyonuna katkı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14" name="CustomShape 35"/>
            <p:cNvSpPr/>
            <p:nvPr/>
          </p:nvSpPr>
          <p:spPr>
            <a:xfrm>
              <a:off x="27212" y="6316466"/>
              <a:ext cx="5232326" cy="2609820"/>
            </a:xfrm>
            <a:custGeom>
              <a:avLst/>
              <a:gdLst/>
              <a:ahLst/>
              <a:cxnLst/>
              <a:rect l="l" t="t" r="r" b="b"/>
              <a:pathLst>
                <a:path w="4914900" h="2540000">
                  <a:moveTo>
                    <a:pt x="50800" y="0"/>
                  </a:moveTo>
                  <a:lnTo>
                    <a:pt x="4762500" y="0"/>
                  </a:lnTo>
                  <a:cubicBezTo>
                    <a:pt x="4846612" y="0"/>
                    <a:pt x="4914900" y="68288"/>
                    <a:pt x="4914900" y="152400"/>
                  </a:cubicBezTo>
                  <a:lnTo>
                    <a:pt x="4914900" y="2387600"/>
                  </a:lnTo>
                  <a:cubicBezTo>
                    <a:pt x="4914900" y="2471712"/>
                    <a:pt x="4846612" y="2540000"/>
                    <a:pt x="4762500" y="2540000"/>
                  </a:cubicBezTo>
                  <a:lnTo>
                    <a:pt x="50800" y="2540000"/>
                  </a:lnTo>
                  <a:cubicBezTo>
                    <a:pt x="22763" y="2540000"/>
                    <a:pt x="0" y="2517237"/>
                    <a:pt x="0" y="2489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0FDF4"/>
                </a:gs>
                <a:gs pos="100000">
                  <a:srgbClr val="DCFCE7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5" name="CustomShape 36"/>
            <p:cNvSpPr/>
            <p:nvPr/>
          </p:nvSpPr>
          <p:spPr>
            <a:xfrm>
              <a:off x="27212" y="6316466"/>
              <a:ext cx="53657" cy="2609820"/>
            </a:xfrm>
            <a:custGeom>
              <a:avLst/>
              <a:gdLst/>
              <a:ahLst/>
              <a:cxnLst/>
              <a:rect l="l" t="t" r="r" b="b"/>
              <a:pathLst>
                <a:path w="50800" h="2540000">
                  <a:moveTo>
                    <a:pt x="50800" y="0"/>
                  </a:moveTo>
                  <a:lnTo>
                    <a:pt x="50800" y="0"/>
                  </a:lnTo>
                  <a:lnTo>
                    <a:pt x="50800" y="2540000"/>
                  </a:lnTo>
                  <a:lnTo>
                    <a:pt x="50800" y="2540000"/>
                  </a:lnTo>
                  <a:cubicBezTo>
                    <a:pt x="22763" y="2540000"/>
                    <a:pt x="0" y="2517237"/>
                    <a:pt x="0" y="2489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6" name="CustomShape 37"/>
            <p:cNvSpPr/>
            <p:nvPr/>
          </p:nvSpPr>
          <p:spPr>
            <a:xfrm>
              <a:off x="304312" y="6590211"/>
              <a:ext cx="242990" cy="234532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228600"/>
                  </a:moveTo>
                  <a:cubicBezTo>
                    <a:pt x="177384" y="228600"/>
                    <a:pt x="228600" y="177384"/>
                    <a:pt x="228600" y="114300"/>
                  </a:cubicBezTo>
                  <a:cubicBezTo>
                    <a:pt x="228600" y="51216"/>
                    <a:pt x="177384" y="0"/>
                    <a:pt x="114300" y="0"/>
                  </a:cubicBezTo>
                  <a:cubicBezTo>
                    <a:pt x="51216" y="0"/>
                    <a:pt x="0" y="51216"/>
                    <a:pt x="0" y="114300"/>
                  </a:cubicBezTo>
                  <a:cubicBezTo>
                    <a:pt x="0" y="177384"/>
                    <a:pt x="51216" y="228600"/>
                    <a:pt x="114300" y="228600"/>
                  </a:cubicBezTo>
                  <a:close/>
                  <a:moveTo>
                    <a:pt x="103584" y="153591"/>
                  </a:moveTo>
                  <a:lnTo>
                    <a:pt x="103584" y="125016"/>
                  </a:lnTo>
                  <a:lnTo>
                    <a:pt x="75009" y="125016"/>
                  </a:lnTo>
                  <a:cubicBezTo>
                    <a:pt x="69071" y="125016"/>
                    <a:pt x="64294" y="120238"/>
                    <a:pt x="64294" y="114300"/>
                  </a:cubicBezTo>
                  <a:cubicBezTo>
                    <a:pt x="64294" y="108362"/>
                    <a:pt x="69071" y="103584"/>
                    <a:pt x="75009" y="103584"/>
                  </a:cubicBezTo>
                  <a:lnTo>
                    <a:pt x="103584" y="103584"/>
                  </a:lnTo>
                  <a:lnTo>
                    <a:pt x="103584" y="75009"/>
                  </a:lnTo>
                  <a:cubicBezTo>
                    <a:pt x="103584" y="69071"/>
                    <a:pt x="108362" y="64294"/>
                    <a:pt x="114300" y="64294"/>
                  </a:cubicBezTo>
                  <a:cubicBezTo>
                    <a:pt x="120238" y="64294"/>
                    <a:pt x="125016" y="69071"/>
                    <a:pt x="125016" y="75009"/>
                  </a:cubicBezTo>
                  <a:lnTo>
                    <a:pt x="125016" y="103584"/>
                  </a:lnTo>
                  <a:lnTo>
                    <a:pt x="153591" y="103584"/>
                  </a:lnTo>
                  <a:cubicBezTo>
                    <a:pt x="159529" y="103584"/>
                    <a:pt x="164306" y="108362"/>
                    <a:pt x="164306" y="114300"/>
                  </a:cubicBezTo>
                  <a:cubicBezTo>
                    <a:pt x="164306" y="120238"/>
                    <a:pt x="159529" y="125016"/>
                    <a:pt x="153591" y="125016"/>
                  </a:cubicBezTo>
                  <a:lnTo>
                    <a:pt x="125016" y="125016"/>
                  </a:lnTo>
                  <a:lnTo>
                    <a:pt x="125016" y="153591"/>
                  </a:lnTo>
                  <a:cubicBezTo>
                    <a:pt x="125016" y="159529"/>
                    <a:pt x="120238" y="164306"/>
                    <a:pt x="114300" y="164306"/>
                  </a:cubicBezTo>
                  <a:cubicBezTo>
                    <a:pt x="108362" y="164306"/>
                    <a:pt x="103584" y="159529"/>
                    <a:pt x="103584" y="153591"/>
                  </a:cubicBezTo>
                  <a:close/>
                </a:path>
              </a:pathLst>
            </a:custGeom>
            <a:solidFill>
              <a:srgbClr val="0082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7" name="CustomShape 38"/>
            <p:cNvSpPr/>
            <p:nvPr/>
          </p:nvSpPr>
          <p:spPr>
            <a:xfrm>
              <a:off x="581412" y="6525104"/>
              <a:ext cx="4583076" cy="3651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Avantajlar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418" name="CustomShape 39"/>
            <p:cNvSpPr/>
            <p:nvPr/>
          </p:nvSpPr>
          <p:spPr>
            <a:xfrm>
              <a:off x="297413" y="7111435"/>
              <a:ext cx="215778" cy="208268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0568" y="1151"/>
                  </a:moveTo>
                  <a:cubicBezTo>
                    <a:pt x="98901" y="397"/>
                    <a:pt x="97115" y="0"/>
                    <a:pt x="95250" y="0"/>
                  </a:cubicBezTo>
                  <a:cubicBezTo>
                    <a:pt x="93385" y="0"/>
                    <a:pt x="91599" y="397"/>
                    <a:pt x="89932" y="1151"/>
                  </a:cubicBezTo>
                  <a:lnTo>
                    <a:pt x="15200" y="32861"/>
                  </a:lnTo>
                  <a:cubicBezTo>
                    <a:pt x="6469" y="36552"/>
                    <a:pt x="-40" y="45164"/>
                    <a:pt x="0" y="55563"/>
                  </a:cubicBezTo>
                  <a:cubicBezTo>
                    <a:pt x="198" y="94932"/>
                    <a:pt x="16391" y="166965"/>
                    <a:pt x="84773" y="199708"/>
                  </a:cubicBezTo>
                  <a:cubicBezTo>
                    <a:pt x="91400" y="202883"/>
                    <a:pt x="99100" y="202883"/>
                    <a:pt x="105727" y="199708"/>
                  </a:cubicBezTo>
                  <a:cubicBezTo>
                    <a:pt x="174149" y="166965"/>
                    <a:pt x="190341" y="94932"/>
                    <a:pt x="190500" y="55563"/>
                  </a:cubicBezTo>
                  <a:cubicBezTo>
                    <a:pt x="190540" y="45164"/>
                    <a:pt x="184031" y="36552"/>
                    <a:pt x="175300" y="32861"/>
                  </a:cubicBezTo>
                  <a:lnTo>
                    <a:pt x="100568" y="1151"/>
                  </a:lnTo>
                  <a:close/>
                  <a:moveTo>
                    <a:pt x="95250" y="50800"/>
                  </a:moveTo>
                  <a:cubicBezTo>
                    <a:pt x="100528" y="50800"/>
                    <a:pt x="104775" y="55047"/>
                    <a:pt x="104775" y="60325"/>
                  </a:cubicBezTo>
                  <a:cubicBezTo>
                    <a:pt x="104775" y="69413"/>
                    <a:pt x="115768" y="73978"/>
                    <a:pt x="122198" y="67548"/>
                  </a:cubicBezTo>
                  <a:cubicBezTo>
                    <a:pt x="125928" y="63817"/>
                    <a:pt x="131961" y="63817"/>
                    <a:pt x="135652" y="67548"/>
                  </a:cubicBezTo>
                  <a:cubicBezTo>
                    <a:pt x="139343" y="71279"/>
                    <a:pt x="139382" y="77311"/>
                    <a:pt x="135652" y="81002"/>
                  </a:cubicBezTo>
                  <a:cubicBezTo>
                    <a:pt x="129223" y="87432"/>
                    <a:pt x="133787" y="98425"/>
                    <a:pt x="142875" y="98425"/>
                  </a:cubicBezTo>
                  <a:cubicBezTo>
                    <a:pt x="148153" y="98425"/>
                    <a:pt x="152400" y="102672"/>
                    <a:pt x="152400" y="107950"/>
                  </a:cubicBezTo>
                  <a:cubicBezTo>
                    <a:pt x="152400" y="113228"/>
                    <a:pt x="148153" y="117475"/>
                    <a:pt x="142875" y="117475"/>
                  </a:cubicBezTo>
                  <a:cubicBezTo>
                    <a:pt x="133787" y="117475"/>
                    <a:pt x="129223" y="128468"/>
                    <a:pt x="135652" y="134898"/>
                  </a:cubicBezTo>
                  <a:cubicBezTo>
                    <a:pt x="139382" y="138628"/>
                    <a:pt x="139382" y="144661"/>
                    <a:pt x="135652" y="148352"/>
                  </a:cubicBezTo>
                  <a:cubicBezTo>
                    <a:pt x="131921" y="152043"/>
                    <a:pt x="125889" y="152082"/>
                    <a:pt x="122198" y="148352"/>
                  </a:cubicBezTo>
                  <a:cubicBezTo>
                    <a:pt x="115768" y="141922"/>
                    <a:pt x="104775" y="146487"/>
                    <a:pt x="104775" y="155575"/>
                  </a:cubicBezTo>
                  <a:cubicBezTo>
                    <a:pt x="104775" y="160853"/>
                    <a:pt x="100528" y="165100"/>
                    <a:pt x="95250" y="165100"/>
                  </a:cubicBezTo>
                  <a:cubicBezTo>
                    <a:pt x="89972" y="165100"/>
                    <a:pt x="85725" y="160853"/>
                    <a:pt x="85725" y="155575"/>
                  </a:cubicBezTo>
                  <a:cubicBezTo>
                    <a:pt x="85725" y="146487"/>
                    <a:pt x="74732" y="141922"/>
                    <a:pt x="68302" y="148352"/>
                  </a:cubicBezTo>
                  <a:cubicBezTo>
                    <a:pt x="64572" y="152082"/>
                    <a:pt x="58539" y="152082"/>
                    <a:pt x="54848" y="148352"/>
                  </a:cubicBezTo>
                  <a:cubicBezTo>
                    <a:pt x="51157" y="144621"/>
                    <a:pt x="51117" y="138589"/>
                    <a:pt x="54848" y="134898"/>
                  </a:cubicBezTo>
                  <a:cubicBezTo>
                    <a:pt x="61277" y="128468"/>
                    <a:pt x="56713" y="117475"/>
                    <a:pt x="47625" y="117475"/>
                  </a:cubicBezTo>
                  <a:cubicBezTo>
                    <a:pt x="42347" y="117475"/>
                    <a:pt x="38100" y="113228"/>
                    <a:pt x="38100" y="107950"/>
                  </a:cubicBezTo>
                  <a:cubicBezTo>
                    <a:pt x="38100" y="102672"/>
                    <a:pt x="42347" y="98425"/>
                    <a:pt x="47625" y="98425"/>
                  </a:cubicBezTo>
                  <a:cubicBezTo>
                    <a:pt x="56713" y="98425"/>
                    <a:pt x="61277" y="87432"/>
                    <a:pt x="54848" y="81002"/>
                  </a:cubicBezTo>
                  <a:cubicBezTo>
                    <a:pt x="51117" y="77272"/>
                    <a:pt x="51117" y="71239"/>
                    <a:pt x="54848" y="67548"/>
                  </a:cubicBezTo>
                  <a:cubicBezTo>
                    <a:pt x="58579" y="63857"/>
                    <a:pt x="64611" y="63817"/>
                    <a:pt x="68302" y="67548"/>
                  </a:cubicBezTo>
                  <a:cubicBezTo>
                    <a:pt x="74732" y="73977"/>
                    <a:pt x="85725" y="69413"/>
                    <a:pt x="85725" y="60325"/>
                  </a:cubicBezTo>
                  <a:cubicBezTo>
                    <a:pt x="85725" y="55047"/>
                    <a:pt x="89972" y="50800"/>
                    <a:pt x="95250" y="50800"/>
                  </a:cubicBezTo>
                  <a:close/>
                  <a:moveTo>
                    <a:pt x="82550" y="104775"/>
                  </a:moveTo>
                  <a:cubicBezTo>
                    <a:pt x="87807" y="104775"/>
                    <a:pt x="92075" y="100507"/>
                    <a:pt x="92075" y="95250"/>
                  </a:cubicBezTo>
                  <a:cubicBezTo>
                    <a:pt x="92075" y="89993"/>
                    <a:pt x="87807" y="85725"/>
                    <a:pt x="82550" y="85725"/>
                  </a:cubicBezTo>
                  <a:cubicBezTo>
                    <a:pt x="77293" y="85725"/>
                    <a:pt x="73025" y="89993"/>
                    <a:pt x="73025" y="95250"/>
                  </a:cubicBezTo>
                  <a:cubicBezTo>
                    <a:pt x="73025" y="100507"/>
                    <a:pt x="77293" y="104775"/>
                    <a:pt x="82550" y="104775"/>
                  </a:cubicBezTo>
                  <a:close/>
                  <a:moveTo>
                    <a:pt x="117475" y="120650"/>
                  </a:moveTo>
                  <a:cubicBezTo>
                    <a:pt x="117475" y="115393"/>
                    <a:pt x="113207" y="111125"/>
                    <a:pt x="107950" y="111125"/>
                  </a:cubicBezTo>
                  <a:cubicBezTo>
                    <a:pt x="102693" y="111125"/>
                    <a:pt x="98425" y="115393"/>
                    <a:pt x="98425" y="120650"/>
                  </a:cubicBezTo>
                  <a:cubicBezTo>
                    <a:pt x="98425" y="125907"/>
                    <a:pt x="102693" y="130175"/>
                    <a:pt x="107950" y="130175"/>
                  </a:cubicBezTo>
                  <a:cubicBezTo>
                    <a:pt x="113207" y="130175"/>
                    <a:pt x="117475" y="125907"/>
                    <a:pt x="117475" y="120650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9" name="CustomShape 40"/>
            <p:cNvSpPr/>
            <p:nvPr/>
          </p:nvSpPr>
          <p:spPr>
            <a:xfrm>
              <a:off x="648867" y="704706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Pastörizasyon ile viral inaktivasyon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20" name="CustomShape 41"/>
            <p:cNvSpPr/>
            <p:nvPr/>
          </p:nvSpPr>
          <p:spPr>
            <a:xfrm>
              <a:off x="297413" y="7554975"/>
              <a:ext cx="215778" cy="208268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14300" y="12700"/>
                  </a:moveTo>
                  <a:cubicBezTo>
                    <a:pt x="114300" y="5675"/>
                    <a:pt x="108625" y="0"/>
                    <a:pt x="101600" y="0"/>
                  </a:cubicBezTo>
                  <a:cubicBezTo>
                    <a:pt x="94575" y="0"/>
                    <a:pt x="88900" y="5675"/>
                    <a:pt x="88900" y="12700"/>
                  </a:cubicBezTo>
                  <a:lnTo>
                    <a:pt x="88900" y="95250"/>
                  </a:lnTo>
                  <a:cubicBezTo>
                    <a:pt x="88900" y="98743"/>
                    <a:pt x="86043" y="101600"/>
                    <a:pt x="82550" y="101600"/>
                  </a:cubicBezTo>
                  <a:cubicBezTo>
                    <a:pt x="79058" y="101600"/>
                    <a:pt x="76200" y="98743"/>
                    <a:pt x="76200" y="95250"/>
                  </a:cubicBezTo>
                  <a:lnTo>
                    <a:pt x="76200" y="25400"/>
                  </a:lnTo>
                  <a:cubicBezTo>
                    <a:pt x="76200" y="18375"/>
                    <a:pt x="70525" y="12700"/>
                    <a:pt x="63500" y="12700"/>
                  </a:cubicBezTo>
                  <a:cubicBezTo>
                    <a:pt x="56475" y="12700"/>
                    <a:pt x="50800" y="18375"/>
                    <a:pt x="50800" y="25400"/>
                  </a:cubicBezTo>
                  <a:lnTo>
                    <a:pt x="50800" y="133350"/>
                  </a:lnTo>
                  <a:cubicBezTo>
                    <a:pt x="50800" y="133945"/>
                    <a:pt x="50800" y="134580"/>
                    <a:pt x="50840" y="135176"/>
                  </a:cubicBezTo>
                  <a:lnTo>
                    <a:pt x="26829" y="112316"/>
                  </a:lnTo>
                  <a:cubicBezTo>
                    <a:pt x="20479" y="106283"/>
                    <a:pt x="10438" y="106521"/>
                    <a:pt x="4366" y="112871"/>
                  </a:cubicBezTo>
                  <a:cubicBezTo>
                    <a:pt x="-1707" y="119221"/>
                    <a:pt x="-1429" y="129262"/>
                    <a:pt x="4921" y="135334"/>
                  </a:cubicBezTo>
                  <a:lnTo>
                    <a:pt x="49530" y="177800"/>
                  </a:lnTo>
                  <a:cubicBezTo>
                    <a:pt x="66635" y="194112"/>
                    <a:pt x="89376" y="203200"/>
                    <a:pt x="113030" y="203200"/>
                  </a:cubicBezTo>
                  <a:lnTo>
                    <a:pt x="120650" y="203200"/>
                  </a:lnTo>
                  <a:cubicBezTo>
                    <a:pt x="159226" y="203200"/>
                    <a:pt x="190500" y="171926"/>
                    <a:pt x="190500" y="133350"/>
                  </a:cubicBezTo>
                  <a:lnTo>
                    <a:pt x="190500" y="50800"/>
                  </a:lnTo>
                  <a:cubicBezTo>
                    <a:pt x="190500" y="43775"/>
                    <a:pt x="184825" y="38100"/>
                    <a:pt x="177800" y="38100"/>
                  </a:cubicBezTo>
                  <a:cubicBezTo>
                    <a:pt x="170775" y="38100"/>
                    <a:pt x="165100" y="43775"/>
                    <a:pt x="165100" y="50800"/>
                  </a:cubicBezTo>
                  <a:lnTo>
                    <a:pt x="165100" y="95250"/>
                  </a:lnTo>
                  <a:cubicBezTo>
                    <a:pt x="165100" y="98743"/>
                    <a:pt x="162243" y="101600"/>
                    <a:pt x="158750" y="101600"/>
                  </a:cubicBezTo>
                  <a:cubicBezTo>
                    <a:pt x="155258" y="101600"/>
                    <a:pt x="152400" y="98743"/>
                    <a:pt x="152400" y="95250"/>
                  </a:cubicBezTo>
                  <a:lnTo>
                    <a:pt x="152400" y="25400"/>
                  </a:lnTo>
                  <a:cubicBezTo>
                    <a:pt x="152400" y="18375"/>
                    <a:pt x="146725" y="12700"/>
                    <a:pt x="139700" y="12700"/>
                  </a:cubicBezTo>
                  <a:cubicBezTo>
                    <a:pt x="132675" y="12700"/>
                    <a:pt x="127000" y="18375"/>
                    <a:pt x="127000" y="25400"/>
                  </a:cubicBezTo>
                  <a:lnTo>
                    <a:pt x="127000" y="95250"/>
                  </a:lnTo>
                  <a:cubicBezTo>
                    <a:pt x="127000" y="98743"/>
                    <a:pt x="124143" y="101600"/>
                    <a:pt x="120650" y="101600"/>
                  </a:cubicBezTo>
                  <a:cubicBezTo>
                    <a:pt x="117157" y="101600"/>
                    <a:pt x="114300" y="98743"/>
                    <a:pt x="114300" y="95250"/>
                  </a:cubicBezTo>
                  <a:lnTo>
                    <a:pt x="114300" y="12700"/>
                  </a:lnTo>
                  <a:close/>
                  <a:moveTo>
                    <a:pt x="79375" y="139700"/>
                  </a:moveTo>
                  <a:cubicBezTo>
                    <a:pt x="79375" y="134443"/>
                    <a:pt x="83643" y="130175"/>
                    <a:pt x="88900" y="130175"/>
                  </a:cubicBezTo>
                  <a:cubicBezTo>
                    <a:pt x="94157" y="130175"/>
                    <a:pt x="98425" y="134443"/>
                    <a:pt x="98425" y="139700"/>
                  </a:cubicBezTo>
                  <a:cubicBezTo>
                    <a:pt x="98425" y="144957"/>
                    <a:pt x="94157" y="149225"/>
                    <a:pt x="88900" y="149225"/>
                  </a:cubicBezTo>
                  <a:cubicBezTo>
                    <a:pt x="83643" y="149225"/>
                    <a:pt x="79375" y="144957"/>
                    <a:pt x="79375" y="139700"/>
                  </a:cubicBezTo>
                  <a:close/>
                  <a:moveTo>
                    <a:pt x="127000" y="117475"/>
                  </a:moveTo>
                  <a:cubicBezTo>
                    <a:pt x="132257" y="117475"/>
                    <a:pt x="136525" y="121743"/>
                    <a:pt x="136525" y="127000"/>
                  </a:cubicBezTo>
                  <a:cubicBezTo>
                    <a:pt x="136525" y="132257"/>
                    <a:pt x="132257" y="136525"/>
                    <a:pt x="127000" y="136525"/>
                  </a:cubicBezTo>
                  <a:cubicBezTo>
                    <a:pt x="121743" y="136525"/>
                    <a:pt x="117475" y="132257"/>
                    <a:pt x="117475" y="127000"/>
                  </a:cubicBezTo>
                  <a:cubicBezTo>
                    <a:pt x="117475" y="121743"/>
                    <a:pt x="121743" y="117475"/>
                    <a:pt x="127000" y="117475"/>
                  </a:cubicBezTo>
                  <a:close/>
                  <a:moveTo>
                    <a:pt x="142875" y="152400"/>
                  </a:moveTo>
                  <a:cubicBezTo>
                    <a:pt x="142875" y="147143"/>
                    <a:pt x="147143" y="142875"/>
                    <a:pt x="152400" y="142875"/>
                  </a:cubicBezTo>
                  <a:cubicBezTo>
                    <a:pt x="157657" y="142875"/>
                    <a:pt x="161925" y="147143"/>
                    <a:pt x="161925" y="152400"/>
                  </a:cubicBezTo>
                  <a:cubicBezTo>
                    <a:pt x="161925" y="157657"/>
                    <a:pt x="157657" y="161925"/>
                    <a:pt x="152400" y="161925"/>
                  </a:cubicBezTo>
                  <a:cubicBezTo>
                    <a:pt x="147143" y="161925"/>
                    <a:pt x="142875" y="157657"/>
                    <a:pt x="142875" y="152400"/>
                  </a:cubicBezTo>
                  <a:close/>
                  <a:moveTo>
                    <a:pt x="107950" y="161925"/>
                  </a:moveTo>
                  <a:cubicBezTo>
                    <a:pt x="113207" y="161925"/>
                    <a:pt x="117475" y="166193"/>
                    <a:pt x="117475" y="171450"/>
                  </a:cubicBezTo>
                  <a:cubicBezTo>
                    <a:pt x="117475" y="176707"/>
                    <a:pt x="113207" y="180975"/>
                    <a:pt x="107950" y="180975"/>
                  </a:cubicBezTo>
                  <a:cubicBezTo>
                    <a:pt x="102693" y="180975"/>
                    <a:pt x="98425" y="176707"/>
                    <a:pt x="98425" y="171450"/>
                  </a:cubicBezTo>
                  <a:cubicBezTo>
                    <a:pt x="98425" y="166193"/>
                    <a:pt x="102693" y="161925"/>
                    <a:pt x="107950" y="161925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1" name="CustomShape 42"/>
            <p:cNvSpPr/>
            <p:nvPr/>
          </p:nvSpPr>
          <p:spPr>
            <a:xfrm>
              <a:off x="648867" y="749097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Hipoalerjenik yapı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22" name="CustomShape 43"/>
            <p:cNvSpPr/>
            <p:nvPr/>
          </p:nvSpPr>
          <p:spPr>
            <a:xfrm>
              <a:off x="311211" y="7998884"/>
              <a:ext cx="188949" cy="208268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46606" y="50800"/>
                  </a:moveTo>
                  <a:lnTo>
                    <a:pt x="132993" y="31750"/>
                  </a:lnTo>
                  <a:lnTo>
                    <a:pt x="44847" y="31750"/>
                  </a:lnTo>
                  <a:lnTo>
                    <a:pt x="31234" y="50800"/>
                  </a:lnTo>
                  <a:lnTo>
                    <a:pt x="146606" y="50800"/>
                  </a:lnTo>
                  <a:close/>
                  <a:moveTo>
                    <a:pt x="0" y="58936"/>
                  </a:moveTo>
                  <a:cubicBezTo>
                    <a:pt x="0" y="53657"/>
                    <a:pt x="1667" y="48498"/>
                    <a:pt x="4723" y="44172"/>
                  </a:cubicBezTo>
                  <a:lnTo>
                    <a:pt x="24170" y="16986"/>
                  </a:lnTo>
                  <a:cubicBezTo>
                    <a:pt x="28932" y="10319"/>
                    <a:pt x="36632" y="6350"/>
                    <a:pt x="44807" y="6350"/>
                  </a:cubicBezTo>
                  <a:lnTo>
                    <a:pt x="132953" y="6350"/>
                  </a:lnTo>
                  <a:cubicBezTo>
                    <a:pt x="141168" y="6350"/>
                    <a:pt x="148868" y="10319"/>
                    <a:pt x="153630" y="16986"/>
                  </a:cubicBezTo>
                  <a:lnTo>
                    <a:pt x="173038" y="44172"/>
                  </a:lnTo>
                  <a:cubicBezTo>
                    <a:pt x="176133" y="48498"/>
                    <a:pt x="177760" y="53657"/>
                    <a:pt x="177760" y="58936"/>
                  </a:cubicBezTo>
                  <a:lnTo>
                    <a:pt x="177800" y="165100"/>
                  </a:lnTo>
                  <a:cubicBezTo>
                    <a:pt x="177800" y="179110"/>
                    <a:pt x="166410" y="190500"/>
                    <a:pt x="152400" y="190500"/>
                  </a:cubicBezTo>
                  <a:lnTo>
                    <a:pt x="25400" y="190500"/>
                  </a:lnTo>
                  <a:cubicBezTo>
                    <a:pt x="11390" y="190500"/>
                    <a:pt x="0" y="179110"/>
                    <a:pt x="0" y="165100"/>
                  </a:cubicBezTo>
                  <a:lnTo>
                    <a:pt x="0" y="58936"/>
                  </a:ln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3" name="CustomShape 44"/>
            <p:cNvSpPr/>
            <p:nvPr/>
          </p:nvSpPr>
          <p:spPr>
            <a:xfrm>
              <a:off x="648867" y="793451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2-5 yıl raf ömrü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24" name="CustomShape 45"/>
            <p:cNvSpPr/>
            <p:nvPr/>
          </p:nvSpPr>
          <p:spPr>
            <a:xfrm>
              <a:off x="324625" y="8442424"/>
              <a:ext cx="161738" cy="208268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76200" y="203200"/>
                  </a:moveTo>
                  <a:cubicBezTo>
                    <a:pt x="34131" y="203200"/>
                    <a:pt x="0" y="169069"/>
                    <a:pt x="0" y="127000"/>
                  </a:cubicBezTo>
                  <a:cubicBezTo>
                    <a:pt x="0" y="90805"/>
                    <a:pt x="51673" y="18217"/>
                    <a:pt x="66119" y="-1389"/>
                  </a:cubicBezTo>
                  <a:cubicBezTo>
                    <a:pt x="68461" y="-4564"/>
                    <a:pt x="72152" y="-6350"/>
                    <a:pt x="76121" y="-6350"/>
                  </a:cubicBezTo>
                  <a:lnTo>
                    <a:pt x="76279" y="-6350"/>
                  </a:lnTo>
                  <a:cubicBezTo>
                    <a:pt x="80248" y="-6350"/>
                    <a:pt x="83939" y="-4564"/>
                    <a:pt x="86281" y="-1389"/>
                  </a:cubicBezTo>
                  <a:cubicBezTo>
                    <a:pt x="100727" y="18217"/>
                    <a:pt x="152400" y="90805"/>
                    <a:pt x="152400" y="127000"/>
                  </a:cubicBezTo>
                  <a:cubicBezTo>
                    <a:pt x="152400" y="169069"/>
                    <a:pt x="118269" y="203200"/>
                    <a:pt x="76200" y="203200"/>
                  </a:cubicBezTo>
                  <a:close/>
                  <a:moveTo>
                    <a:pt x="44450" y="123825"/>
                  </a:moveTo>
                  <a:cubicBezTo>
                    <a:pt x="44450" y="118547"/>
                    <a:pt x="40203" y="114300"/>
                    <a:pt x="34925" y="114300"/>
                  </a:cubicBezTo>
                  <a:cubicBezTo>
                    <a:pt x="29647" y="114300"/>
                    <a:pt x="25400" y="118547"/>
                    <a:pt x="25400" y="123825"/>
                  </a:cubicBezTo>
                  <a:cubicBezTo>
                    <a:pt x="25400" y="153630"/>
                    <a:pt x="49570" y="177800"/>
                    <a:pt x="79375" y="177800"/>
                  </a:cubicBezTo>
                  <a:cubicBezTo>
                    <a:pt x="84653" y="177800"/>
                    <a:pt x="88900" y="173553"/>
                    <a:pt x="88900" y="168275"/>
                  </a:cubicBezTo>
                  <a:cubicBezTo>
                    <a:pt x="88900" y="162997"/>
                    <a:pt x="84653" y="158750"/>
                    <a:pt x="79375" y="158750"/>
                  </a:cubicBezTo>
                  <a:cubicBezTo>
                    <a:pt x="60087" y="158750"/>
                    <a:pt x="44450" y="143113"/>
                    <a:pt x="44450" y="123825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5" name="CustomShape 46"/>
            <p:cNvSpPr/>
            <p:nvPr/>
          </p:nvSpPr>
          <p:spPr>
            <a:xfrm>
              <a:off x="648867" y="8378057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İzo-onkotik, etkin volüm genişletici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26" name="CustomShape 47"/>
            <p:cNvSpPr/>
            <p:nvPr/>
          </p:nvSpPr>
          <p:spPr>
            <a:xfrm>
              <a:off x="5507510" y="6316466"/>
              <a:ext cx="5370040" cy="2598934"/>
            </a:xfrm>
            <a:custGeom>
              <a:avLst/>
              <a:gdLst/>
              <a:ahLst/>
              <a:cxnLst/>
              <a:rect l="l" t="t" r="r" b="b"/>
              <a:pathLst>
                <a:path w="4914900" h="2540000">
                  <a:moveTo>
                    <a:pt x="50800" y="0"/>
                  </a:moveTo>
                  <a:lnTo>
                    <a:pt x="4762500" y="0"/>
                  </a:lnTo>
                  <a:cubicBezTo>
                    <a:pt x="4846612" y="0"/>
                    <a:pt x="4914900" y="68288"/>
                    <a:pt x="4914900" y="152400"/>
                  </a:cubicBezTo>
                  <a:lnTo>
                    <a:pt x="4914900" y="2387600"/>
                  </a:lnTo>
                  <a:cubicBezTo>
                    <a:pt x="4914900" y="2471712"/>
                    <a:pt x="4846612" y="2540000"/>
                    <a:pt x="4762500" y="2540000"/>
                  </a:cubicBezTo>
                  <a:lnTo>
                    <a:pt x="50800" y="2540000"/>
                  </a:lnTo>
                  <a:cubicBezTo>
                    <a:pt x="22763" y="2540000"/>
                    <a:pt x="0" y="2517237"/>
                    <a:pt x="0" y="2489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EF2F2"/>
                </a:gs>
                <a:gs pos="100000">
                  <a:srgbClr val="FFE2E2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7" name="CustomShape 48"/>
            <p:cNvSpPr/>
            <p:nvPr/>
          </p:nvSpPr>
          <p:spPr>
            <a:xfrm>
              <a:off x="5507510" y="6316466"/>
              <a:ext cx="53657" cy="2609820"/>
            </a:xfrm>
            <a:custGeom>
              <a:avLst/>
              <a:gdLst/>
              <a:ahLst/>
              <a:cxnLst/>
              <a:rect l="l" t="t" r="r" b="b"/>
              <a:pathLst>
                <a:path w="50800" h="2540000">
                  <a:moveTo>
                    <a:pt x="50800" y="0"/>
                  </a:moveTo>
                  <a:lnTo>
                    <a:pt x="50800" y="0"/>
                  </a:lnTo>
                  <a:lnTo>
                    <a:pt x="50800" y="2540000"/>
                  </a:lnTo>
                  <a:lnTo>
                    <a:pt x="50800" y="2540000"/>
                  </a:lnTo>
                  <a:cubicBezTo>
                    <a:pt x="22763" y="2540000"/>
                    <a:pt x="0" y="2517237"/>
                    <a:pt x="0" y="2489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8" name="CustomShape 49"/>
            <p:cNvSpPr/>
            <p:nvPr/>
          </p:nvSpPr>
          <p:spPr>
            <a:xfrm>
              <a:off x="5784610" y="6590211"/>
              <a:ext cx="242990" cy="234532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228600"/>
                  </a:moveTo>
                  <a:cubicBezTo>
                    <a:pt x="177384" y="228600"/>
                    <a:pt x="228600" y="177384"/>
                    <a:pt x="228600" y="114300"/>
                  </a:cubicBezTo>
                  <a:cubicBezTo>
                    <a:pt x="228600" y="51216"/>
                    <a:pt x="177384" y="0"/>
                    <a:pt x="114300" y="0"/>
                  </a:cubicBezTo>
                  <a:cubicBezTo>
                    <a:pt x="51216" y="0"/>
                    <a:pt x="0" y="51216"/>
                    <a:pt x="0" y="114300"/>
                  </a:cubicBezTo>
                  <a:cubicBezTo>
                    <a:pt x="0" y="177384"/>
                    <a:pt x="51216" y="228600"/>
                    <a:pt x="114300" y="228600"/>
                  </a:cubicBezTo>
                  <a:close/>
                  <a:moveTo>
                    <a:pt x="75009" y="103584"/>
                  </a:moveTo>
                  <a:lnTo>
                    <a:pt x="153591" y="103584"/>
                  </a:lnTo>
                  <a:cubicBezTo>
                    <a:pt x="159529" y="103584"/>
                    <a:pt x="164306" y="108362"/>
                    <a:pt x="164306" y="114300"/>
                  </a:cubicBezTo>
                  <a:cubicBezTo>
                    <a:pt x="164306" y="120238"/>
                    <a:pt x="159529" y="125016"/>
                    <a:pt x="153591" y="125016"/>
                  </a:cubicBezTo>
                  <a:lnTo>
                    <a:pt x="75009" y="125016"/>
                  </a:lnTo>
                  <a:cubicBezTo>
                    <a:pt x="69071" y="125016"/>
                    <a:pt x="64294" y="120238"/>
                    <a:pt x="64294" y="114300"/>
                  </a:cubicBezTo>
                  <a:cubicBezTo>
                    <a:pt x="64294" y="108362"/>
                    <a:pt x="69071" y="103584"/>
                    <a:pt x="75009" y="103584"/>
                  </a:cubicBezTo>
                  <a:close/>
                </a:path>
              </a:pathLst>
            </a:custGeom>
            <a:solidFill>
              <a:srgbClr val="C1000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9" name="CustomShape 50"/>
            <p:cNvSpPr/>
            <p:nvPr/>
          </p:nvSpPr>
          <p:spPr>
            <a:xfrm>
              <a:off x="6061710" y="6525104"/>
              <a:ext cx="4583076" cy="3651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C10007"/>
                  </a:solidFill>
                  <a:latin typeface="MiSans"/>
                  <a:ea typeface="MiSans"/>
                </a:rPr>
                <a:t>Dezavantajlar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430" name="CustomShape 51"/>
            <p:cNvSpPr/>
            <p:nvPr/>
          </p:nvSpPr>
          <p:spPr>
            <a:xfrm>
              <a:off x="5804923" y="7111435"/>
              <a:ext cx="161738" cy="208268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21868" y="29131"/>
                  </a:moveTo>
                  <a:cubicBezTo>
                    <a:pt x="16907" y="24170"/>
                    <a:pt x="8850" y="24170"/>
                    <a:pt x="3889" y="29131"/>
                  </a:cubicBezTo>
                  <a:cubicBezTo>
                    <a:pt x="-1072" y="34092"/>
                    <a:pt x="-1072" y="42148"/>
                    <a:pt x="3889" y="47109"/>
                  </a:cubicBezTo>
                  <a:lnTo>
                    <a:pt x="58420" y="101600"/>
                  </a:lnTo>
                  <a:lnTo>
                    <a:pt x="3929" y="156131"/>
                  </a:lnTo>
                  <a:cubicBezTo>
                    <a:pt x="-1032" y="161092"/>
                    <a:pt x="-1032" y="169148"/>
                    <a:pt x="3929" y="174109"/>
                  </a:cubicBezTo>
                  <a:cubicBezTo>
                    <a:pt x="8890" y="179070"/>
                    <a:pt x="16947" y="179070"/>
                    <a:pt x="21908" y="174109"/>
                  </a:cubicBezTo>
                  <a:lnTo>
                    <a:pt x="76398" y="119578"/>
                  </a:lnTo>
                  <a:lnTo>
                    <a:pt x="130929" y="174069"/>
                  </a:lnTo>
                  <a:cubicBezTo>
                    <a:pt x="135890" y="179030"/>
                    <a:pt x="143947" y="179030"/>
                    <a:pt x="148908" y="174069"/>
                  </a:cubicBezTo>
                  <a:cubicBezTo>
                    <a:pt x="153868" y="169108"/>
                    <a:pt x="153868" y="161052"/>
                    <a:pt x="148908" y="156091"/>
                  </a:cubicBezTo>
                  <a:lnTo>
                    <a:pt x="94377" y="101600"/>
                  </a:lnTo>
                  <a:lnTo>
                    <a:pt x="148868" y="47069"/>
                  </a:lnTo>
                  <a:cubicBezTo>
                    <a:pt x="153829" y="42108"/>
                    <a:pt x="153829" y="34052"/>
                    <a:pt x="148868" y="29091"/>
                  </a:cubicBezTo>
                  <a:cubicBezTo>
                    <a:pt x="143907" y="24130"/>
                    <a:pt x="135850" y="24130"/>
                    <a:pt x="130889" y="29091"/>
                  </a:cubicBezTo>
                  <a:lnTo>
                    <a:pt x="76398" y="83622"/>
                  </a:lnTo>
                  <a:lnTo>
                    <a:pt x="21868" y="29131"/>
                  </a:lnTo>
                  <a:close/>
                </a:path>
              </a:pathLst>
            </a:custGeom>
            <a:solidFill>
              <a:srgbClr val="E7000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1" name="CustomShape 52"/>
            <p:cNvSpPr/>
            <p:nvPr/>
          </p:nvSpPr>
          <p:spPr>
            <a:xfrm>
              <a:off x="6129548" y="704706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Pıhtılaşma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faktörleri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yok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432" name="CustomShape 53"/>
            <p:cNvSpPr/>
            <p:nvPr/>
          </p:nvSpPr>
          <p:spPr>
            <a:xfrm>
              <a:off x="5804923" y="7554975"/>
              <a:ext cx="161738" cy="208268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21868" y="29131"/>
                  </a:moveTo>
                  <a:cubicBezTo>
                    <a:pt x="16907" y="24170"/>
                    <a:pt x="8850" y="24170"/>
                    <a:pt x="3889" y="29131"/>
                  </a:cubicBezTo>
                  <a:cubicBezTo>
                    <a:pt x="-1072" y="34092"/>
                    <a:pt x="-1072" y="42148"/>
                    <a:pt x="3889" y="47109"/>
                  </a:cubicBezTo>
                  <a:lnTo>
                    <a:pt x="58420" y="101600"/>
                  </a:lnTo>
                  <a:lnTo>
                    <a:pt x="3929" y="156131"/>
                  </a:lnTo>
                  <a:cubicBezTo>
                    <a:pt x="-1032" y="161092"/>
                    <a:pt x="-1032" y="169148"/>
                    <a:pt x="3929" y="174109"/>
                  </a:cubicBezTo>
                  <a:cubicBezTo>
                    <a:pt x="8890" y="179070"/>
                    <a:pt x="16947" y="179070"/>
                    <a:pt x="21908" y="174109"/>
                  </a:cubicBezTo>
                  <a:lnTo>
                    <a:pt x="76398" y="119578"/>
                  </a:lnTo>
                  <a:lnTo>
                    <a:pt x="130929" y="174069"/>
                  </a:lnTo>
                  <a:cubicBezTo>
                    <a:pt x="135890" y="179030"/>
                    <a:pt x="143947" y="179030"/>
                    <a:pt x="148908" y="174069"/>
                  </a:cubicBezTo>
                  <a:cubicBezTo>
                    <a:pt x="153868" y="169108"/>
                    <a:pt x="153868" y="161052"/>
                    <a:pt x="148908" y="156091"/>
                  </a:cubicBezTo>
                  <a:lnTo>
                    <a:pt x="94377" y="101600"/>
                  </a:lnTo>
                  <a:lnTo>
                    <a:pt x="148868" y="47069"/>
                  </a:lnTo>
                  <a:cubicBezTo>
                    <a:pt x="153829" y="42108"/>
                    <a:pt x="153829" y="34052"/>
                    <a:pt x="148868" y="29091"/>
                  </a:cubicBezTo>
                  <a:cubicBezTo>
                    <a:pt x="143907" y="24130"/>
                    <a:pt x="135850" y="24130"/>
                    <a:pt x="130889" y="29091"/>
                  </a:cubicBezTo>
                  <a:lnTo>
                    <a:pt x="76398" y="83622"/>
                  </a:lnTo>
                  <a:lnTo>
                    <a:pt x="21868" y="29131"/>
                  </a:lnTo>
                  <a:close/>
                </a:path>
              </a:pathLst>
            </a:custGeom>
            <a:solidFill>
              <a:srgbClr val="E7000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3" name="CustomShape 54"/>
            <p:cNvSpPr/>
            <p:nvPr/>
          </p:nvSpPr>
          <p:spPr>
            <a:xfrm>
              <a:off x="6129548" y="749097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İmmunglobulin içermez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34" name="CustomShape 55"/>
            <p:cNvSpPr/>
            <p:nvPr/>
          </p:nvSpPr>
          <p:spPr>
            <a:xfrm>
              <a:off x="5818337" y="7998884"/>
              <a:ext cx="134909" cy="208268"/>
            </a:xfrm>
            <a:custGeom>
              <a:avLst/>
              <a:gdLst/>
              <a:ahLst/>
              <a:cxnLst/>
              <a:rect l="l" t="t" r="r" b="b"/>
              <a:pathLst>
                <a:path w="127000" h="203200">
                  <a:moveTo>
                    <a:pt x="53975" y="9525"/>
                  </a:moveTo>
                  <a:cubicBezTo>
                    <a:pt x="53975" y="4247"/>
                    <a:pt x="58222" y="0"/>
                    <a:pt x="63500" y="0"/>
                  </a:cubicBezTo>
                  <a:cubicBezTo>
                    <a:pt x="68778" y="0"/>
                    <a:pt x="73025" y="4247"/>
                    <a:pt x="73025" y="9525"/>
                  </a:cubicBezTo>
                  <a:lnTo>
                    <a:pt x="73025" y="25400"/>
                  </a:lnTo>
                  <a:lnTo>
                    <a:pt x="95250" y="25400"/>
                  </a:lnTo>
                  <a:cubicBezTo>
                    <a:pt x="102275" y="25400"/>
                    <a:pt x="107950" y="31075"/>
                    <a:pt x="107950" y="38100"/>
                  </a:cubicBezTo>
                  <a:cubicBezTo>
                    <a:pt x="107950" y="45125"/>
                    <a:pt x="102275" y="50800"/>
                    <a:pt x="95250" y="50800"/>
                  </a:cubicBezTo>
                  <a:lnTo>
                    <a:pt x="49649" y="50800"/>
                  </a:lnTo>
                  <a:cubicBezTo>
                    <a:pt x="39767" y="50800"/>
                    <a:pt x="31750" y="58817"/>
                    <a:pt x="31750" y="68699"/>
                  </a:cubicBezTo>
                  <a:cubicBezTo>
                    <a:pt x="31750" y="77629"/>
                    <a:pt x="38298" y="85169"/>
                    <a:pt x="47109" y="86439"/>
                  </a:cubicBezTo>
                  <a:lnTo>
                    <a:pt x="83463" y="91638"/>
                  </a:lnTo>
                  <a:cubicBezTo>
                    <a:pt x="104815" y="94694"/>
                    <a:pt x="120650" y="112951"/>
                    <a:pt x="120650" y="134501"/>
                  </a:cubicBezTo>
                  <a:cubicBezTo>
                    <a:pt x="120650" y="158433"/>
                    <a:pt x="101243" y="177800"/>
                    <a:pt x="77351" y="177800"/>
                  </a:cubicBezTo>
                  <a:lnTo>
                    <a:pt x="73025" y="177800"/>
                  </a:lnTo>
                  <a:lnTo>
                    <a:pt x="73025" y="193675"/>
                  </a:lnTo>
                  <a:cubicBezTo>
                    <a:pt x="73025" y="198953"/>
                    <a:pt x="68778" y="203200"/>
                    <a:pt x="63500" y="203200"/>
                  </a:cubicBezTo>
                  <a:cubicBezTo>
                    <a:pt x="58222" y="203200"/>
                    <a:pt x="53975" y="198953"/>
                    <a:pt x="53975" y="193675"/>
                  </a:cubicBezTo>
                  <a:lnTo>
                    <a:pt x="53975" y="177800"/>
                  </a:lnTo>
                  <a:lnTo>
                    <a:pt x="25400" y="177800"/>
                  </a:lnTo>
                  <a:cubicBezTo>
                    <a:pt x="18375" y="177800"/>
                    <a:pt x="12700" y="172125"/>
                    <a:pt x="12700" y="165100"/>
                  </a:cubicBezTo>
                  <a:cubicBezTo>
                    <a:pt x="12700" y="158075"/>
                    <a:pt x="18375" y="152400"/>
                    <a:pt x="25400" y="152400"/>
                  </a:cubicBezTo>
                  <a:lnTo>
                    <a:pt x="77351" y="152400"/>
                  </a:lnTo>
                  <a:cubicBezTo>
                    <a:pt x="87233" y="152400"/>
                    <a:pt x="95250" y="144383"/>
                    <a:pt x="95250" y="134501"/>
                  </a:cubicBezTo>
                  <a:cubicBezTo>
                    <a:pt x="95250" y="125571"/>
                    <a:pt x="88702" y="118031"/>
                    <a:pt x="79891" y="116761"/>
                  </a:cubicBezTo>
                  <a:lnTo>
                    <a:pt x="43537" y="111562"/>
                  </a:lnTo>
                  <a:cubicBezTo>
                    <a:pt x="22185" y="108545"/>
                    <a:pt x="6350" y="90249"/>
                    <a:pt x="6350" y="68699"/>
                  </a:cubicBezTo>
                  <a:cubicBezTo>
                    <a:pt x="6350" y="44807"/>
                    <a:pt x="25757" y="25400"/>
                    <a:pt x="49649" y="25400"/>
                  </a:cubicBezTo>
                  <a:lnTo>
                    <a:pt x="53975" y="25400"/>
                  </a:lnTo>
                  <a:lnTo>
                    <a:pt x="53975" y="9525"/>
                  </a:lnTo>
                  <a:close/>
                </a:path>
              </a:pathLst>
            </a:custGeom>
            <a:solidFill>
              <a:srgbClr val="E7000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5" name="CustomShape 56"/>
            <p:cNvSpPr/>
            <p:nvPr/>
          </p:nvSpPr>
          <p:spPr>
            <a:xfrm>
              <a:off x="6129548" y="7934518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Yüksek maliyet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36" name="CustomShape 57"/>
            <p:cNvSpPr/>
            <p:nvPr/>
          </p:nvSpPr>
          <p:spPr>
            <a:xfrm>
              <a:off x="5791509" y="8442424"/>
              <a:ext cx="188949" cy="208268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88900" y="158274"/>
                  </a:moveTo>
                  <a:cubicBezTo>
                    <a:pt x="84217" y="160298"/>
                    <a:pt x="79613" y="162123"/>
                    <a:pt x="75049" y="163632"/>
                  </a:cubicBezTo>
                  <a:cubicBezTo>
                    <a:pt x="81677" y="177046"/>
                    <a:pt x="87352" y="177800"/>
                    <a:pt x="88900" y="177800"/>
                  </a:cubicBezTo>
                  <a:cubicBezTo>
                    <a:pt x="90448" y="177800"/>
                    <a:pt x="96083" y="177046"/>
                    <a:pt x="102751" y="163632"/>
                  </a:cubicBezTo>
                  <a:cubicBezTo>
                    <a:pt x="98227" y="162084"/>
                    <a:pt x="93583" y="160298"/>
                    <a:pt x="88900" y="158274"/>
                  </a:cubicBezTo>
                  <a:close/>
                  <a:moveTo>
                    <a:pt x="164306" y="101600"/>
                  </a:moveTo>
                  <a:cubicBezTo>
                    <a:pt x="177403" y="119539"/>
                    <a:pt x="181888" y="137676"/>
                    <a:pt x="173673" y="152400"/>
                  </a:cubicBezTo>
                  <a:cubicBezTo>
                    <a:pt x="165656" y="166807"/>
                    <a:pt x="148868" y="171966"/>
                    <a:pt x="127953" y="169545"/>
                  </a:cubicBezTo>
                  <a:cubicBezTo>
                    <a:pt x="119221" y="190222"/>
                    <a:pt x="105847" y="203200"/>
                    <a:pt x="88900" y="203200"/>
                  </a:cubicBezTo>
                  <a:cubicBezTo>
                    <a:pt x="71953" y="203200"/>
                    <a:pt x="58579" y="190222"/>
                    <a:pt x="49848" y="169545"/>
                  </a:cubicBezTo>
                  <a:cubicBezTo>
                    <a:pt x="28932" y="171966"/>
                    <a:pt x="12144" y="166807"/>
                    <a:pt x="4128" y="152400"/>
                  </a:cubicBezTo>
                  <a:cubicBezTo>
                    <a:pt x="-4088" y="137676"/>
                    <a:pt x="397" y="119539"/>
                    <a:pt x="13494" y="101600"/>
                  </a:cubicBezTo>
                  <a:cubicBezTo>
                    <a:pt x="397" y="83661"/>
                    <a:pt x="-4088" y="65524"/>
                    <a:pt x="4128" y="50800"/>
                  </a:cubicBezTo>
                  <a:cubicBezTo>
                    <a:pt x="12144" y="36393"/>
                    <a:pt x="28932" y="31234"/>
                    <a:pt x="49848" y="33655"/>
                  </a:cubicBezTo>
                  <a:cubicBezTo>
                    <a:pt x="58579" y="12978"/>
                    <a:pt x="71914" y="0"/>
                    <a:pt x="88900" y="0"/>
                  </a:cubicBezTo>
                  <a:cubicBezTo>
                    <a:pt x="105886" y="0"/>
                    <a:pt x="119221" y="12978"/>
                    <a:pt x="127953" y="33655"/>
                  </a:cubicBezTo>
                  <a:cubicBezTo>
                    <a:pt x="148868" y="31234"/>
                    <a:pt x="165656" y="36354"/>
                    <a:pt x="173673" y="50800"/>
                  </a:cubicBezTo>
                  <a:cubicBezTo>
                    <a:pt x="181888" y="65524"/>
                    <a:pt x="177403" y="83661"/>
                    <a:pt x="164306" y="101600"/>
                  </a:cubicBezTo>
                  <a:close/>
                  <a:moveTo>
                    <a:pt x="138192" y="128349"/>
                  </a:moveTo>
                  <a:cubicBezTo>
                    <a:pt x="137517" y="133985"/>
                    <a:pt x="136644" y="139462"/>
                    <a:pt x="135533" y="144701"/>
                  </a:cubicBezTo>
                  <a:cubicBezTo>
                    <a:pt x="148153" y="145256"/>
                    <a:pt x="150852" y="141248"/>
                    <a:pt x="151487" y="140057"/>
                  </a:cubicBezTo>
                  <a:cubicBezTo>
                    <a:pt x="152400" y="138390"/>
                    <a:pt x="154265" y="132953"/>
                    <a:pt x="146764" y="120967"/>
                  </a:cubicBezTo>
                  <a:cubicBezTo>
                    <a:pt x="144066" y="123468"/>
                    <a:pt x="141208" y="125928"/>
                    <a:pt x="138192" y="128349"/>
                  </a:cubicBezTo>
                  <a:close/>
                  <a:moveTo>
                    <a:pt x="135533" y="58539"/>
                  </a:moveTo>
                  <a:cubicBezTo>
                    <a:pt x="136644" y="63738"/>
                    <a:pt x="137517" y="69215"/>
                    <a:pt x="138192" y="74890"/>
                  </a:cubicBezTo>
                  <a:cubicBezTo>
                    <a:pt x="141208" y="77311"/>
                    <a:pt x="144066" y="79772"/>
                    <a:pt x="146764" y="82272"/>
                  </a:cubicBezTo>
                  <a:cubicBezTo>
                    <a:pt x="154265" y="70287"/>
                    <a:pt x="152400" y="64810"/>
                    <a:pt x="151487" y="63182"/>
                  </a:cubicBezTo>
                  <a:cubicBezTo>
                    <a:pt x="150852" y="62032"/>
                    <a:pt x="148153" y="58023"/>
                    <a:pt x="135533" y="58539"/>
                  </a:cubicBezTo>
                  <a:close/>
                  <a:moveTo>
                    <a:pt x="102751" y="39568"/>
                  </a:moveTo>
                  <a:cubicBezTo>
                    <a:pt x="96083" y="26154"/>
                    <a:pt x="90448" y="25400"/>
                    <a:pt x="88900" y="25400"/>
                  </a:cubicBezTo>
                  <a:cubicBezTo>
                    <a:pt x="87352" y="25400"/>
                    <a:pt x="81717" y="26154"/>
                    <a:pt x="75049" y="39568"/>
                  </a:cubicBezTo>
                  <a:cubicBezTo>
                    <a:pt x="79573" y="41116"/>
                    <a:pt x="84217" y="42902"/>
                    <a:pt x="88900" y="44926"/>
                  </a:cubicBezTo>
                  <a:cubicBezTo>
                    <a:pt x="93583" y="42902"/>
                    <a:pt x="98187" y="41077"/>
                    <a:pt x="102751" y="39568"/>
                  </a:cubicBezTo>
                  <a:close/>
                  <a:moveTo>
                    <a:pt x="39648" y="74851"/>
                  </a:moveTo>
                  <a:cubicBezTo>
                    <a:pt x="40322" y="69175"/>
                    <a:pt x="41196" y="63738"/>
                    <a:pt x="42307" y="58499"/>
                  </a:cubicBezTo>
                  <a:cubicBezTo>
                    <a:pt x="29686" y="57944"/>
                    <a:pt x="26987" y="61952"/>
                    <a:pt x="26352" y="63143"/>
                  </a:cubicBezTo>
                  <a:cubicBezTo>
                    <a:pt x="25440" y="64810"/>
                    <a:pt x="23574" y="70247"/>
                    <a:pt x="31075" y="82233"/>
                  </a:cubicBezTo>
                  <a:cubicBezTo>
                    <a:pt x="33774" y="79732"/>
                    <a:pt x="36632" y="77272"/>
                    <a:pt x="39648" y="74851"/>
                  </a:cubicBezTo>
                  <a:close/>
                  <a:moveTo>
                    <a:pt x="31036" y="120968"/>
                  </a:moveTo>
                  <a:cubicBezTo>
                    <a:pt x="23535" y="132953"/>
                    <a:pt x="25400" y="138430"/>
                    <a:pt x="26313" y="140057"/>
                  </a:cubicBezTo>
                  <a:cubicBezTo>
                    <a:pt x="26948" y="141208"/>
                    <a:pt x="29647" y="145217"/>
                    <a:pt x="42267" y="144701"/>
                  </a:cubicBezTo>
                  <a:cubicBezTo>
                    <a:pt x="41156" y="139502"/>
                    <a:pt x="40283" y="134025"/>
                    <a:pt x="39608" y="128349"/>
                  </a:cubicBezTo>
                  <a:cubicBezTo>
                    <a:pt x="36592" y="125928"/>
                    <a:pt x="33734" y="123468"/>
                    <a:pt x="31036" y="120968"/>
                  </a:cubicBezTo>
                  <a:close/>
                  <a:moveTo>
                    <a:pt x="120650" y="101600"/>
                  </a:moveTo>
                  <a:cubicBezTo>
                    <a:pt x="120650" y="84077"/>
                    <a:pt x="106423" y="69850"/>
                    <a:pt x="88900" y="69850"/>
                  </a:cubicBezTo>
                  <a:cubicBezTo>
                    <a:pt x="71377" y="69850"/>
                    <a:pt x="57150" y="84077"/>
                    <a:pt x="57150" y="101600"/>
                  </a:cubicBezTo>
                  <a:cubicBezTo>
                    <a:pt x="57150" y="119123"/>
                    <a:pt x="71377" y="133350"/>
                    <a:pt x="88900" y="133350"/>
                  </a:cubicBezTo>
                  <a:cubicBezTo>
                    <a:pt x="106423" y="133350"/>
                    <a:pt x="120650" y="119123"/>
                    <a:pt x="120650" y="101600"/>
                  </a:cubicBezTo>
                  <a:close/>
                  <a:moveTo>
                    <a:pt x="88900" y="88900"/>
                  </a:moveTo>
                  <a:cubicBezTo>
                    <a:pt x="95909" y="88900"/>
                    <a:pt x="101600" y="94591"/>
                    <a:pt x="101600" y="101600"/>
                  </a:cubicBezTo>
                  <a:cubicBezTo>
                    <a:pt x="101600" y="108609"/>
                    <a:pt x="95909" y="114300"/>
                    <a:pt x="88900" y="114300"/>
                  </a:cubicBezTo>
                  <a:cubicBezTo>
                    <a:pt x="81891" y="114300"/>
                    <a:pt x="76200" y="108609"/>
                    <a:pt x="76200" y="101600"/>
                  </a:cubicBezTo>
                  <a:cubicBezTo>
                    <a:pt x="76200" y="94591"/>
                    <a:pt x="81891" y="88900"/>
                    <a:pt x="88900" y="88900"/>
                  </a:cubicBezTo>
                  <a:close/>
                </a:path>
              </a:pathLst>
            </a:custGeom>
            <a:solidFill>
              <a:srgbClr val="E7000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7" name="CustomShape 58"/>
            <p:cNvSpPr/>
            <p:nvPr/>
          </p:nvSpPr>
          <p:spPr>
            <a:xfrm>
              <a:off x="6129548" y="8378057"/>
              <a:ext cx="4502207" cy="33885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Alüminyum içeriği (4-24 μmol/L)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39" name="CustomShape 60"/>
            <p:cNvSpPr/>
            <p:nvPr/>
          </p:nvSpPr>
          <p:spPr>
            <a:xfrm>
              <a:off x="10987807" y="6316466"/>
              <a:ext cx="53657" cy="2609820"/>
            </a:xfrm>
            <a:custGeom>
              <a:avLst/>
              <a:gdLst/>
              <a:ahLst/>
              <a:cxnLst/>
              <a:rect l="l" t="t" r="r" b="b"/>
              <a:pathLst>
                <a:path w="50800" h="2540000">
                  <a:moveTo>
                    <a:pt x="50800" y="0"/>
                  </a:moveTo>
                  <a:lnTo>
                    <a:pt x="50800" y="0"/>
                  </a:lnTo>
                  <a:lnTo>
                    <a:pt x="50800" y="2540000"/>
                  </a:lnTo>
                  <a:lnTo>
                    <a:pt x="50800" y="2540000"/>
                  </a:lnTo>
                  <a:cubicBezTo>
                    <a:pt x="22763" y="2540000"/>
                    <a:pt x="0" y="2517237"/>
                    <a:pt x="0" y="2489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B1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73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5546" y="8417850"/>
            <a:ext cx="1600423" cy="4953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20032" y="-31075"/>
            <a:ext cx="16135968" cy="9078093"/>
            <a:chOff x="507960" y="584280"/>
            <a:chExt cx="15239520" cy="8686440"/>
          </a:xfrm>
        </p:grpSpPr>
        <p:sp>
          <p:nvSpPr>
            <p:cNvPr id="450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1" name="CustomShape 2"/>
            <p:cNvSpPr/>
            <p:nvPr/>
          </p:nvSpPr>
          <p:spPr>
            <a:xfrm>
              <a:off x="852135" y="844904"/>
              <a:ext cx="8673840" cy="83849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1600" b="1" strike="noStrike" spc="77" dirty="0" smtClean="0">
                  <a:solidFill>
                    <a:srgbClr val="4A90A4"/>
                  </a:solidFill>
                  <a:latin typeface="MiSans"/>
                  <a:ea typeface="MiSans"/>
                </a:rPr>
                <a:t>   </a:t>
              </a:r>
              <a:r>
                <a:rPr lang="en-US" sz="2400" b="1" strike="noStrike" spc="77" dirty="0" smtClean="0">
                  <a:solidFill>
                    <a:srgbClr val="FFC000"/>
                  </a:solidFill>
                  <a:latin typeface="MiSans"/>
                  <a:ea typeface="MiSans"/>
                </a:rPr>
                <a:t>TAZE DONM</a:t>
              </a:r>
              <a:r>
                <a:rPr lang="tr-TR" sz="2400" b="1" strike="noStrike" spc="77" dirty="0" smtClean="0">
                  <a:solidFill>
                    <a:srgbClr val="FFC000"/>
                  </a:solidFill>
                  <a:latin typeface="MiSans"/>
                  <a:ea typeface="MiSans"/>
                </a:rPr>
                <a:t>U</a:t>
              </a:r>
              <a:r>
                <a:rPr lang="en-US" sz="2400" b="1" strike="noStrike" spc="77" dirty="0" smtClean="0">
                  <a:solidFill>
                    <a:srgbClr val="FFC000"/>
                  </a:solidFill>
                  <a:latin typeface="MiSans"/>
                  <a:ea typeface="MiSans"/>
                </a:rPr>
                <a:t>Ş </a:t>
              </a:r>
              <a:r>
                <a:rPr lang="en-US" sz="2400" b="1" strike="noStrike" spc="77" dirty="0">
                  <a:solidFill>
                    <a:srgbClr val="FFC000"/>
                  </a:solidFill>
                  <a:latin typeface="MiSans"/>
                  <a:ea typeface="MiSans"/>
                </a:rPr>
                <a:t>PLAZMA 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453" name="CustomShape 4"/>
            <p:cNvSpPr/>
            <p:nvPr/>
          </p:nvSpPr>
          <p:spPr>
            <a:xfrm>
              <a:off x="507960" y="1625760"/>
              <a:ext cx="9042120" cy="4723920"/>
            </a:xfrm>
            <a:custGeom>
              <a:avLst/>
              <a:gdLst/>
              <a:ahLst/>
              <a:cxnLst/>
              <a:rect l="l" t="t" r="r" b="b"/>
              <a:pathLst>
                <a:path w="9042400" h="4724400">
                  <a:moveTo>
                    <a:pt x="152409" y="0"/>
                  </a:moveTo>
                  <a:lnTo>
                    <a:pt x="8889991" y="0"/>
                  </a:lnTo>
                  <a:cubicBezTo>
                    <a:pt x="8974108" y="0"/>
                    <a:pt x="9042400" y="68292"/>
                    <a:pt x="9042400" y="152409"/>
                  </a:cubicBezTo>
                  <a:lnTo>
                    <a:pt x="9042400" y="4571991"/>
                  </a:lnTo>
                  <a:cubicBezTo>
                    <a:pt x="9042400" y="4656164"/>
                    <a:pt x="8974164" y="4724400"/>
                    <a:pt x="8889991" y="4724400"/>
                  </a:cubicBezTo>
                  <a:lnTo>
                    <a:pt x="152409" y="4724400"/>
                  </a:lnTo>
                  <a:cubicBezTo>
                    <a:pt x="68292" y="4724400"/>
                    <a:pt x="0" y="4656108"/>
                    <a:pt x="0" y="4571991"/>
                  </a:cubicBezTo>
                  <a:lnTo>
                    <a:pt x="0" y="152409"/>
                  </a:lnTo>
                  <a:cubicBezTo>
                    <a:pt x="0" y="68292"/>
                    <a:pt x="68292" y="0"/>
                    <a:pt x="1524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4" name="CustomShape 5"/>
            <p:cNvSpPr/>
            <p:nvPr/>
          </p:nvSpPr>
          <p:spPr>
            <a:xfrm>
              <a:off x="79380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69962" y="4663"/>
                  </a:moveTo>
                  <a:cubicBezTo>
                    <a:pt x="163761" y="-1538"/>
                    <a:pt x="153690" y="-1538"/>
                    <a:pt x="147489" y="4663"/>
                  </a:cubicBezTo>
                  <a:cubicBezTo>
                    <a:pt x="141288" y="10864"/>
                    <a:pt x="141288" y="20935"/>
                    <a:pt x="147489" y="27136"/>
                  </a:cubicBezTo>
                  <a:lnTo>
                    <a:pt x="152152" y="31750"/>
                  </a:lnTo>
                  <a:lnTo>
                    <a:pt x="13940" y="169962"/>
                  </a:lnTo>
                  <a:cubicBezTo>
                    <a:pt x="5011" y="178891"/>
                    <a:pt x="0" y="190996"/>
                    <a:pt x="0" y="203646"/>
                  </a:cubicBezTo>
                  <a:lnTo>
                    <a:pt x="0" y="206375"/>
                  </a:lnTo>
                  <a:cubicBezTo>
                    <a:pt x="0" y="232668"/>
                    <a:pt x="21332" y="254000"/>
                    <a:pt x="47625" y="254000"/>
                  </a:cubicBezTo>
                  <a:lnTo>
                    <a:pt x="50354" y="254000"/>
                  </a:lnTo>
                  <a:cubicBezTo>
                    <a:pt x="63004" y="254000"/>
                    <a:pt x="75109" y="248989"/>
                    <a:pt x="84038" y="240060"/>
                  </a:cubicBezTo>
                  <a:lnTo>
                    <a:pt x="222250" y="101848"/>
                  </a:lnTo>
                  <a:lnTo>
                    <a:pt x="226913" y="106511"/>
                  </a:lnTo>
                  <a:cubicBezTo>
                    <a:pt x="233114" y="112712"/>
                    <a:pt x="243185" y="112712"/>
                    <a:pt x="249386" y="106511"/>
                  </a:cubicBezTo>
                  <a:cubicBezTo>
                    <a:pt x="255588" y="100310"/>
                    <a:pt x="255588" y="90239"/>
                    <a:pt x="249386" y="84038"/>
                  </a:cubicBezTo>
                  <a:lnTo>
                    <a:pt x="170011" y="4663"/>
                  </a:lnTo>
                  <a:close/>
                  <a:moveTo>
                    <a:pt x="101848" y="127000"/>
                  </a:moveTo>
                  <a:lnTo>
                    <a:pt x="174625" y="54223"/>
                  </a:lnTo>
                  <a:lnTo>
                    <a:pt x="199777" y="79375"/>
                  </a:lnTo>
                  <a:lnTo>
                    <a:pt x="152152" y="127000"/>
                  </a:lnTo>
                  <a:lnTo>
                    <a:pt x="101798" y="127000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5" name="CustomShape 6"/>
            <p:cNvSpPr/>
            <p:nvPr/>
          </p:nvSpPr>
          <p:spPr>
            <a:xfrm>
              <a:off x="1079640" y="187956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Detaylı Kompozisyon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456" name="CustomShape 7"/>
            <p:cNvSpPr/>
            <p:nvPr/>
          </p:nvSpPr>
          <p:spPr>
            <a:xfrm>
              <a:off x="762120" y="2387520"/>
              <a:ext cx="4190760" cy="3708000"/>
            </a:xfrm>
            <a:custGeom>
              <a:avLst/>
              <a:gdLst/>
              <a:ahLst/>
              <a:cxnLst/>
              <a:rect l="l" t="t" r="r" b="b"/>
              <a:pathLst>
                <a:path w="4191000" h="3708400">
                  <a:moveTo>
                    <a:pt x="101610" y="0"/>
                  </a:moveTo>
                  <a:lnTo>
                    <a:pt x="4089390" y="0"/>
                  </a:lnTo>
                  <a:cubicBezTo>
                    <a:pt x="4145508" y="0"/>
                    <a:pt x="4191000" y="45492"/>
                    <a:pt x="4191000" y="101610"/>
                  </a:cubicBezTo>
                  <a:lnTo>
                    <a:pt x="4191000" y="3606790"/>
                  </a:lnTo>
                  <a:cubicBezTo>
                    <a:pt x="4191000" y="3662908"/>
                    <a:pt x="4145508" y="3708400"/>
                    <a:pt x="4089390" y="3708400"/>
                  </a:cubicBezTo>
                  <a:lnTo>
                    <a:pt x="101610" y="3708400"/>
                  </a:lnTo>
                  <a:cubicBezTo>
                    <a:pt x="45492" y="3708400"/>
                    <a:pt x="0" y="3662908"/>
                    <a:pt x="0" y="3606790"/>
                  </a:cubicBezTo>
                  <a:lnTo>
                    <a:pt x="0" y="101610"/>
                  </a:lnTo>
                  <a:cubicBezTo>
                    <a:pt x="0" y="45530"/>
                    <a:pt x="45530" y="0"/>
                    <a:pt x="10161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7" name="CustomShape 8"/>
            <p:cNvSpPr/>
            <p:nvPr/>
          </p:nvSpPr>
          <p:spPr>
            <a:xfrm>
              <a:off x="914400" y="2540160"/>
              <a:ext cx="3987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Pıhtılaşma Faktörleri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58" name="CustomShape 9"/>
            <p:cNvSpPr/>
            <p:nvPr/>
          </p:nvSpPr>
          <p:spPr>
            <a:xfrm>
              <a:off x="914400" y="29462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I (Fibrinojen): 2-4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59" name="CustomShape 10"/>
            <p:cNvSpPr/>
            <p:nvPr/>
          </p:nvSpPr>
          <p:spPr>
            <a:xfrm>
              <a:off x="914400" y="32511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II (Prothrombin):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0" name="CustomShape 11"/>
            <p:cNvSpPr/>
            <p:nvPr/>
          </p:nvSpPr>
          <p:spPr>
            <a:xfrm>
              <a:off x="914400" y="35560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1" name="CustomShape 12"/>
            <p:cNvSpPr/>
            <p:nvPr/>
          </p:nvSpPr>
          <p:spPr>
            <a:xfrm>
              <a:off x="914400" y="38606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2" name="CustomShape 13"/>
            <p:cNvSpPr/>
            <p:nvPr/>
          </p:nvSpPr>
          <p:spPr>
            <a:xfrm>
              <a:off x="914400" y="41655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VIII: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3" name="CustomShape 14"/>
            <p:cNvSpPr/>
            <p:nvPr/>
          </p:nvSpPr>
          <p:spPr>
            <a:xfrm>
              <a:off x="914400" y="44704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IX: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4" name="CustomShape 15"/>
            <p:cNvSpPr/>
            <p:nvPr/>
          </p:nvSpPr>
          <p:spPr>
            <a:xfrm>
              <a:off x="914400" y="47750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X: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5" name="CustomShape 16"/>
            <p:cNvSpPr/>
            <p:nvPr/>
          </p:nvSpPr>
          <p:spPr>
            <a:xfrm>
              <a:off x="914400" y="50799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XI: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6" name="CustomShape 17"/>
            <p:cNvSpPr/>
            <p:nvPr/>
          </p:nvSpPr>
          <p:spPr>
            <a:xfrm>
              <a:off x="914400" y="53848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XIII: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7" name="CustomShape 18"/>
            <p:cNvSpPr/>
            <p:nvPr/>
          </p:nvSpPr>
          <p:spPr>
            <a:xfrm>
              <a:off x="914400" y="56894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vWF: 0.8-1.2 U/mL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68" name="CustomShape 19"/>
            <p:cNvSpPr/>
            <p:nvPr/>
          </p:nvSpPr>
          <p:spPr>
            <a:xfrm>
              <a:off x="5105520" y="2387520"/>
              <a:ext cx="4190760" cy="3708000"/>
            </a:xfrm>
            <a:custGeom>
              <a:avLst/>
              <a:gdLst/>
              <a:ahLst/>
              <a:cxnLst/>
              <a:rect l="l" t="t" r="r" b="b"/>
              <a:pathLst>
                <a:path w="4191000" h="3708400">
                  <a:moveTo>
                    <a:pt x="101610" y="0"/>
                  </a:moveTo>
                  <a:lnTo>
                    <a:pt x="4089390" y="0"/>
                  </a:lnTo>
                  <a:cubicBezTo>
                    <a:pt x="4145508" y="0"/>
                    <a:pt x="4191000" y="45492"/>
                    <a:pt x="4191000" y="101610"/>
                  </a:cubicBezTo>
                  <a:lnTo>
                    <a:pt x="4191000" y="3606790"/>
                  </a:lnTo>
                  <a:cubicBezTo>
                    <a:pt x="4191000" y="3662908"/>
                    <a:pt x="4145508" y="3708400"/>
                    <a:pt x="4089390" y="3708400"/>
                  </a:cubicBezTo>
                  <a:lnTo>
                    <a:pt x="101610" y="3708400"/>
                  </a:lnTo>
                  <a:cubicBezTo>
                    <a:pt x="45492" y="3708400"/>
                    <a:pt x="0" y="3662908"/>
                    <a:pt x="0" y="3606790"/>
                  </a:cubicBezTo>
                  <a:lnTo>
                    <a:pt x="0" y="101610"/>
                  </a:lnTo>
                  <a:cubicBezTo>
                    <a:pt x="0" y="45530"/>
                    <a:pt x="45530" y="0"/>
                    <a:pt x="10161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9" name="CustomShape 20"/>
            <p:cNvSpPr/>
            <p:nvPr/>
          </p:nvSpPr>
          <p:spPr>
            <a:xfrm>
              <a:off x="5257800" y="2540160"/>
              <a:ext cx="3987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Diğer Bileşenler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70" name="CustomShape 21"/>
            <p:cNvSpPr/>
            <p:nvPr/>
          </p:nvSpPr>
          <p:spPr>
            <a:xfrm>
              <a:off x="5257800" y="29462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G: 6-16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1" name="CustomShape 22"/>
            <p:cNvSpPr/>
            <p:nvPr/>
          </p:nvSpPr>
          <p:spPr>
            <a:xfrm>
              <a:off x="5257800" y="32511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M: 0.5-3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2" name="CustomShape 23"/>
            <p:cNvSpPr/>
            <p:nvPr/>
          </p:nvSpPr>
          <p:spPr>
            <a:xfrm>
              <a:off x="5257800" y="35560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A: 0.9-4.5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3" name="CustomShape 24"/>
            <p:cNvSpPr/>
            <p:nvPr/>
          </p:nvSpPr>
          <p:spPr>
            <a:xfrm>
              <a:off x="5257800" y="38606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C3: 0.8-1.8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4" name="CustomShape 25"/>
            <p:cNvSpPr/>
            <p:nvPr/>
          </p:nvSpPr>
          <p:spPr>
            <a:xfrm>
              <a:off x="5257800" y="41655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C4: 0.15-0.55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5" name="CustomShape 26"/>
            <p:cNvSpPr/>
            <p:nvPr/>
          </p:nvSpPr>
          <p:spPr>
            <a:xfrm>
              <a:off x="5257800" y="44704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Albumin: 35-50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6" name="CustomShape 27"/>
            <p:cNvSpPr/>
            <p:nvPr/>
          </p:nvSpPr>
          <p:spPr>
            <a:xfrm>
              <a:off x="5257800" y="47750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Globulin: 20-35 g/L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7" name="CustomShape 28"/>
            <p:cNvSpPr/>
            <p:nvPr/>
          </p:nvSpPr>
          <p:spPr>
            <a:xfrm>
              <a:off x="5257800" y="50799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ADAMTS13: 50-200%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8" name="CustomShape 29"/>
            <p:cNvSpPr/>
            <p:nvPr/>
          </p:nvSpPr>
          <p:spPr>
            <a:xfrm>
              <a:off x="5257800" y="538488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Sitrat: 15-25 mmol/L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79" name="CustomShape 30"/>
            <p:cNvSpPr/>
            <p:nvPr/>
          </p:nvSpPr>
          <p:spPr>
            <a:xfrm>
              <a:off x="5257800" y="56894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Potasyum: 3.5-5.0 mmol/L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480" name="CustomShape 31"/>
            <p:cNvSpPr/>
            <p:nvPr/>
          </p:nvSpPr>
          <p:spPr>
            <a:xfrm>
              <a:off x="507960" y="6553080"/>
              <a:ext cx="9042120" cy="2641320"/>
            </a:xfrm>
            <a:custGeom>
              <a:avLst/>
              <a:gdLst/>
              <a:ahLst/>
              <a:cxnLst/>
              <a:rect l="l" t="t" r="r" b="b"/>
              <a:pathLst>
                <a:path w="9042400" h="2641600">
                  <a:moveTo>
                    <a:pt x="152394" y="0"/>
                  </a:moveTo>
                  <a:lnTo>
                    <a:pt x="8890006" y="0"/>
                  </a:lnTo>
                  <a:cubicBezTo>
                    <a:pt x="8974171" y="0"/>
                    <a:pt x="9042400" y="68229"/>
                    <a:pt x="9042400" y="152394"/>
                  </a:cubicBezTo>
                  <a:lnTo>
                    <a:pt x="9042400" y="2489206"/>
                  </a:lnTo>
                  <a:cubicBezTo>
                    <a:pt x="9042400" y="2573371"/>
                    <a:pt x="8974171" y="2641600"/>
                    <a:pt x="8890006" y="2641600"/>
                  </a:cubicBezTo>
                  <a:lnTo>
                    <a:pt x="152394" y="2641600"/>
                  </a:lnTo>
                  <a:cubicBezTo>
                    <a:pt x="68229" y="2641600"/>
                    <a:pt x="0" y="2573371"/>
                    <a:pt x="0" y="2489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1" name="CustomShape 32"/>
            <p:cNvSpPr/>
            <p:nvPr/>
          </p:nvSpPr>
          <p:spPr>
            <a:xfrm>
              <a:off x="793800" y="685800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5875" y="15875"/>
                  </a:moveTo>
                  <a:cubicBezTo>
                    <a:pt x="7094" y="15875"/>
                    <a:pt x="0" y="22969"/>
                    <a:pt x="0" y="31750"/>
                  </a:cubicBezTo>
                  <a:lnTo>
                    <a:pt x="0" y="214313"/>
                  </a:lnTo>
                  <a:cubicBezTo>
                    <a:pt x="0" y="227459"/>
                    <a:pt x="10666" y="238125"/>
                    <a:pt x="23812" y="238125"/>
                  </a:cubicBezTo>
                  <a:lnTo>
                    <a:pt x="230188" y="238125"/>
                  </a:lnTo>
                  <a:cubicBezTo>
                    <a:pt x="243334" y="238125"/>
                    <a:pt x="254000" y="227459"/>
                    <a:pt x="254000" y="214313"/>
                  </a:cubicBezTo>
                  <a:lnTo>
                    <a:pt x="254000" y="75505"/>
                  </a:lnTo>
                  <a:cubicBezTo>
                    <a:pt x="254000" y="66477"/>
                    <a:pt x="244376" y="60771"/>
                    <a:pt x="236438" y="65038"/>
                  </a:cubicBezTo>
                  <a:lnTo>
                    <a:pt x="158750" y="106859"/>
                  </a:lnTo>
                  <a:lnTo>
                    <a:pt x="158750" y="75505"/>
                  </a:lnTo>
                  <a:cubicBezTo>
                    <a:pt x="158750" y="66477"/>
                    <a:pt x="149126" y="60771"/>
                    <a:pt x="141188" y="65038"/>
                  </a:cubicBezTo>
                  <a:lnTo>
                    <a:pt x="63500" y="106859"/>
                  </a:lnTo>
                  <a:lnTo>
                    <a:pt x="63500" y="31750"/>
                  </a:lnTo>
                  <a:cubicBezTo>
                    <a:pt x="63500" y="22969"/>
                    <a:pt x="56406" y="15875"/>
                    <a:pt x="47625" y="15875"/>
                  </a:cubicBezTo>
                  <a:lnTo>
                    <a:pt x="15875" y="15875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2" name="CustomShape 33"/>
            <p:cNvSpPr/>
            <p:nvPr/>
          </p:nvSpPr>
          <p:spPr>
            <a:xfrm>
              <a:off x="1079640" y="680724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Üretim ve Saklama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483" name="CustomShape 34"/>
            <p:cNvSpPr/>
            <p:nvPr/>
          </p:nvSpPr>
          <p:spPr>
            <a:xfrm>
              <a:off x="762120" y="7315200"/>
              <a:ext cx="8635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Toplama: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Tam kanın santrifüjle ayrılması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84" name="CustomShape 35"/>
            <p:cNvSpPr/>
            <p:nvPr/>
          </p:nvSpPr>
          <p:spPr>
            <a:xfrm>
              <a:off x="762120" y="7746840"/>
              <a:ext cx="8635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Dondurma: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-18°C'de 1 saat içinde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85" name="CustomShape 36"/>
            <p:cNvSpPr/>
            <p:nvPr/>
          </p:nvSpPr>
          <p:spPr>
            <a:xfrm>
              <a:off x="762120" y="8178840"/>
              <a:ext cx="8635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Saklama: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-18°C'de 12 ay, -65°C'de 7 yıl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86" name="CustomShape 37"/>
            <p:cNvSpPr/>
            <p:nvPr/>
          </p:nvSpPr>
          <p:spPr>
            <a:xfrm>
              <a:off x="762120" y="8610480"/>
              <a:ext cx="8635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Çözme: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30-37°C'de 15-30 dk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87" name="CustomShape 38"/>
            <p:cNvSpPr/>
            <p:nvPr/>
          </p:nvSpPr>
          <p:spPr>
            <a:xfrm>
              <a:off x="9829800" y="1625760"/>
              <a:ext cx="5917680" cy="3072960"/>
            </a:xfrm>
            <a:custGeom>
              <a:avLst/>
              <a:gdLst/>
              <a:ahLst/>
              <a:cxnLst/>
              <a:rect l="l" t="t" r="r" b="b"/>
              <a:pathLst>
                <a:path w="5918200" h="3073400">
                  <a:moveTo>
                    <a:pt x="50800" y="0"/>
                  </a:moveTo>
                  <a:lnTo>
                    <a:pt x="5765790" y="0"/>
                  </a:lnTo>
                  <a:cubicBezTo>
                    <a:pt x="5849964" y="0"/>
                    <a:pt x="5918200" y="68236"/>
                    <a:pt x="5918200" y="152410"/>
                  </a:cubicBezTo>
                  <a:lnTo>
                    <a:pt x="5918200" y="2920990"/>
                  </a:lnTo>
                  <a:cubicBezTo>
                    <a:pt x="5918200" y="3005164"/>
                    <a:pt x="5849964" y="3073400"/>
                    <a:pt x="5765790" y="3073400"/>
                  </a:cubicBezTo>
                  <a:lnTo>
                    <a:pt x="50800" y="3073400"/>
                  </a:lnTo>
                  <a:cubicBezTo>
                    <a:pt x="22763" y="3073400"/>
                    <a:pt x="0" y="3050637"/>
                    <a:pt x="0" y="3022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0FDF4"/>
                </a:gs>
                <a:gs pos="100000">
                  <a:srgbClr val="DCFCE7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8" name="CustomShape 39"/>
            <p:cNvSpPr/>
            <p:nvPr/>
          </p:nvSpPr>
          <p:spPr>
            <a:xfrm>
              <a:off x="9829800" y="1625760"/>
              <a:ext cx="50400" cy="3072960"/>
            </a:xfrm>
            <a:custGeom>
              <a:avLst/>
              <a:gdLst/>
              <a:ahLst/>
              <a:cxnLst/>
              <a:rect l="l" t="t" r="r" b="b"/>
              <a:pathLst>
                <a:path w="50800" h="3073400">
                  <a:moveTo>
                    <a:pt x="50800" y="0"/>
                  </a:moveTo>
                  <a:lnTo>
                    <a:pt x="50800" y="0"/>
                  </a:lnTo>
                  <a:lnTo>
                    <a:pt x="50800" y="3073400"/>
                  </a:lnTo>
                  <a:lnTo>
                    <a:pt x="50800" y="3073400"/>
                  </a:lnTo>
                  <a:cubicBezTo>
                    <a:pt x="22763" y="3073400"/>
                    <a:pt x="0" y="3050637"/>
                    <a:pt x="0" y="3022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9" name="CustomShape 40"/>
            <p:cNvSpPr/>
            <p:nvPr/>
          </p:nvSpPr>
          <p:spPr>
            <a:xfrm>
              <a:off x="1014084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27000" y="254000"/>
                  </a:moveTo>
                  <a:cubicBezTo>
                    <a:pt x="197093" y="254000"/>
                    <a:pt x="254000" y="197093"/>
                    <a:pt x="254000" y="127000"/>
                  </a:cubicBezTo>
                  <a:cubicBezTo>
                    <a:pt x="254000" y="56907"/>
                    <a:pt x="197093" y="0"/>
                    <a:pt x="127000" y="0"/>
                  </a:cubicBezTo>
                  <a:cubicBezTo>
                    <a:pt x="56907" y="0"/>
                    <a:pt x="0" y="56907"/>
                    <a:pt x="0" y="127000"/>
                  </a:cubicBezTo>
                  <a:cubicBezTo>
                    <a:pt x="0" y="197093"/>
                    <a:pt x="56907" y="254000"/>
                    <a:pt x="127000" y="254000"/>
                  </a:cubicBezTo>
                  <a:close/>
                  <a:moveTo>
                    <a:pt x="115094" y="170656"/>
                  </a:moveTo>
                  <a:lnTo>
                    <a:pt x="115094" y="138906"/>
                  </a:lnTo>
                  <a:lnTo>
                    <a:pt x="83344" y="138906"/>
                  </a:lnTo>
                  <a:cubicBezTo>
                    <a:pt x="76746" y="138906"/>
                    <a:pt x="71438" y="133598"/>
                    <a:pt x="71438" y="127000"/>
                  </a:cubicBezTo>
                  <a:cubicBezTo>
                    <a:pt x="71438" y="120402"/>
                    <a:pt x="76746" y="115094"/>
                    <a:pt x="83344" y="115094"/>
                  </a:cubicBezTo>
                  <a:lnTo>
                    <a:pt x="115094" y="115094"/>
                  </a:lnTo>
                  <a:lnTo>
                    <a:pt x="115094" y="83344"/>
                  </a:lnTo>
                  <a:cubicBezTo>
                    <a:pt x="115094" y="76746"/>
                    <a:pt x="120402" y="71438"/>
                    <a:pt x="127000" y="71438"/>
                  </a:cubicBezTo>
                  <a:cubicBezTo>
                    <a:pt x="133598" y="71438"/>
                    <a:pt x="138906" y="76746"/>
                    <a:pt x="138906" y="83344"/>
                  </a:cubicBezTo>
                  <a:lnTo>
                    <a:pt x="138906" y="115094"/>
                  </a:lnTo>
                  <a:lnTo>
                    <a:pt x="170656" y="115094"/>
                  </a:lnTo>
                  <a:cubicBezTo>
                    <a:pt x="177254" y="115094"/>
                    <a:pt x="182563" y="120402"/>
                    <a:pt x="182563" y="127000"/>
                  </a:cubicBezTo>
                  <a:cubicBezTo>
                    <a:pt x="182563" y="133598"/>
                    <a:pt x="177254" y="138906"/>
                    <a:pt x="170656" y="138906"/>
                  </a:cubicBezTo>
                  <a:lnTo>
                    <a:pt x="138906" y="138906"/>
                  </a:lnTo>
                  <a:lnTo>
                    <a:pt x="138906" y="170656"/>
                  </a:lnTo>
                  <a:cubicBezTo>
                    <a:pt x="138906" y="177254"/>
                    <a:pt x="133598" y="182563"/>
                    <a:pt x="127000" y="182563"/>
                  </a:cubicBezTo>
                  <a:cubicBezTo>
                    <a:pt x="120402" y="182563"/>
                    <a:pt x="115094" y="177254"/>
                    <a:pt x="115094" y="170656"/>
                  </a:cubicBezTo>
                  <a:close/>
                </a:path>
              </a:pathLst>
            </a:custGeom>
            <a:solidFill>
              <a:srgbClr val="0082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CustomShape 41"/>
            <p:cNvSpPr/>
            <p:nvPr/>
          </p:nvSpPr>
          <p:spPr>
            <a:xfrm>
              <a:off x="10426680" y="1879560"/>
              <a:ext cx="51940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008236"/>
                  </a:solidFill>
                  <a:latin typeface="Noto Sans SC"/>
                  <a:ea typeface="Noto Sans SC"/>
                </a:rPr>
                <a:t>Avantajlar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491" name="CustomShape 42"/>
            <p:cNvSpPr/>
            <p:nvPr/>
          </p:nvSpPr>
          <p:spPr>
            <a:xfrm>
              <a:off x="10147320" y="245016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2" name="CustomShape 43"/>
            <p:cNvSpPr/>
            <p:nvPr/>
          </p:nvSpPr>
          <p:spPr>
            <a:xfrm>
              <a:off x="10464840" y="238752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Tüm pıhtılaşma faktörleri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93" name="CustomShape 44"/>
            <p:cNvSpPr/>
            <p:nvPr/>
          </p:nvSpPr>
          <p:spPr>
            <a:xfrm>
              <a:off x="10147320" y="288180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4" name="CustomShape 45"/>
            <p:cNvSpPr/>
            <p:nvPr/>
          </p:nvSpPr>
          <p:spPr>
            <a:xfrm>
              <a:off x="10464840" y="281952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İmmunglobulin takviyesi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95" name="CustomShape 46"/>
            <p:cNvSpPr/>
            <p:nvPr/>
          </p:nvSpPr>
          <p:spPr>
            <a:xfrm>
              <a:off x="10147320" y="331380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6" name="CustomShape 47"/>
            <p:cNvSpPr/>
            <p:nvPr/>
          </p:nvSpPr>
          <p:spPr>
            <a:xfrm>
              <a:off x="10464840" y="325116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ADAMTS13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97" name="CustomShape 48"/>
            <p:cNvSpPr/>
            <p:nvPr/>
          </p:nvSpPr>
          <p:spPr>
            <a:xfrm>
              <a:off x="10147320" y="37454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8" name="CustomShape 49"/>
            <p:cNvSpPr/>
            <p:nvPr/>
          </p:nvSpPr>
          <p:spPr>
            <a:xfrm>
              <a:off x="10464840" y="368316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Düşük maliyet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499" name="CustomShape 50"/>
            <p:cNvSpPr/>
            <p:nvPr/>
          </p:nvSpPr>
          <p:spPr>
            <a:xfrm>
              <a:off x="10147320" y="41774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00A63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0" name="CustomShape 51"/>
            <p:cNvSpPr/>
            <p:nvPr/>
          </p:nvSpPr>
          <p:spPr>
            <a:xfrm>
              <a:off x="10464840" y="411480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Kompleman proteinleri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01" name="CustomShape 52"/>
            <p:cNvSpPr/>
            <p:nvPr/>
          </p:nvSpPr>
          <p:spPr>
            <a:xfrm>
              <a:off x="9829800" y="4902120"/>
              <a:ext cx="5917680" cy="4368600"/>
            </a:xfrm>
            <a:custGeom>
              <a:avLst/>
              <a:gdLst/>
              <a:ahLst/>
              <a:cxnLst/>
              <a:rect l="l" t="t" r="r" b="b"/>
              <a:pathLst>
                <a:path w="5918200" h="4368800">
                  <a:moveTo>
                    <a:pt x="50800" y="0"/>
                  </a:moveTo>
                  <a:lnTo>
                    <a:pt x="5765816" y="0"/>
                  </a:lnTo>
                  <a:cubicBezTo>
                    <a:pt x="5849975" y="0"/>
                    <a:pt x="5918200" y="68225"/>
                    <a:pt x="5918200" y="152384"/>
                  </a:cubicBezTo>
                  <a:lnTo>
                    <a:pt x="5918200" y="4216416"/>
                  </a:lnTo>
                  <a:cubicBezTo>
                    <a:pt x="5918200" y="4300575"/>
                    <a:pt x="5849975" y="4368800"/>
                    <a:pt x="5765816" y="4368800"/>
                  </a:cubicBezTo>
                  <a:lnTo>
                    <a:pt x="50800" y="4368800"/>
                  </a:lnTo>
                  <a:cubicBezTo>
                    <a:pt x="22763" y="4368800"/>
                    <a:pt x="0" y="4346037"/>
                    <a:pt x="0" y="4318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FEF2F2"/>
                </a:gs>
                <a:gs pos="100000">
                  <a:srgbClr val="FFE2E2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2" name="CustomShape 53"/>
            <p:cNvSpPr/>
            <p:nvPr/>
          </p:nvSpPr>
          <p:spPr>
            <a:xfrm>
              <a:off x="9829800" y="4902120"/>
              <a:ext cx="50400" cy="4368600"/>
            </a:xfrm>
            <a:custGeom>
              <a:avLst/>
              <a:gdLst/>
              <a:ahLst/>
              <a:cxnLst/>
              <a:rect l="l" t="t" r="r" b="b"/>
              <a:pathLst>
                <a:path w="50800" h="4368800">
                  <a:moveTo>
                    <a:pt x="50800" y="0"/>
                  </a:moveTo>
                  <a:lnTo>
                    <a:pt x="50800" y="0"/>
                  </a:lnTo>
                  <a:lnTo>
                    <a:pt x="50800" y="4368800"/>
                  </a:lnTo>
                  <a:lnTo>
                    <a:pt x="50800" y="4368800"/>
                  </a:lnTo>
                  <a:cubicBezTo>
                    <a:pt x="22763" y="4368800"/>
                    <a:pt x="0" y="4346037"/>
                    <a:pt x="0" y="4318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3" name="CustomShape 54"/>
            <p:cNvSpPr/>
            <p:nvPr/>
          </p:nvSpPr>
          <p:spPr>
            <a:xfrm>
              <a:off x="10140840" y="520704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27000" y="0"/>
                  </a:moveTo>
                  <a:cubicBezTo>
                    <a:pt x="134293" y="0"/>
                    <a:pt x="140990" y="4018"/>
                    <a:pt x="144463" y="10418"/>
                  </a:cubicBezTo>
                  <a:lnTo>
                    <a:pt x="251619" y="208855"/>
                  </a:lnTo>
                  <a:cubicBezTo>
                    <a:pt x="254943" y="215007"/>
                    <a:pt x="254794" y="222448"/>
                    <a:pt x="251222" y="228451"/>
                  </a:cubicBezTo>
                  <a:cubicBezTo>
                    <a:pt x="247650" y="234454"/>
                    <a:pt x="241151" y="238125"/>
                    <a:pt x="234156" y="238125"/>
                  </a:cubicBezTo>
                  <a:lnTo>
                    <a:pt x="19844" y="238125"/>
                  </a:lnTo>
                  <a:cubicBezTo>
                    <a:pt x="12849" y="238125"/>
                    <a:pt x="6400" y="234454"/>
                    <a:pt x="2778" y="228451"/>
                  </a:cubicBezTo>
                  <a:cubicBezTo>
                    <a:pt x="-843" y="222448"/>
                    <a:pt x="-943" y="215007"/>
                    <a:pt x="2381" y="208855"/>
                  </a:cubicBezTo>
                  <a:lnTo>
                    <a:pt x="109538" y="10418"/>
                  </a:lnTo>
                  <a:cubicBezTo>
                    <a:pt x="113010" y="4018"/>
                    <a:pt x="119707" y="0"/>
                    <a:pt x="127000" y="0"/>
                  </a:cubicBezTo>
                  <a:close/>
                  <a:moveTo>
                    <a:pt x="127000" y="83344"/>
                  </a:moveTo>
                  <a:cubicBezTo>
                    <a:pt x="120402" y="83344"/>
                    <a:pt x="115094" y="88652"/>
                    <a:pt x="115094" y="95250"/>
                  </a:cubicBezTo>
                  <a:lnTo>
                    <a:pt x="115094" y="150813"/>
                  </a:lnTo>
                  <a:cubicBezTo>
                    <a:pt x="115094" y="157411"/>
                    <a:pt x="120402" y="162719"/>
                    <a:pt x="127000" y="162719"/>
                  </a:cubicBezTo>
                  <a:cubicBezTo>
                    <a:pt x="133598" y="162719"/>
                    <a:pt x="138906" y="157411"/>
                    <a:pt x="138906" y="150813"/>
                  </a:cubicBezTo>
                  <a:lnTo>
                    <a:pt x="138906" y="95250"/>
                  </a:lnTo>
                  <a:cubicBezTo>
                    <a:pt x="138906" y="88652"/>
                    <a:pt x="133598" y="83344"/>
                    <a:pt x="127000" y="83344"/>
                  </a:cubicBezTo>
                  <a:close/>
                  <a:moveTo>
                    <a:pt x="140246" y="190500"/>
                  </a:moveTo>
                  <a:cubicBezTo>
                    <a:pt x="140547" y="185583"/>
                    <a:pt x="138095" y="180906"/>
                    <a:pt x="133880" y="178356"/>
                  </a:cubicBezTo>
                  <a:cubicBezTo>
                    <a:pt x="129666" y="175807"/>
                    <a:pt x="124384" y="175807"/>
                    <a:pt x="120169" y="178356"/>
                  </a:cubicBezTo>
                  <a:cubicBezTo>
                    <a:pt x="115955" y="180906"/>
                    <a:pt x="113503" y="185583"/>
                    <a:pt x="113804" y="190500"/>
                  </a:cubicBezTo>
                  <a:cubicBezTo>
                    <a:pt x="113503" y="195417"/>
                    <a:pt x="115955" y="200094"/>
                    <a:pt x="120169" y="202644"/>
                  </a:cubicBezTo>
                  <a:cubicBezTo>
                    <a:pt x="124384" y="205193"/>
                    <a:pt x="129666" y="205193"/>
                    <a:pt x="133880" y="202644"/>
                  </a:cubicBezTo>
                  <a:cubicBezTo>
                    <a:pt x="138095" y="200094"/>
                    <a:pt x="140547" y="195417"/>
                    <a:pt x="140246" y="190500"/>
                  </a:cubicBezTo>
                  <a:close/>
                </a:path>
              </a:pathLst>
            </a:custGeom>
            <a:solidFill>
              <a:srgbClr val="C1000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4" name="CustomShape 55"/>
            <p:cNvSpPr/>
            <p:nvPr/>
          </p:nvSpPr>
          <p:spPr>
            <a:xfrm>
              <a:off x="10426680" y="5156280"/>
              <a:ext cx="51940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C10007"/>
                  </a:solidFill>
                  <a:latin typeface="Noto Sans SC"/>
                  <a:ea typeface="Noto Sans SC"/>
                </a:rPr>
                <a:t>Riskler ve Dezavantajlar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505" name="CustomShape 56"/>
            <p:cNvSpPr/>
            <p:nvPr/>
          </p:nvSpPr>
          <p:spPr>
            <a:xfrm>
              <a:off x="10109160" y="5664240"/>
              <a:ext cx="5384520" cy="761760"/>
            </a:xfrm>
            <a:custGeom>
              <a:avLst/>
              <a:gdLst/>
              <a:ahLst/>
              <a:cxnLst/>
              <a:rect l="l" t="t" r="r" b="b"/>
              <a:pathLst>
                <a:path w="5384800" h="762000">
                  <a:moveTo>
                    <a:pt x="101597" y="0"/>
                  </a:moveTo>
                  <a:lnTo>
                    <a:pt x="5283203" y="0"/>
                  </a:lnTo>
                  <a:cubicBezTo>
                    <a:pt x="5339313" y="0"/>
                    <a:pt x="5384800" y="45487"/>
                    <a:pt x="5384800" y="101597"/>
                  </a:cubicBezTo>
                  <a:lnTo>
                    <a:pt x="5384800" y="660403"/>
                  </a:lnTo>
                  <a:cubicBezTo>
                    <a:pt x="5384800" y="716513"/>
                    <a:pt x="5339313" y="762000"/>
                    <a:pt x="52832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6" name="CustomShape 57"/>
            <p:cNvSpPr/>
            <p:nvPr/>
          </p:nvSpPr>
          <p:spPr>
            <a:xfrm>
              <a:off x="10210680" y="5765760"/>
              <a:ext cx="52830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Alerjik Reaksiyonlar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07" name="CustomShape 58"/>
            <p:cNvSpPr/>
            <p:nvPr/>
          </p:nvSpPr>
          <p:spPr>
            <a:xfrm>
              <a:off x="10210680" y="6070680"/>
              <a:ext cx="52700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Ürtiker %17, Kaşıntı %13, Anafilaksi 0.1-1%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08" name="CustomShape 59"/>
            <p:cNvSpPr/>
            <p:nvPr/>
          </p:nvSpPr>
          <p:spPr>
            <a:xfrm>
              <a:off x="10109160" y="6527880"/>
              <a:ext cx="5384520" cy="761760"/>
            </a:xfrm>
            <a:custGeom>
              <a:avLst/>
              <a:gdLst/>
              <a:ahLst/>
              <a:cxnLst/>
              <a:rect l="l" t="t" r="r" b="b"/>
              <a:pathLst>
                <a:path w="5384800" h="762000">
                  <a:moveTo>
                    <a:pt x="101597" y="0"/>
                  </a:moveTo>
                  <a:lnTo>
                    <a:pt x="5283203" y="0"/>
                  </a:lnTo>
                  <a:cubicBezTo>
                    <a:pt x="5339313" y="0"/>
                    <a:pt x="5384800" y="45487"/>
                    <a:pt x="5384800" y="101597"/>
                  </a:cubicBezTo>
                  <a:lnTo>
                    <a:pt x="5384800" y="660403"/>
                  </a:lnTo>
                  <a:cubicBezTo>
                    <a:pt x="5384800" y="716513"/>
                    <a:pt x="5339313" y="762000"/>
                    <a:pt x="52832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7E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9" name="CustomShape 60"/>
            <p:cNvSpPr/>
            <p:nvPr/>
          </p:nvSpPr>
          <p:spPr>
            <a:xfrm>
              <a:off x="10210680" y="6629400"/>
              <a:ext cx="52830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A3500"/>
                  </a:solidFill>
                  <a:latin typeface="MiSans"/>
                  <a:ea typeface="MiSans"/>
                </a:rPr>
                <a:t>Enfeksiyon Riski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10" name="CustomShape 61"/>
            <p:cNvSpPr/>
            <p:nvPr/>
          </p:nvSpPr>
          <p:spPr>
            <a:xfrm>
              <a:off x="10210680" y="6934320"/>
              <a:ext cx="52700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Viral hepatit, HIV, parvovirus B19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11" name="CustomShape 62"/>
            <p:cNvSpPr/>
            <p:nvPr/>
          </p:nvSpPr>
          <p:spPr>
            <a:xfrm>
              <a:off x="10109160" y="7391520"/>
              <a:ext cx="5384520" cy="761760"/>
            </a:xfrm>
            <a:custGeom>
              <a:avLst/>
              <a:gdLst/>
              <a:ahLst/>
              <a:cxnLst/>
              <a:rect l="l" t="t" r="r" b="b"/>
              <a:pathLst>
                <a:path w="5384800" h="762000">
                  <a:moveTo>
                    <a:pt x="101597" y="0"/>
                  </a:moveTo>
                  <a:lnTo>
                    <a:pt x="5283203" y="0"/>
                  </a:lnTo>
                  <a:cubicBezTo>
                    <a:pt x="5339313" y="0"/>
                    <a:pt x="5384800" y="45487"/>
                    <a:pt x="5384800" y="101597"/>
                  </a:cubicBezTo>
                  <a:lnTo>
                    <a:pt x="5384800" y="660403"/>
                  </a:lnTo>
                  <a:cubicBezTo>
                    <a:pt x="5384800" y="716513"/>
                    <a:pt x="5339313" y="762000"/>
                    <a:pt x="52832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EFCE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2" name="CustomShape 63"/>
            <p:cNvSpPr/>
            <p:nvPr/>
          </p:nvSpPr>
          <p:spPr>
            <a:xfrm>
              <a:off x="10210680" y="7493040"/>
              <a:ext cx="52830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A65F00"/>
                  </a:solidFill>
                  <a:latin typeface="MiSans"/>
                  <a:ea typeface="MiSans"/>
                </a:rPr>
                <a:t>Sitrat Toksisitesi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13" name="CustomShape 64"/>
            <p:cNvSpPr/>
            <p:nvPr/>
          </p:nvSpPr>
          <p:spPr>
            <a:xfrm>
              <a:off x="10210680" y="7797960"/>
              <a:ext cx="52700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Hipokalsemi, parestezi, kas krampları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14" name="CustomShape 65"/>
            <p:cNvSpPr/>
            <p:nvPr/>
          </p:nvSpPr>
          <p:spPr>
            <a:xfrm>
              <a:off x="10109160" y="8255160"/>
              <a:ext cx="5384520" cy="761760"/>
            </a:xfrm>
            <a:custGeom>
              <a:avLst/>
              <a:gdLst/>
              <a:ahLst/>
              <a:cxnLst/>
              <a:rect l="l" t="t" r="r" b="b"/>
              <a:pathLst>
                <a:path w="5384800" h="762000">
                  <a:moveTo>
                    <a:pt x="101597" y="0"/>
                  </a:moveTo>
                  <a:lnTo>
                    <a:pt x="5283203" y="0"/>
                  </a:lnTo>
                  <a:cubicBezTo>
                    <a:pt x="5339313" y="0"/>
                    <a:pt x="5384800" y="45487"/>
                    <a:pt x="5384800" y="101597"/>
                  </a:cubicBezTo>
                  <a:lnTo>
                    <a:pt x="5384800" y="660403"/>
                  </a:lnTo>
                  <a:cubicBezTo>
                    <a:pt x="5384800" y="716513"/>
                    <a:pt x="5339313" y="762000"/>
                    <a:pt x="52832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EFF6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5" name="CustomShape 66"/>
            <p:cNvSpPr/>
            <p:nvPr/>
          </p:nvSpPr>
          <p:spPr>
            <a:xfrm>
              <a:off x="10210680" y="8356680"/>
              <a:ext cx="52830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1447E6"/>
                  </a:solidFill>
                  <a:latin typeface="MiSans"/>
                  <a:ea typeface="MiSans"/>
                </a:rPr>
                <a:t>TRALI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16" name="CustomShape 67"/>
            <p:cNvSpPr/>
            <p:nvPr/>
          </p:nvSpPr>
          <p:spPr>
            <a:xfrm>
              <a:off x="10210680" y="8661240"/>
              <a:ext cx="52700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Transfüzyon ilişkili akciğer hasarı</a:t>
              </a:r>
              <a:endParaRPr lang="tr-TR" sz="1400" b="0" strike="noStrike" spc="-1">
                <a:latin typeface="Arial"/>
              </a:endParaRPr>
            </a:p>
          </p:txBody>
        </p:sp>
      </p:grpSp>
      <p:pic>
        <p:nvPicPr>
          <p:cNvPr id="70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966" y="6119698"/>
            <a:ext cx="4261473" cy="2731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4608" y="169633"/>
            <a:ext cx="16251392" cy="9080691"/>
            <a:chOff x="507960" y="584280"/>
            <a:chExt cx="15235560" cy="10946880"/>
          </a:xfrm>
        </p:grpSpPr>
        <p:sp>
          <p:nvSpPr>
            <p:cNvPr id="517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8" name="CustomShape 2"/>
            <p:cNvSpPr/>
            <p:nvPr/>
          </p:nvSpPr>
          <p:spPr>
            <a:xfrm>
              <a:off x="892391" y="622251"/>
              <a:ext cx="5193298" cy="9339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32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      </a:t>
              </a:r>
              <a:r>
                <a:rPr lang="en-US" sz="24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YAN </a:t>
              </a:r>
              <a:r>
                <a:rPr lang="en-US" sz="2400" b="1" strike="noStrike" spc="77" dirty="0">
                  <a:solidFill>
                    <a:srgbClr val="D69E2E"/>
                  </a:solidFill>
                  <a:latin typeface="MiSans"/>
                  <a:ea typeface="MiSans"/>
                </a:rPr>
                <a:t>ETKİ PROFİLLERİ</a:t>
              </a:r>
              <a:endParaRPr lang="tr-TR" sz="2400" b="1" strike="noStrike" spc="-1" dirty="0">
                <a:latin typeface="Arial"/>
              </a:endParaRPr>
            </a:p>
          </p:txBody>
        </p:sp>
        <p:sp>
          <p:nvSpPr>
            <p:cNvPr id="520" name="CustomShape 4"/>
            <p:cNvSpPr/>
            <p:nvPr/>
          </p:nvSpPr>
          <p:spPr>
            <a:xfrm>
              <a:off x="4006709" y="1638577"/>
              <a:ext cx="7492680" cy="5384520"/>
            </a:xfrm>
            <a:custGeom>
              <a:avLst/>
              <a:gdLst/>
              <a:ahLst/>
              <a:cxnLst/>
              <a:rect l="l" t="t" r="r" b="b"/>
              <a:pathLst>
                <a:path w="7493000" h="5384800">
                  <a:moveTo>
                    <a:pt x="152390" y="0"/>
                  </a:moveTo>
                  <a:lnTo>
                    <a:pt x="7340610" y="0"/>
                  </a:lnTo>
                  <a:cubicBezTo>
                    <a:pt x="7424773" y="0"/>
                    <a:pt x="7493000" y="68227"/>
                    <a:pt x="7493000" y="152390"/>
                  </a:cubicBezTo>
                  <a:lnTo>
                    <a:pt x="7493000" y="5232410"/>
                  </a:lnTo>
                  <a:cubicBezTo>
                    <a:pt x="7493000" y="5316573"/>
                    <a:pt x="7424773" y="5384800"/>
                    <a:pt x="7340610" y="5384800"/>
                  </a:cubicBezTo>
                  <a:lnTo>
                    <a:pt x="152390" y="5384800"/>
                  </a:lnTo>
                  <a:cubicBezTo>
                    <a:pt x="68227" y="5384800"/>
                    <a:pt x="0" y="5316573"/>
                    <a:pt x="0" y="5232410"/>
                  </a:cubicBezTo>
                  <a:lnTo>
                    <a:pt x="0" y="152390"/>
                  </a:lnTo>
                  <a:cubicBezTo>
                    <a:pt x="0" y="68284"/>
                    <a:pt x="68284" y="0"/>
                    <a:pt x="1523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1" name="CustomShape 5"/>
            <p:cNvSpPr/>
            <p:nvPr/>
          </p:nvSpPr>
          <p:spPr>
            <a:xfrm>
              <a:off x="2861444" y="1841107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Komplikasyon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Karşılaştırması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532" name="CustomShape 16"/>
            <p:cNvSpPr/>
            <p:nvPr/>
          </p:nvSpPr>
          <p:spPr>
            <a:xfrm>
              <a:off x="8712360" y="3708360"/>
              <a:ext cx="7236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45" name="CustomShape 29"/>
            <p:cNvSpPr/>
            <p:nvPr/>
          </p:nvSpPr>
          <p:spPr>
            <a:xfrm>
              <a:off x="507960" y="7213680"/>
              <a:ext cx="4939920" cy="4317480"/>
            </a:xfrm>
            <a:custGeom>
              <a:avLst/>
              <a:gdLst/>
              <a:ahLst/>
              <a:cxnLst/>
              <a:rect l="l" t="t" r="r" b="b"/>
              <a:pathLst>
                <a:path w="4940300" h="4318000">
                  <a:moveTo>
                    <a:pt x="152382" y="0"/>
                  </a:moveTo>
                  <a:lnTo>
                    <a:pt x="4787918" y="0"/>
                  </a:lnTo>
                  <a:cubicBezTo>
                    <a:pt x="4872076" y="0"/>
                    <a:pt x="4940300" y="68224"/>
                    <a:pt x="4940300" y="152382"/>
                  </a:cubicBezTo>
                  <a:lnTo>
                    <a:pt x="4940300" y="4165618"/>
                  </a:lnTo>
                  <a:cubicBezTo>
                    <a:pt x="4940300" y="4249776"/>
                    <a:pt x="4872076" y="4318000"/>
                    <a:pt x="4787918" y="4318000"/>
                  </a:cubicBezTo>
                  <a:lnTo>
                    <a:pt x="152382" y="4318000"/>
                  </a:lnTo>
                  <a:cubicBezTo>
                    <a:pt x="68224" y="4318000"/>
                    <a:pt x="0" y="4249776"/>
                    <a:pt x="0" y="4165618"/>
                  </a:cubicBezTo>
                  <a:lnTo>
                    <a:pt x="0" y="152382"/>
                  </a:lnTo>
                  <a:cubicBezTo>
                    <a:pt x="0" y="68280"/>
                    <a:pt x="68280" y="0"/>
                    <a:pt x="152382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6" name="CustomShape 30"/>
            <p:cNvSpPr/>
            <p:nvPr/>
          </p:nvSpPr>
          <p:spPr>
            <a:xfrm>
              <a:off x="743040" y="748044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0"/>
                  </a:moveTo>
                  <a:cubicBezTo>
                    <a:pt x="116354" y="0"/>
                    <a:pt x="118408" y="446"/>
                    <a:pt x="120283" y="1295"/>
                  </a:cubicBezTo>
                  <a:lnTo>
                    <a:pt x="204401" y="36969"/>
                  </a:lnTo>
                  <a:cubicBezTo>
                    <a:pt x="214223" y="41121"/>
                    <a:pt x="221546" y="50810"/>
                    <a:pt x="221501" y="62508"/>
                  </a:cubicBezTo>
                  <a:cubicBezTo>
                    <a:pt x="221278" y="106799"/>
                    <a:pt x="203061" y="187836"/>
                    <a:pt x="126132" y="224671"/>
                  </a:cubicBezTo>
                  <a:cubicBezTo>
                    <a:pt x="118676" y="228243"/>
                    <a:pt x="110014" y="228243"/>
                    <a:pt x="102557" y="224671"/>
                  </a:cubicBezTo>
                  <a:cubicBezTo>
                    <a:pt x="25584" y="187836"/>
                    <a:pt x="7412" y="106799"/>
                    <a:pt x="7188" y="62508"/>
                  </a:cubicBezTo>
                  <a:cubicBezTo>
                    <a:pt x="7144" y="50810"/>
                    <a:pt x="14466" y="41121"/>
                    <a:pt x="24289" y="36969"/>
                  </a:cubicBezTo>
                  <a:lnTo>
                    <a:pt x="108362" y="1295"/>
                  </a:lnTo>
                  <a:cubicBezTo>
                    <a:pt x="110237" y="446"/>
                    <a:pt x="112246" y="0"/>
                    <a:pt x="114300" y="0"/>
                  </a:cubicBezTo>
                  <a:close/>
                  <a:moveTo>
                    <a:pt x="114300" y="29825"/>
                  </a:moveTo>
                  <a:lnTo>
                    <a:pt x="114300" y="198641"/>
                  </a:lnTo>
                  <a:cubicBezTo>
                    <a:pt x="175915" y="168816"/>
                    <a:pt x="192479" y="102736"/>
                    <a:pt x="192881" y="63178"/>
                  </a:cubicBezTo>
                  <a:lnTo>
                    <a:pt x="114300" y="29870"/>
                  </a:lnTo>
                  <a:lnTo>
                    <a:pt x="114300" y="2987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7" name="CustomShape 31"/>
            <p:cNvSpPr/>
            <p:nvPr/>
          </p:nvSpPr>
          <p:spPr>
            <a:xfrm>
              <a:off x="1003320" y="741672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Albümin Avantajları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548" name="CustomShape 32"/>
            <p:cNvSpPr/>
            <p:nvPr/>
          </p:nvSpPr>
          <p:spPr>
            <a:xfrm>
              <a:off x="736560" y="798732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9" name="CustomShape 33"/>
            <p:cNvSpPr/>
            <p:nvPr/>
          </p:nvSpPr>
          <p:spPr>
            <a:xfrm>
              <a:off x="1066680" y="792468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Düşük komplikasyon oranı (%1.4)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50" name="CustomShape 34"/>
            <p:cNvSpPr/>
            <p:nvPr/>
          </p:nvSpPr>
          <p:spPr>
            <a:xfrm>
              <a:off x="736560" y="84189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1" name="CustomShape 35"/>
            <p:cNvSpPr/>
            <p:nvPr/>
          </p:nvSpPr>
          <p:spPr>
            <a:xfrm>
              <a:off x="1066680" y="835668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Minimal alerjik reaksiyon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52" name="CustomShape 36"/>
            <p:cNvSpPr/>
            <p:nvPr/>
          </p:nvSpPr>
          <p:spPr>
            <a:xfrm>
              <a:off x="736560" y="88509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3" name="CustomShape 37"/>
            <p:cNvSpPr/>
            <p:nvPr/>
          </p:nvSpPr>
          <p:spPr>
            <a:xfrm>
              <a:off x="1066680" y="878832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Viral enfeksiyon riski yok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54" name="CustomShape 38"/>
            <p:cNvSpPr/>
            <p:nvPr/>
          </p:nvSpPr>
          <p:spPr>
            <a:xfrm>
              <a:off x="736560" y="92826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5" name="CustomShape 39"/>
            <p:cNvSpPr/>
            <p:nvPr/>
          </p:nvSpPr>
          <p:spPr>
            <a:xfrm>
              <a:off x="1066680" y="922032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Stabil hemodinamik profil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56" name="CustomShape 40"/>
            <p:cNvSpPr/>
            <p:nvPr/>
          </p:nvSpPr>
          <p:spPr>
            <a:xfrm>
              <a:off x="736560" y="97146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7" name="CustomShape 41"/>
            <p:cNvSpPr/>
            <p:nvPr/>
          </p:nvSpPr>
          <p:spPr>
            <a:xfrm>
              <a:off x="1066680" y="965196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ABO uyumsuzluğu yok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58" name="CustomShape 42"/>
            <p:cNvSpPr/>
            <p:nvPr/>
          </p:nvSpPr>
          <p:spPr>
            <a:xfrm>
              <a:off x="5655600" y="7238880"/>
              <a:ext cx="4939920" cy="4292280"/>
            </a:xfrm>
            <a:custGeom>
              <a:avLst/>
              <a:gdLst/>
              <a:ahLst/>
              <a:cxnLst/>
              <a:rect l="l" t="t" r="r" b="b"/>
              <a:pathLst>
                <a:path w="4940300" h="42926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140213"/>
                  </a:lnTo>
                  <a:cubicBezTo>
                    <a:pt x="4940300" y="4224374"/>
                    <a:pt x="4872074" y="4292600"/>
                    <a:pt x="4787913" y="4292600"/>
                  </a:cubicBezTo>
                  <a:lnTo>
                    <a:pt x="152387" y="4292600"/>
                  </a:lnTo>
                  <a:cubicBezTo>
                    <a:pt x="68226" y="4292600"/>
                    <a:pt x="0" y="4224374"/>
                    <a:pt x="0" y="414021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9" name="CustomShape 43"/>
            <p:cNvSpPr/>
            <p:nvPr/>
          </p:nvSpPr>
          <p:spPr>
            <a:xfrm>
              <a:off x="5655600" y="723888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0" name="CustomShape 44"/>
            <p:cNvSpPr/>
            <p:nvPr/>
          </p:nvSpPr>
          <p:spPr>
            <a:xfrm>
              <a:off x="5890680" y="753120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0"/>
                  </a:moveTo>
                  <a:cubicBezTo>
                    <a:pt x="120863" y="0"/>
                    <a:pt x="126891" y="3617"/>
                    <a:pt x="130016" y="9376"/>
                  </a:cubicBezTo>
                  <a:lnTo>
                    <a:pt x="226457" y="187970"/>
                  </a:lnTo>
                  <a:cubicBezTo>
                    <a:pt x="229448" y="193506"/>
                    <a:pt x="229314" y="200204"/>
                    <a:pt x="226100" y="205606"/>
                  </a:cubicBezTo>
                  <a:cubicBezTo>
                    <a:pt x="222885" y="211009"/>
                    <a:pt x="217036" y="214313"/>
                    <a:pt x="210741" y="214313"/>
                  </a:cubicBezTo>
                  <a:lnTo>
                    <a:pt x="17859" y="214313"/>
                  </a:lnTo>
                  <a:cubicBezTo>
                    <a:pt x="11564" y="214313"/>
                    <a:pt x="5760" y="211009"/>
                    <a:pt x="2500" y="205606"/>
                  </a:cubicBezTo>
                  <a:cubicBezTo>
                    <a:pt x="-759" y="200204"/>
                    <a:pt x="-848" y="193506"/>
                    <a:pt x="2143" y="187970"/>
                  </a:cubicBezTo>
                  <a:lnTo>
                    <a:pt x="98584" y="9376"/>
                  </a:lnTo>
                  <a:cubicBezTo>
                    <a:pt x="101709" y="3617"/>
                    <a:pt x="107737" y="0"/>
                    <a:pt x="114300" y="0"/>
                  </a:cubicBezTo>
                  <a:close/>
                  <a:moveTo>
                    <a:pt x="114300" y="75009"/>
                  </a:moveTo>
                  <a:cubicBezTo>
                    <a:pt x="108362" y="75009"/>
                    <a:pt x="103584" y="79787"/>
                    <a:pt x="103584" y="85725"/>
                  </a:cubicBezTo>
                  <a:lnTo>
                    <a:pt x="103584" y="135731"/>
                  </a:lnTo>
                  <a:cubicBezTo>
                    <a:pt x="103584" y="141669"/>
                    <a:pt x="108362" y="146447"/>
                    <a:pt x="114300" y="146447"/>
                  </a:cubicBezTo>
                  <a:cubicBezTo>
                    <a:pt x="120238" y="146447"/>
                    <a:pt x="125016" y="141669"/>
                    <a:pt x="125016" y="135731"/>
                  </a:cubicBezTo>
                  <a:lnTo>
                    <a:pt x="125016" y="85725"/>
                  </a:lnTo>
                  <a:cubicBezTo>
                    <a:pt x="125016" y="79787"/>
                    <a:pt x="120238" y="75009"/>
                    <a:pt x="114300" y="75009"/>
                  </a:cubicBezTo>
                  <a:close/>
                  <a:moveTo>
                    <a:pt x="126221" y="171450"/>
                  </a:moveTo>
                  <a:cubicBezTo>
                    <a:pt x="126492" y="167025"/>
                    <a:pt x="124286" y="162815"/>
                    <a:pt x="120492" y="160521"/>
                  </a:cubicBezTo>
                  <a:cubicBezTo>
                    <a:pt x="116699" y="158226"/>
                    <a:pt x="111946" y="158226"/>
                    <a:pt x="108152" y="160521"/>
                  </a:cubicBezTo>
                  <a:cubicBezTo>
                    <a:pt x="104359" y="162815"/>
                    <a:pt x="102152" y="167025"/>
                    <a:pt x="102424" y="171450"/>
                  </a:cubicBezTo>
                  <a:cubicBezTo>
                    <a:pt x="102152" y="175875"/>
                    <a:pt x="104359" y="180085"/>
                    <a:pt x="108152" y="182379"/>
                  </a:cubicBezTo>
                  <a:cubicBezTo>
                    <a:pt x="111946" y="184674"/>
                    <a:pt x="116699" y="184674"/>
                    <a:pt x="120492" y="182379"/>
                  </a:cubicBezTo>
                  <a:cubicBezTo>
                    <a:pt x="124286" y="180085"/>
                    <a:pt x="126492" y="175875"/>
                    <a:pt x="126221" y="17145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1" name="CustomShape 45"/>
            <p:cNvSpPr/>
            <p:nvPr/>
          </p:nvSpPr>
          <p:spPr>
            <a:xfrm>
              <a:off x="6150960" y="746748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Albümin Dezavantajları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563" name="CustomShape 47"/>
            <p:cNvSpPr/>
            <p:nvPr/>
          </p:nvSpPr>
          <p:spPr>
            <a:xfrm>
              <a:off x="5806587" y="7975440"/>
              <a:ext cx="4687773" cy="32976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40000"/>
                </a:lnSpc>
                <a:buFont typeface="Wingdings" panose="05000000000000000000" pitchFamily="2" charset="2"/>
                <a:buChar char="ü"/>
              </a:pP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Hipotansiyon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(%8.1)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65" name="CustomShape 49"/>
            <p:cNvSpPr/>
            <p:nvPr/>
          </p:nvSpPr>
          <p:spPr>
            <a:xfrm>
              <a:off x="5846458" y="8407440"/>
              <a:ext cx="4647902" cy="32976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40000"/>
                </a:lnSpc>
                <a:buFont typeface="Wingdings" panose="05000000000000000000" pitchFamily="2" charset="2"/>
                <a:buChar char="ü"/>
              </a:pP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Hipokalsemi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belirtileri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(%8.2)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67" name="CustomShape 51"/>
            <p:cNvSpPr/>
            <p:nvPr/>
          </p:nvSpPr>
          <p:spPr>
            <a:xfrm>
              <a:off x="5846458" y="8839080"/>
              <a:ext cx="4647902" cy="32976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40000"/>
                </a:lnSpc>
                <a:buFont typeface="Wingdings" panose="05000000000000000000" pitchFamily="2" charset="2"/>
                <a:buChar char="ü"/>
              </a:pP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Koagülasyon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faktör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deplesyonu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69" name="CustomShape 53"/>
            <p:cNvSpPr/>
            <p:nvPr/>
          </p:nvSpPr>
          <p:spPr>
            <a:xfrm>
              <a:off x="5886330" y="9271080"/>
              <a:ext cx="4608030" cy="32976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40000"/>
                </a:lnSpc>
                <a:buFont typeface="Wingdings" panose="05000000000000000000" pitchFamily="2" charset="2"/>
                <a:buChar char="ü"/>
              </a:pP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İmmunglobulin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kaybı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71" name="CustomShape 55"/>
            <p:cNvSpPr/>
            <p:nvPr/>
          </p:nvSpPr>
          <p:spPr>
            <a:xfrm>
              <a:off x="5896298" y="9702720"/>
              <a:ext cx="4598062" cy="32976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40000"/>
                </a:lnSpc>
                <a:buFont typeface="Wingdings" panose="05000000000000000000" pitchFamily="2" charset="2"/>
                <a:buChar char="ü"/>
              </a:pP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Alüminyum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birikimi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riski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572" name="CustomShape 56"/>
            <p:cNvSpPr/>
            <p:nvPr/>
          </p:nvSpPr>
          <p:spPr>
            <a:xfrm>
              <a:off x="10803600" y="7238880"/>
              <a:ext cx="4939920" cy="4292280"/>
            </a:xfrm>
            <a:custGeom>
              <a:avLst/>
              <a:gdLst/>
              <a:ahLst/>
              <a:cxnLst/>
              <a:rect l="l" t="t" r="r" b="b"/>
              <a:pathLst>
                <a:path w="4940300" h="42926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140213"/>
                  </a:lnTo>
                  <a:cubicBezTo>
                    <a:pt x="4940300" y="4224374"/>
                    <a:pt x="4872074" y="4292600"/>
                    <a:pt x="4787913" y="4292600"/>
                  </a:cubicBezTo>
                  <a:lnTo>
                    <a:pt x="152387" y="4292600"/>
                  </a:lnTo>
                  <a:cubicBezTo>
                    <a:pt x="68226" y="4292600"/>
                    <a:pt x="0" y="4224374"/>
                    <a:pt x="0" y="414021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3" name="CustomShape 57"/>
            <p:cNvSpPr/>
            <p:nvPr/>
          </p:nvSpPr>
          <p:spPr>
            <a:xfrm>
              <a:off x="10803600" y="723888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4" name="CustomShape 58"/>
            <p:cNvSpPr/>
            <p:nvPr/>
          </p:nvSpPr>
          <p:spPr>
            <a:xfrm>
              <a:off x="11023920" y="7531200"/>
              <a:ext cx="256680" cy="228240"/>
            </a:xfrm>
            <a:custGeom>
              <a:avLst/>
              <a:gdLst/>
              <a:ahLst/>
              <a:cxnLst/>
              <a:rect l="l" t="t" r="r" b="b"/>
              <a:pathLst>
                <a:path w="257175" h="228600">
                  <a:moveTo>
                    <a:pt x="28575" y="14288"/>
                  </a:moveTo>
                  <a:cubicBezTo>
                    <a:pt x="12814" y="14288"/>
                    <a:pt x="0" y="27102"/>
                    <a:pt x="0" y="42863"/>
                  </a:cubicBezTo>
                  <a:lnTo>
                    <a:pt x="0" y="171450"/>
                  </a:lnTo>
                  <a:cubicBezTo>
                    <a:pt x="0" y="187211"/>
                    <a:pt x="12814" y="200025"/>
                    <a:pt x="28575" y="200025"/>
                  </a:cubicBezTo>
                  <a:lnTo>
                    <a:pt x="30048" y="200025"/>
                  </a:lnTo>
                  <a:cubicBezTo>
                    <a:pt x="34692" y="216500"/>
                    <a:pt x="49872" y="228600"/>
                    <a:pt x="67866" y="228600"/>
                  </a:cubicBezTo>
                  <a:cubicBezTo>
                    <a:pt x="85859" y="228600"/>
                    <a:pt x="100995" y="216500"/>
                    <a:pt x="105683" y="200025"/>
                  </a:cubicBezTo>
                  <a:lnTo>
                    <a:pt x="151492" y="200025"/>
                  </a:lnTo>
                  <a:cubicBezTo>
                    <a:pt x="156136" y="216500"/>
                    <a:pt x="171316" y="228600"/>
                    <a:pt x="189309" y="228600"/>
                  </a:cubicBezTo>
                  <a:cubicBezTo>
                    <a:pt x="207303" y="228600"/>
                    <a:pt x="222439" y="216500"/>
                    <a:pt x="227127" y="200025"/>
                  </a:cubicBezTo>
                  <a:lnTo>
                    <a:pt x="228600" y="200025"/>
                  </a:lnTo>
                  <a:cubicBezTo>
                    <a:pt x="244361" y="200025"/>
                    <a:pt x="257175" y="187211"/>
                    <a:pt x="257175" y="171450"/>
                  </a:cubicBezTo>
                  <a:lnTo>
                    <a:pt x="257175" y="105951"/>
                  </a:lnTo>
                  <a:cubicBezTo>
                    <a:pt x="257175" y="98361"/>
                    <a:pt x="254184" y="91083"/>
                    <a:pt x="248826" y="85725"/>
                  </a:cubicBezTo>
                  <a:lnTo>
                    <a:pt x="228600" y="65499"/>
                  </a:lnTo>
                  <a:cubicBezTo>
                    <a:pt x="223242" y="60141"/>
                    <a:pt x="215964" y="57150"/>
                    <a:pt x="208374" y="57150"/>
                  </a:cubicBezTo>
                  <a:lnTo>
                    <a:pt x="185738" y="57150"/>
                  </a:lnTo>
                  <a:lnTo>
                    <a:pt x="185738" y="42862"/>
                  </a:lnTo>
                  <a:cubicBezTo>
                    <a:pt x="185738" y="27102"/>
                    <a:pt x="172923" y="14287"/>
                    <a:pt x="157163" y="14287"/>
                  </a:cubicBezTo>
                  <a:lnTo>
                    <a:pt x="28575" y="14288"/>
                  </a:lnTo>
                  <a:close/>
                  <a:moveTo>
                    <a:pt x="228600" y="105951"/>
                  </a:moveTo>
                  <a:lnTo>
                    <a:pt x="228600" y="128588"/>
                  </a:lnTo>
                  <a:lnTo>
                    <a:pt x="185738" y="128588"/>
                  </a:lnTo>
                  <a:lnTo>
                    <a:pt x="185738" y="85725"/>
                  </a:lnTo>
                  <a:lnTo>
                    <a:pt x="208374" y="85725"/>
                  </a:lnTo>
                  <a:lnTo>
                    <a:pt x="228600" y="105951"/>
                  </a:lnTo>
                  <a:close/>
                  <a:moveTo>
                    <a:pt x="67866" y="171450"/>
                  </a:moveTo>
                  <a:cubicBezTo>
                    <a:pt x="77722" y="171450"/>
                    <a:pt x="85725" y="179453"/>
                    <a:pt x="85725" y="189309"/>
                  </a:cubicBezTo>
                  <a:cubicBezTo>
                    <a:pt x="85725" y="199166"/>
                    <a:pt x="77722" y="207169"/>
                    <a:pt x="67866" y="207169"/>
                  </a:cubicBezTo>
                  <a:cubicBezTo>
                    <a:pt x="58009" y="207169"/>
                    <a:pt x="50006" y="199166"/>
                    <a:pt x="50006" y="189309"/>
                  </a:cubicBezTo>
                  <a:cubicBezTo>
                    <a:pt x="50006" y="179453"/>
                    <a:pt x="58009" y="171450"/>
                    <a:pt x="67866" y="171450"/>
                  </a:cubicBezTo>
                  <a:close/>
                  <a:moveTo>
                    <a:pt x="171450" y="189309"/>
                  </a:moveTo>
                  <a:cubicBezTo>
                    <a:pt x="171450" y="179453"/>
                    <a:pt x="179453" y="171450"/>
                    <a:pt x="189309" y="171450"/>
                  </a:cubicBezTo>
                  <a:cubicBezTo>
                    <a:pt x="199166" y="171450"/>
                    <a:pt x="207169" y="179453"/>
                    <a:pt x="207169" y="189309"/>
                  </a:cubicBezTo>
                  <a:cubicBezTo>
                    <a:pt x="207169" y="199166"/>
                    <a:pt x="199166" y="207169"/>
                    <a:pt x="189309" y="207169"/>
                  </a:cubicBezTo>
                  <a:cubicBezTo>
                    <a:pt x="179453" y="207169"/>
                    <a:pt x="171450" y="199166"/>
                    <a:pt x="171450" y="189309"/>
                  </a:cubicBezTo>
                  <a:close/>
                  <a:moveTo>
                    <a:pt x="78581" y="60722"/>
                  </a:moveTo>
                  <a:cubicBezTo>
                    <a:pt x="78581" y="56793"/>
                    <a:pt x="81796" y="53578"/>
                    <a:pt x="85725" y="53578"/>
                  </a:cubicBezTo>
                  <a:lnTo>
                    <a:pt x="100013" y="53578"/>
                  </a:lnTo>
                  <a:cubicBezTo>
                    <a:pt x="103942" y="53578"/>
                    <a:pt x="107156" y="56793"/>
                    <a:pt x="107156" y="60722"/>
                  </a:cubicBezTo>
                  <a:lnTo>
                    <a:pt x="107156" y="78581"/>
                  </a:lnTo>
                  <a:lnTo>
                    <a:pt x="125016" y="78581"/>
                  </a:lnTo>
                  <a:cubicBezTo>
                    <a:pt x="128945" y="78581"/>
                    <a:pt x="132159" y="81796"/>
                    <a:pt x="132159" y="85725"/>
                  </a:cubicBezTo>
                  <a:lnTo>
                    <a:pt x="132159" y="100013"/>
                  </a:lnTo>
                  <a:cubicBezTo>
                    <a:pt x="132159" y="103942"/>
                    <a:pt x="128945" y="107156"/>
                    <a:pt x="125016" y="107156"/>
                  </a:cubicBezTo>
                  <a:lnTo>
                    <a:pt x="107156" y="107156"/>
                  </a:lnTo>
                  <a:lnTo>
                    <a:pt x="107156" y="125016"/>
                  </a:lnTo>
                  <a:cubicBezTo>
                    <a:pt x="107156" y="128945"/>
                    <a:pt x="103942" y="132159"/>
                    <a:pt x="100013" y="132159"/>
                  </a:cubicBezTo>
                  <a:lnTo>
                    <a:pt x="85725" y="132159"/>
                  </a:lnTo>
                  <a:cubicBezTo>
                    <a:pt x="81796" y="132159"/>
                    <a:pt x="78581" y="128945"/>
                    <a:pt x="78581" y="125016"/>
                  </a:cubicBezTo>
                  <a:lnTo>
                    <a:pt x="78581" y="107156"/>
                  </a:lnTo>
                  <a:lnTo>
                    <a:pt x="60722" y="107156"/>
                  </a:lnTo>
                  <a:cubicBezTo>
                    <a:pt x="56793" y="107156"/>
                    <a:pt x="53578" y="103942"/>
                    <a:pt x="53578" y="100013"/>
                  </a:cubicBezTo>
                  <a:lnTo>
                    <a:pt x="53578" y="85725"/>
                  </a:lnTo>
                  <a:cubicBezTo>
                    <a:pt x="53578" y="81796"/>
                    <a:pt x="56793" y="78581"/>
                    <a:pt x="60722" y="78581"/>
                  </a:cubicBezTo>
                  <a:lnTo>
                    <a:pt x="78581" y="78581"/>
                  </a:lnTo>
                  <a:lnTo>
                    <a:pt x="78581" y="60722"/>
                  </a:ln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5" name="CustomShape 59"/>
            <p:cNvSpPr/>
            <p:nvPr/>
          </p:nvSpPr>
          <p:spPr>
            <a:xfrm>
              <a:off x="11298600" y="746748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Ciddi Komplikasyonlar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576" name="CustomShape 60"/>
            <p:cNvSpPr/>
            <p:nvPr/>
          </p:nvSpPr>
          <p:spPr>
            <a:xfrm>
              <a:off x="11006640" y="797544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7" name="CustomShape 61"/>
            <p:cNvSpPr/>
            <p:nvPr/>
          </p:nvSpPr>
          <p:spPr>
            <a:xfrm>
              <a:off x="11108160" y="807732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TDP Özel: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78" name="CustomShape 62"/>
            <p:cNvSpPr/>
            <p:nvPr/>
          </p:nvSpPr>
          <p:spPr>
            <a:xfrm>
              <a:off x="11108160" y="838188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Anafilaksi, TRALI, hemoliz, TACO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79" name="CustomShape 63"/>
            <p:cNvSpPr/>
            <p:nvPr/>
          </p:nvSpPr>
          <p:spPr>
            <a:xfrm>
              <a:off x="11006640" y="883908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7E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0" name="CustomShape 64"/>
            <p:cNvSpPr/>
            <p:nvPr/>
          </p:nvSpPr>
          <p:spPr>
            <a:xfrm>
              <a:off x="11108160" y="89409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A3500"/>
                  </a:solidFill>
                  <a:latin typeface="MiSans"/>
                  <a:ea typeface="MiSans"/>
                </a:rPr>
                <a:t>Albümin Özel: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81" name="CustomShape 65"/>
            <p:cNvSpPr/>
            <p:nvPr/>
          </p:nvSpPr>
          <p:spPr>
            <a:xfrm>
              <a:off x="11108160" y="92455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Şiddetli hipotansiyon, anjiyödem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82" name="CustomShape 66"/>
            <p:cNvSpPr/>
            <p:nvPr/>
          </p:nvSpPr>
          <p:spPr>
            <a:xfrm>
              <a:off x="11006640" y="970272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EFCE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3" name="CustomShape 67"/>
            <p:cNvSpPr/>
            <p:nvPr/>
          </p:nvSpPr>
          <p:spPr>
            <a:xfrm>
              <a:off x="11108160" y="98042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A65F00"/>
                  </a:solidFill>
                  <a:latin typeface="MiSans"/>
                  <a:ea typeface="MiSans"/>
                </a:rPr>
                <a:t>Prosedür İlişkili: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84" name="CustomShape 68"/>
            <p:cNvSpPr/>
            <p:nvPr/>
          </p:nvSpPr>
          <p:spPr>
            <a:xfrm>
              <a:off x="11108160" y="101091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Vazovagal, hipovolemi, kateter komplikasyonları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585" name="CustomShape 69"/>
            <p:cNvSpPr/>
            <p:nvPr/>
          </p:nvSpPr>
          <p:spPr>
            <a:xfrm>
              <a:off x="11006640" y="1056636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6" name="CustomShape 70"/>
            <p:cNvSpPr/>
            <p:nvPr/>
          </p:nvSpPr>
          <p:spPr>
            <a:xfrm>
              <a:off x="11108160" y="1066788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Mortalite: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87" name="CustomShape 71"/>
            <p:cNvSpPr/>
            <p:nvPr/>
          </p:nvSpPr>
          <p:spPr>
            <a:xfrm>
              <a:off x="11108160" y="1097280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Prosedür ilişkili mortalite &lt;0.1%</a:t>
              </a:r>
              <a:endParaRPr lang="tr-TR" sz="1400" b="0" strike="noStrike" spc="-1">
                <a:latin typeface="Arial"/>
              </a:endParaRPr>
            </a:p>
          </p:txBody>
        </p:sp>
      </p:grpSp>
      <p:pic>
        <p:nvPicPr>
          <p:cNvPr id="74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CustomShape 6"/>
          <p:cNvSpPr/>
          <p:nvPr/>
        </p:nvSpPr>
        <p:spPr>
          <a:xfrm>
            <a:off x="4024399" y="1750525"/>
            <a:ext cx="7450427" cy="2949552"/>
          </a:xfrm>
          <a:prstGeom prst="roundRect">
            <a:avLst>
              <a:gd name="adj" fmla="val 0"/>
            </a:avLst>
          </a:prstGeom>
          <a:blipFill rotWithShape="0">
            <a:blip r:embed="rId4"/>
            <a:stretch>
              <a:fillRect t="329" b="329"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177800" y="241300"/>
            <a:ext cx="16433800" cy="8902700"/>
            <a:chOff x="507960" y="863640"/>
            <a:chExt cx="15239880" cy="10058040"/>
          </a:xfrm>
        </p:grpSpPr>
        <p:sp>
          <p:nvSpPr>
            <p:cNvPr id="590" name="CustomShape 3"/>
            <p:cNvSpPr/>
            <p:nvPr/>
          </p:nvSpPr>
          <p:spPr>
            <a:xfrm>
              <a:off x="812880" y="863640"/>
              <a:ext cx="76579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Tedavi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Protokolleri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Acil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Müdahale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591" name="CustomShape 4"/>
            <p:cNvSpPr/>
            <p:nvPr/>
          </p:nvSpPr>
          <p:spPr>
            <a:xfrm>
              <a:off x="649507" y="1640393"/>
              <a:ext cx="7492680" cy="6908400"/>
            </a:xfrm>
            <a:custGeom>
              <a:avLst/>
              <a:gdLst/>
              <a:ahLst/>
              <a:cxnLst/>
              <a:rect l="l" t="t" r="r" b="b"/>
              <a:pathLst>
                <a:path w="7493000" h="6908800">
                  <a:moveTo>
                    <a:pt x="152408" y="0"/>
                  </a:moveTo>
                  <a:lnTo>
                    <a:pt x="7340592" y="0"/>
                  </a:lnTo>
                  <a:cubicBezTo>
                    <a:pt x="7424765" y="0"/>
                    <a:pt x="7493000" y="68235"/>
                    <a:pt x="7493000" y="152408"/>
                  </a:cubicBezTo>
                  <a:lnTo>
                    <a:pt x="7493000" y="6756392"/>
                  </a:lnTo>
                  <a:cubicBezTo>
                    <a:pt x="7493000" y="6840565"/>
                    <a:pt x="7424765" y="6908800"/>
                    <a:pt x="7340592" y="6908800"/>
                  </a:cubicBezTo>
                  <a:lnTo>
                    <a:pt x="152408" y="6908800"/>
                  </a:lnTo>
                  <a:cubicBezTo>
                    <a:pt x="68235" y="6908800"/>
                    <a:pt x="0" y="6840565"/>
                    <a:pt x="0" y="6756392"/>
                  </a:cubicBezTo>
                  <a:lnTo>
                    <a:pt x="0" y="152408"/>
                  </a:lnTo>
                  <a:cubicBezTo>
                    <a:pt x="0" y="68292"/>
                    <a:pt x="68292" y="0"/>
                    <a:pt x="152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2" name="CustomShape 5"/>
            <p:cNvSpPr/>
            <p:nvPr/>
          </p:nvSpPr>
          <p:spPr>
            <a:xfrm>
              <a:off x="79380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42875" y="15875"/>
                  </a:moveTo>
                  <a:cubicBezTo>
                    <a:pt x="142875" y="7094"/>
                    <a:pt x="135781" y="0"/>
                    <a:pt x="127000" y="0"/>
                  </a:cubicBezTo>
                  <a:cubicBezTo>
                    <a:pt x="118219" y="0"/>
                    <a:pt x="111125" y="7094"/>
                    <a:pt x="111125" y="15875"/>
                  </a:cubicBezTo>
                  <a:lnTo>
                    <a:pt x="111125" y="119063"/>
                  </a:lnTo>
                  <a:cubicBezTo>
                    <a:pt x="111125" y="123428"/>
                    <a:pt x="107553" y="127000"/>
                    <a:pt x="103188" y="127000"/>
                  </a:cubicBezTo>
                  <a:cubicBezTo>
                    <a:pt x="98822" y="127000"/>
                    <a:pt x="95250" y="123428"/>
                    <a:pt x="95250" y="119063"/>
                  </a:cubicBezTo>
                  <a:lnTo>
                    <a:pt x="95250" y="31750"/>
                  </a:lnTo>
                  <a:cubicBezTo>
                    <a:pt x="95250" y="22969"/>
                    <a:pt x="88156" y="15875"/>
                    <a:pt x="79375" y="15875"/>
                  </a:cubicBezTo>
                  <a:cubicBezTo>
                    <a:pt x="70594" y="15875"/>
                    <a:pt x="63500" y="22969"/>
                    <a:pt x="63500" y="31750"/>
                  </a:cubicBezTo>
                  <a:lnTo>
                    <a:pt x="63500" y="166688"/>
                  </a:lnTo>
                  <a:cubicBezTo>
                    <a:pt x="63500" y="167432"/>
                    <a:pt x="63500" y="168225"/>
                    <a:pt x="63550" y="168970"/>
                  </a:cubicBezTo>
                  <a:lnTo>
                    <a:pt x="33536" y="140395"/>
                  </a:lnTo>
                  <a:cubicBezTo>
                    <a:pt x="25598" y="132854"/>
                    <a:pt x="13047" y="133152"/>
                    <a:pt x="5457" y="141089"/>
                  </a:cubicBezTo>
                  <a:cubicBezTo>
                    <a:pt x="-2133" y="149027"/>
                    <a:pt x="-1786" y="161578"/>
                    <a:pt x="6152" y="169168"/>
                  </a:cubicBezTo>
                  <a:lnTo>
                    <a:pt x="61913" y="222250"/>
                  </a:lnTo>
                  <a:cubicBezTo>
                    <a:pt x="83294" y="242639"/>
                    <a:pt x="111720" y="254000"/>
                    <a:pt x="141288" y="254000"/>
                  </a:cubicBezTo>
                  <a:lnTo>
                    <a:pt x="150813" y="254000"/>
                  </a:lnTo>
                  <a:cubicBezTo>
                    <a:pt x="199033" y="254000"/>
                    <a:pt x="238125" y="214908"/>
                    <a:pt x="238125" y="166688"/>
                  </a:cubicBezTo>
                  <a:lnTo>
                    <a:pt x="238125" y="63500"/>
                  </a:lnTo>
                  <a:cubicBezTo>
                    <a:pt x="238125" y="54719"/>
                    <a:pt x="231031" y="47625"/>
                    <a:pt x="222250" y="47625"/>
                  </a:cubicBezTo>
                  <a:cubicBezTo>
                    <a:pt x="213469" y="47625"/>
                    <a:pt x="206375" y="54719"/>
                    <a:pt x="206375" y="63500"/>
                  </a:cubicBezTo>
                  <a:lnTo>
                    <a:pt x="206375" y="119063"/>
                  </a:lnTo>
                  <a:cubicBezTo>
                    <a:pt x="206375" y="123428"/>
                    <a:pt x="202803" y="127000"/>
                    <a:pt x="198438" y="127000"/>
                  </a:cubicBezTo>
                  <a:cubicBezTo>
                    <a:pt x="194072" y="127000"/>
                    <a:pt x="190500" y="123428"/>
                    <a:pt x="190500" y="119063"/>
                  </a:cubicBezTo>
                  <a:lnTo>
                    <a:pt x="190500" y="31750"/>
                  </a:lnTo>
                  <a:cubicBezTo>
                    <a:pt x="190500" y="22969"/>
                    <a:pt x="183406" y="15875"/>
                    <a:pt x="174625" y="15875"/>
                  </a:cubicBezTo>
                  <a:cubicBezTo>
                    <a:pt x="165844" y="15875"/>
                    <a:pt x="158750" y="22969"/>
                    <a:pt x="158750" y="31750"/>
                  </a:cubicBezTo>
                  <a:lnTo>
                    <a:pt x="158750" y="119063"/>
                  </a:lnTo>
                  <a:cubicBezTo>
                    <a:pt x="158750" y="123428"/>
                    <a:pt x="155178" y="127000"/>
                    <a:pt x="150813" y="127000"/>
                  </a:cubicBezTo>
                  <a:cubicBezTo>
                    <a:pt x="146447" y="127000"/>
                    <a:pt x="142875" y="123428"/>
                    <a:pt x="142875" y="119063"/>
                  </a:cubicBezTo>
                  <a:lnTo>
                    <a:pt x="142875" y="15875"/>
                  </a:lnTo>
                  <a:close/>
                  <a:moveTo>
                    <a:pt x="99219" y="174625"/>
                  </a:moveTo>
                  <a:cubicBezTo>
                    <a:pt x="99219" y="168054"/>
                    <a:pt x="104554" y="162719"/>
                    <a:pt x="111125" y="162719"/>
                  </a:cubicBezTo>
                  <a:cubicBezTo>
                    <a:pt x="117696" y="162719"/>
                    <a:pt x="123031" y="168054"/>
                    <a:pt x="123031" y="174625"/>
                  </a:cubicBezTo>
                  <a:cubicBezTo>
                    <a:pt x="123031" y="181196"/>
                    <a:pt x="117696" y="186531"/>
                    <a:pt x="111125" y="186531"/>
                  </a:cubicBezTo>
                  <a:cubicBezTo>
                    <a:pt x="104554" y="186531"/>
                    <a:pt x="99219" y="181196"/>
                    <a:pt x="99219" y="174625"/>
                  </a:cubicBezTo>
                  <a:close/>
                  <a:moveTo>
                    <a:pt x="158750" y="146844"/>
                  </a:moveTo>
                  <a:cubicBezTo>
                    <a:pt x="165321" y="146844"/>
                    <a:pt x="170656" y="152179"/>
                    <a:pt x="170656" y="158750"/>
                  </a:cubicBezTo>
                  <a:cubicBezTo>
                    <a:pt x="170656" y="165321"/>
                    <a:pt x="165321" y="170656"/>
                    <a:pt x="158750" y="170656"/>
                  </a:cubicBezTo>
                  <a:cubicBezTo>
                    <a:pt x="152179" y="170656"/>
                    <a:pt x="146844" y="165321"/>
                    <a:pt x="146844" y="158750"/>
                  </a:cubicBezTo>
                  <a:cubicBezTo>
                    <a:pt x="146844" y="152179"/>
                    <a:pt x="152179" y="146844"/>
                    <a:pt x="158750" y="146844"/>
                  </a:cubicBezTo>
                  <a:close/>
                  <a:moveTo>
                    <a:pt x="178594" y="190500"/>
                  </a:moveTo>
                  <a:cubicBezTo>
                    <a:pt x="178594" y="183929"/>
                    <a:pt x="183929" y="178594"/>
                    <a:pt x="190500" y="178594"/>
                  </a:cubicBezTo>
                  <a:cubicBezTo>
                    <a:pt x="197071" y="178594"/>
                    <a:pt x="202406" y="183929"/>
                    <a:pt x="202406" y="190500"/>
                  </a:cubicBezTo>
                  <a:cubicBezTo>
                    <a:pt x="202406" y="197071"/>
                    <a:pt x="197071" y="202406"/>
                    <a:pt x="190500" y="202406"/>
                  </a:cubicBezTo>
                  <a:cubicBezTo>
                    <a:pt x="183929" y="202406"/>
                    <a:pt x="178594" y="197071"/>
                    <a:pt x="178594" y="190500"/>
                  </a:cubicBezTo>
                  <a:close/>
                  <a:moveTo>
                    <a:pt x="134938" y="202406"/>
                  </a:moveTo>
                  <a:cubicBezTo>
                    <a:pt x="141509" y="202406"/>
                    <a:pt x="146844" y="207741"/>
                    <a:pt x="146844" y="214313"/>
                  </a:cubicBezTo>
                  <a:cubicBezTo>
                    <a:pt x="146844" y="220884"/>
                    <a:pt x="141509" y="226219"/>
                    <a:pt x="134938" y="226219"/>
                  </a:cubicBezTo>
                  <a:cubicBezTo>
                    <a:pt x="128366" y="226219"/>
                    <a:pt x="123031" y="220884"/>
                    <a:pt x="123031" y="214313"/>
                  </a:cubicBezTo>
                  <a:cubicBezTo>
                    <a:pt x="123031" y="207741"/>
                    <a:pt x="128366" y="202406"/>
                    <a:pt x="134938" y="202406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3" name="CustomShape 6"/>
            <p:cNvSpPr/>
            <p:nvPr/>
          </p:nvSpPr>
          <p:spPr>
            <a:xfrm>
              <a:off x="107964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Alerjik Reaksiyon Yönetimi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594" name="CustomShape 7"/>
            <p:cNvSpPr/>
            <p:nvPr/>
          </p:nvSpPr>
          <p:spPr>
            <a:xfrm>
              <a:off x="787320" y="2438280"/>
              <a:ext cx="6959160" cy="1726920"/>
            </a:xfrm>
            <a:custGeom>
              <a:avLst/>
              <a:gdLst/>
              <a:ahLst/>
              <a:cxnLst/>
              <a:rect l="l" t="t" r="r" b="b"/>
              <a:pathLst>
                <a:path w="6959600" h="1727200">
                  <a:moveTo>
                    <a:pt x="50800" y="0"/>
                  </a:moveTo>
                  <a:lnTo>
                    <a:pt x="6858006" y="0"/>
                  </a:lnTo>
                  <a:cubicBezTo>
                    <a:pt x="6914115" y="0"/>
                    <a:pt x="6959600" y="45485"/>
                    <a:pt x="6959600" y="101594"/>
                  </a:cubicBezTo>
                  <a:lnTo>
                    <a:pt x="6959600" y="1625606"/>
                  </a:lnTo>
                  <a:cubicBezTo>
                    <a:pt x="6959600" y="1681715"/>
                    <a:pt x="6914115" y="1727200"/>
                    <a:pt x="6858006" y="1727200"/>
                  </a:cubicBez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EFCE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5" name="CustomShape 8"/>
            <p:cNvSpPr/>
            <p:nvPr/>
          </p:nvSpPr>
          <p:spPr>
            <a:xfrm>
              <a:off x="787320" y="2438280"/>
              <a:ext cx="50400" cy="1726920"/>
            </a:xfrm>
            <a:custGeom>
              <a:avLst/>
              <a:gdLst/>
              <a:ahLst/>
              <a:cxnLst/>
              <a:rect l="l" t="t" r="r" b="b"/>
              <a:pathLst>
                <a:path w="50800" h="1727200">
                  <a:moveTo>
                    <a:pt x="50800" y="0"/>
                  </a:moveTo>
                  <a:lnTo>
                    <a:pt x="50800" y="0"/>
                  </a:lnTo>
                  <a:lnTo>
                    <a:pt x="50800" y="1727200"/>
                  </a:ln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B1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6" name="CustomShape 9"/>
            <p:cNvSpPr/>
            <p:nvPr/>
          </p:nvSpPr>
          <p:spPr>
            <a:xfrm>
              <a:off x="965160" y="25909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A65F00"/>
                  </a:solidFill>
                  <a:latin typeface="MiSans"/>
                  <a:ea typeface="MiSans"/>
                </a:rPr>
                <a:t>Hafif Reaksiyon (Ürtiker, Kaşıntı)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97" name="CustomShape 10"/>
            <p:cNvSpPr/>
            <p:nvPr/>
          </p:nvSpPr>
          <p:spPr>
            <a:xfrm>
              <a:off x="965160" y="29973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İşleme devam edilebilir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98" name="CustomShape 11"/>
            <p:cNvSpPr/>
            <p:nvPr/>
          </p:nvSpPr>
          <p:spPr>
            <a:xfrm>
              <a:off x="965160" y="33526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Antihistaminik (Difenhidramin 25-50 mg IV)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599" name="CustomShape 12"/>
            <p:cNvSpPr/>
            <p:nvPr/>
          </p:nvSpPr>
          <p:spPr>
            <a:xfrm>
              <a:off x="965160" y="37083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Gözlem ve takip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0" name="CustomShape 13"/>
            <p:cNvSpPr/>
            <p:nvPr/>
          </p:nvSpPr>
          <p:spPr>
            <a:xfrm>
              <a:off x="787320" y="4317840"/>
              <a:ext cx="6959160" cy="1726920"/>
            </a:xfrm>
            <a:custGeom>
              <a:avLst/>
              <a:gdLst/>
              <a:ahLst/>
              <a:cxnLst/>
              <a:rect l="l" t="t" r="r" b="b"/>
              <a:pathLst>
                <a:path w="6959600" h="1727200">
                  <a:moveTo>
                    <a:pt x="50800" y="0"/>
                  </a:moveTo>
                  <a:lnTo>
                    <a:pt x="6858006" y="0"/>
                  </a:lnTo>
                  <a:cubicBezTo>
                    <a:pt x="6914115" y="0"/>
                    <a:pt x="6959600" y="45485"/>
                    <a:pt x="6959600" y="101594"/>
                  </a:cubicBezTo>
                  <a:lnTo>
                    <a:pt x="6959600" y="1625606"/>
                  </a:lnTo>
                  <a:cubicBezTo>
                    <a:pt x="6959600" y="1681715"/>
                    <a:pt x="6914115" y="1727200"/>
                    <a:pt x="6858006" y="1727200"/>
                  </a:cubicBez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7E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1" name="CustomShape 14"/>
            <p:cNvSpPr/>
            <p:nvPr/>
          </p:nvSpPr>
          <p:spPr>
            <a:xfrm>
              <a:off x="787320" y="4317840"/>
              <a:ext cx="50400" cy="1726920"/>
            </a:xfrm>
            <a:custGeom>
              <a:avLst/>
              <a:gdLst/>
              <a:ahLst/>
              <a:cxnLst/>
              <a:rect l="l" t="t" r="r" b="b"/>
              <a:pathLst>
                <a:path w="50800" h="1727200">
                  <a:moveTo>
                    <a:pt x="50800" y="0"/>
                  </a:moveTo>
                  <a:lnTo>
                    <a:pt x="50800" y="0"/>
                  </a:lnTo>
                  <a:lnTo>
                    <a:pt x="50800" y="1727200"/>
                  </a:ln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69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2" name="CustomShape 15"/>
            <p:cNvSpPr/>
            <p:nvPr/>
          </p:nvSpPr>
          <p:spPr>
            <a:xfrm>
              <a:off x="965160" y="44704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A3500"/>
                  </a:solidFill>
                  <a:latin typeface="MiSans"/>
                  <a:ea typeface="MiSans"/>
                </a:rPr>
                <a:t>Orta Şiddetli Reaksiyon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3" name="CustomShape 16"/>
            <p:cNvSpPr/>
            <p:nvPr/>
          </p:nvSpPr>
          <p:spPr>
            <a:xfrm>
              <a:off x="965160" y="48769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İşlem yavaşlatılabilir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4" name="CustomShape 17"/>
            <p:cNvSpPr/>
            <p:nvPr/>
          </p:nvSpPr>
          <p:spPr>
            <a:xfrm>
              <a:off x="965160" y="52322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Hidrokortizon 100 mg IV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5" name="CustomShape 18"/>
            <p:cNvSpPr/>
            <p:nvPr/>
          </p:nvSpPr>
          <p:spPr>
            <a:xfrm>
              <a:off x="965160" y="55879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Beta-agonist (gerektiğinde)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6" name="CustomShape 19"/>
            <p:cNvSpPr/>
            <p:nvPr/>
          </p:nvSpPr>
          <p:spPr>
            <a:xfrm>
              <a:off x="787320" y="6197760"/>
              <a:ext cx="6959160" cy="2082600"/>
            </a:xfrm>
            <a:custGeom>
              <a:avLst/>
              <a:gdLst/>
              <a:ahLst/>
              <a:cxnLst/>
              <a:rect l="l" t="t" r="r" b="b"/>
              <a:pathLst>
                <a:path w="6959600" h="2082800">
                  <a:moveTo>
                    <a:pt x="50800" y="0"/>
                  </a:moveTo>
                  <a:lnTo>
                    <a:pt x="6858001" y="0"/>
                  </a:lnTo>
                  <a:cubicBezTo>
                    <a:pt x="6914113" y="0"/>
                    <a:pt x="6959600" y="45487"/>
                    <a:pt x="6959600" y="101599"/>
                  </a:cubicBezTo>
                  <a:lnTo>
                    <a:pt x="6959600" y="1981201"/>
                  </a:lnTo>
                  <a:cubicBezTo>
                    <a:pt x="6959600" y="2037313"/>
                    <a:pt x="6914113" y="2082800"/>
                    <a:pt x="6858001" y="2082800"/>
                  </a:cubicBezTo>
                  <a:lnTo>
                    <a:pt x="50800" y="2082800"/>
                  </a:lnTo>
                  <a:cubicBezTo>
                    <a:pt x="22763" y="2082800"/>
                    <a:pt x="0" y="2060037"/>
                    <a:pt x="0" y="2032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7" name="CustomShape 20"/>
            <p:cNvSpPr/>
            <p:nvPr/>
          </p:nvSpPr>
          <p:spPr>
            <a:xfrm>
              <a:off x="787320" y="6197760"/>
              <a:ext cx="50400" cy="2082600"/>
            </a:xfrm>
            <a:custGeom>
              <a:avLst/>
              <a:gdLst/>
              <a:ahLst/>
              <a:cxnLst/>
              <a:rect l="l" t="t" r="r" b="b"/>
              <a:pathLst>
                <a:path w="50800" h="2082800">
                  <a:moveTo>
                    <a:pt x="50800" y="0"/>
                  </a:moveTo>
                  <a:lnTo>
                    <a:pt x="50800" y="0"/>
                  </a:lnTo>
                  <a:lnTo>
                    <a:pt x="50800" y="2082800"/>
                  </a:lnTo>
                  <a:lnTo>
                    <a:pt x="50800" y="2082800"/>
                  </a:lnTo>
                  <a:cubicBezTo>
                    <a:pt x="22763" y="2082800"/>
                    <a:pt x="0" y="2060037"/>
                    <a:pt x="0" y="2032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8" name="CustomShape 21"/>
            <p:cNvSpPr/>
            <p:nvPr/>
          </p:nvSpPr>
          <p:spPr>
            <a:xfrm>
              <a:off x="965160" y="63500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Şiddetli Reaksiyon (Anafilaksi)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09" name="CustomShape 22"/>
            <p:cNvSpPr/>
            <p:nvPr/>
          </p:nvSpPr>
          <p:spPr>
            <a:xfrm>
              <a:off x="965160" y="67564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İŞLEM DURDURULMALI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0" name="CustomShape 23"/>
            <p:cNvSpPr/>
            <p:nvPr/>
          </p:nvSpPr>
          <p:spPr>
            <a:xfrm>
              <a:off x="965160" y="71121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Epinefrin 0.3-0.5 mg IM (1:1000)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1" name="CustomShape 24"/>
            <p:cNvSpPr/>
            <p:nvPr/>
          </p:nvSpPr>
          <p:spPr>
            <a:xfrm>
              <a:off x="965160" y="74674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Hidrokortizon 500 mg IV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2" name="CustomShape 25"/>
            <p:cNvSpPr/>
            <p:nvPr/>
          </p:nvSpPr>
          <p:spPr>
            <a:xfrm>
              <a:off x="965160" y="78231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Sıvı resüsitasyonu, oksijen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3" name="CustomShape 26"/>
            <p:cNvSpPr/>
            <p:nvPr/>
          </p:nvSpPr>
          <p:spPr>
            <a:xfrm>
              <a:off x="8255160" y="1625760"/>
              <a:ext cx="7492680" cy="6908400"/>
            </a:xfrm>
            <a:custGeom>
              <a:avLst/>
              <a:gdLst/>
              <a:ahLst/>
              <a:cxnLst/>
              <a:rect l="l" t="t" r="r" b="b"/>
              <a:pathLst>
                <a:path w="7493000" h="6908800">
                  <a:moveTo>
                    <a:pt x="152408" y="0"/>
                  </a:moveTo>
                  <a:lnTo>
                    <a:pt x="7340592" y="0"/>
                  </a:lnTo>
                  <a:cubicBezTo>
                    <a:pt x="7424765" y="0"/>
                    <a:pt x="7493000" y="68235"/>
                    <a:pt x="7493000" y="152408"/>
                  </a:cubicBezTo>
                  <a:lnTo>
                    <a:pt x="7493000" y="6756392"/>
                  </a:lnTo>
                  <a:cubicBezTo>
                    <a:pt x="7493000" y="6840565"/>
                    <a:pt x="7424765" y="6908800"/>
                    <a:pt x="7340592" y="6908800"/>
                  </a:cubicBezTo>
                  <a:lnTo>
                    <a:pt x="152408" y="6908800"/>
                  </a:lnTo>
                  <a:cubicBezTo>
                    <a:pt x="68235" y="6908800"/>
                    <a:pt x="0" y="6840565"/>
                    <a:pt x="0" y="6756392"/>
                  </a:cubicBezTo>
                  <a:lnTo>
                    <a:pt x="0" y="152408"/>
                  </a:lnTo>
                  <a:cubicBezTo>
                    <a:pt x="0" y="68292"/>
                    <a:pt x="68292" y="0"/>
                    <a:pt x="152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4" name="CustomShape 27"/>
            <p:cNvSpPr/>
            <p:nvPr/>
          </p:nvSpPr>
          <p:spPr>
            <a:xfrm>
              <a:off x="854064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27000" y="53529"/>
                  </a:moveTo>
                  <a:lnTo>
                    <a:pt x="119559" y="43210"/>
                  </a:lnTo>
                  <a:cubicBezTo>
                    <a:pt x="107156" y="26045"/>
                    <a:pt x="87263" y="15875"/>
                    <a:pt x="66030" y="15875"/>
                  </a:cubicBezTo>
                  <a:cubicBezTo>
                    <a:pt x="29567" y="15875"/>
                    <a:pt x="0" y="45442"/>
                    <a:pt x="0" y="81905"/>
                  </a:cubicBezTo>
                  <a:lnTo>
                    <a:pt x="0" y="83195"/>
                  </a:lnTo>
                  <a:cubicBezTo>
                    <a:pt x="0" y="94903"/>
                    <a:pt x="3076" y="107007"/>
                    <a:pt x="8235" y="119063"/>
                  </a:cubicBezTo>
                  <a:lnTo>
                    <a:pt x="60821" y="119063"/>
                  </a:lnTo>
                  <a:cubicBezTo>
                    <a:pt x="62409" y="119063"/>
                    <a:pt x="63847" y="118120"/>
                    <a:pt x="64492" y="116632"/>
                  </a:cubicBezTo>
                  <a:lnTo>
                    <a:pt x="80268" y="78780"/>
                  </a:lnTo>
                  <a:cubicBezTo>
                    <a:pt x="82104" y="74414"/>
                    <a:pt x="86370" y="71537"/>
                    <a:pt x="91083" y="71438"/>
                  </a:cubicBezTo>
                  <a:cubicBezTo>
                    <a:pt x="95796" y="71338"/>
                    <a:pt x="100161" y="74116"/>
                    <a:pt x="102096" y="78432"/>
                  </a:cubicBezTo>
                  <a:lnTo>
                    <a:pt x="127546" y="134938"/>
                  </a:lnTo>
                  <a:lnTo>
                    <a:pt x="148084" y="93861"/>
                  </a:lnTo>
                  <a:cubicBezTo>
                    <a:pt x="150118" y="89843"/>
                    <a:pt x="154236" y="87263"/>
                    <a:pt x="158750" y="87263"/>
                  </a:cubicBezTo>
                  <a:cubicBezTo>
                    <a:pt x="163264" y="87263"/>
                    <a:pt x="167382" y="89793"/>
                    <a:pt x="169416" y="93861"/>
                  </a:cubicBezTo>
                  <a:lnTo>
                    <a:pt x="180925" y="116830"/>
                  </a:lnTo>
                  <a:cubicBezTo>
                    <a:pt x="181620" y="118170"/>
                    <a:pt x="182959" y="119013"/>
                    <a:pt x="184497" y="119013"/>
                  </a:cubicBezTo>
                  <a:lnTo>
                    <a:pt x="245814" y="119013"/>
                  </a:lnTo>
                  <a:cubicBezTo>
                    <a:pt x="251023" y="106958"/>
                    <a:pt x="254050" y="94853"/>
                    <a:pt x="254050" y="83145"/>
                  </a:cubicBezTo>
                  <a:lnTo>
                    <a:pt x="254050" y="81855"/>
                  </a:lnTo>
                  <a:cubicBezTo>
                    <a:pt x="254000" y="45442"/>
                    <a:pt x="224433" y="15875"/>
                    <a:pt x="187970" y="15875"/>
                  </a:cubicBezTo>
                  <a:cubicBezTo>
                    <a:pt x="166787" y="15875"/>
                    <a:pt x="146844" y="26045"/>
                    <a:pt x="134441" y="43210"/>
                  </a:cubicBezTo>
                  <a:lnTo>
                    <a:pt x="127000" y="53479"/>
                  </a:lnTo>
                  <a:close/>
                  <a:moveTo>
                    <a:pt x="232966" y="142875"/>
                  </a:moveTo>
                  <a:lnTo>
                    <a:pt x="184448" y="142875"/>
                  </a:lnTo>
                  <a:cubicBezTo>
                    <a:pt x="173930" y="142875"/>
                    <a:pt x="164306" y="136922"/>
                    <a:pt x="159593" y="127496"/>
                  </a:cubicBezTo>
                  <a:lnTo>
                    <a:pt x="158750" y="125809"/>
                  </a:lnTo>
                  <a:lnTo>
                    <a:pt x="137666" y="168027"/>
                  </a:lnTo>
                  <a:cubicBezTo>
                    <a:pt x="135632" y="172145"/>
                    <a:pt x="131366" y="174724"/>
                    <a:pt x="126752" y="174625"/>
                  </a:cubicBezTo>
                  <a:cubicBezTo>
                    <a:pt x="122138" y="174526"/>
                    <a:pt x="118021" y="171797"/>
                    <a:pt x="116136" y="167630"/>
                  </a:cubicBezTo>
                  <a:lnTo>
                    <a:pt x="91678" y="113308"/>
                  </a:lnTo>
                  <a:lnTo>
                    <a:pt x="86469" y="125809"/>
                  </a:lnTo>
                  <a:cubicBezTo>
                    <a:pt x="82153" y="136178"/>
                    <a:pt x="72033" y="142925"/>
                    <a:pt x="60821" y="142925"/>
                  </a:cubicBezTo>
                  <a:lnTo>
                    <a:pt x="21034" y="142925"/>
                  </a:lnTo>
                  <a:cubicBezTo>
                    <a:pt x="44450" y="179536"/>
                    <a:pt x="82054" y="213221"/>
                    <a:pt x="105569" y="231180"/>
                  </a:cubicBezTo>
                  <a:cubicBezTo>
                    <a:pt x="111720" y="235843"/>
                    <a:pt x="119261" y="238175"/>
                    <a:pt x="126950" y="238175"/>
                  </a:cubicBezTo>
                  <a:cubicBezTo>
                    <a:pt x="134640" y="238175"/>
                    <a:pt x="142230" y="235893"/>
                    <a:pt x="148332" y="231180"/>
                  </a:cubicBezTo>
                  <a:cubicBezTo>
                    <a:pt x="171946" y="213171"/>
                    <a:pt x="209550" y="179487"/>
                    <a:pt x="232966" y="14287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5" name="CustomShape 28"/>
            <p:cNvSpPr/>
            <p:nvPr/>
          </p:nvSpPr>
          <p:spPr>
            <a:xfrm>
              <a:off x="882648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Sitrat Toksisitesi Yönetimi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616" name="CustomShape 29"/>
            <p:cNvSpPr/>
            <p:nvPr/>
          </p:nvSpPr>
          <p:spPr>
            <a:xfrm>
              <a:off x="8508960" y="2438280"/>
              <a:ext cx="6984720" cy="1371240"/>
            </a:xfrm>
            <a:custGeom>
              <a:avLst/>
              <a:gdLst/>
              <a:ahLst/>
              <a:cxnLst/>
              <a:rect l="l" t="t" r="r" b="b"/>
              <a:pathLst>
                <a:path w="6985000" h="1371600">
                  <a:moveTo>
                    <a:pt x="101594" y="0"/>
                  </a:moveTo>
                  <a:lnTo>
                    <a:pt x="6883406" y="0"/>
                  </a:lnTo>
                  <a:cubicBezTo>
                    <a:pt x="6939515" y="0"/>
                    <a:pt x="6985000" y="45485"/>
                    <a:pt x="6985000" y="101594"/>
                  </a:cubicBezTo>
                  <a:lnTo>
                    <a:pt x="6985000" y="1270006"/>
                  </a:lnTo>
                  <a:cubicBezTo>
                    <a:pt x="6985000" y="1326115"/>
                    <a:pt x="6939515" y="1371600"/>
                    <a:pt x="68834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7" name="CustomShape 30"/>
            <p:cNvSpPr/>
            <p:nvPr/>
          </p:nvSpPr>
          <p:spPr>
            <a:xfrm>
              <a:off x="8661240" y="2590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Patofizyoloji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8" name="CustomShape 31"/>
            <p:cNvSpPr/>
            <p:nvPr/>
          </p:nvSpPr>
          <p:spPr>
            <a:xfrm>
              <a:off x="8661240" y="2997360"/>
              <a:ext cx="6781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Sitrat kalsiyumla bağlanarak iyonize kalsiyumu düşürür. Metabolizma karaciğerde gerçekleşir.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19" name="CustomShape 32"/>
            <p:cNvSpPr/>
            <p:nvPr/>
          </p:nvSpPr>
          <p:spPr>
            <a:xfrm>
              <a:off x="8508960" y="3962520"/>
              <a:ext cx="6984720" cy="2133360"/>
            </a:xfrm>
            <a:custGeom>
              <a:avLst/>
              <a:gdLst/>
              <a:ahLst/>
              <a:cxnLst/>
              <a:rect l="l" t="t" r="r" b="b"/>
              <a:pathLst>
                <a:path w="6985000" h="2133600">
                  <a:moveTo>
                    <a:pt x="101602" y="0"/>
                  </a:moveTo>
                  <a:lnTo>
                    <a:pt x="6883398" y="0"/>
                  </a:lnTo>
                  <a:cubicBezTo>
                    <a:pt x="6939511" y="0"/>
                    <a:pt x="6985000" y="45489"/>
                    <a:pt x="6985000" y="101602"/>
                  </a:cubicBezTo>
                  <a:lnTo>
                    <a:pt x="6985000" y="2031998"/>
                  </a:lnTo>
                  <a:cubicBezTo>
                    <a:pt x="6985000" y="2088111"/>
                    <a:pt x="6939511" y="2133600"/>
                    <a:pt x="6883398" y="2133600"/>
                  </a:cubicBezTo>
                  <a:lnTo>
                    <a:pt x="101602" y="2133600"/>
                  </a:lnTo>
                  <a:cubicBezTo>
                    <a:pt x="45489" y="2133600"/>
                    <a:pt x="0" y="2088111"/>
                    <a:pt x="0" y="2031998"/>
                  </a:cubicBezTo>
                  <a:lnTo>
                    <a:pt x="0" y="101602"/>
                  </a:lnTo>
                  <a:cubicBezTo>
                    <a:pt x="0" y="45526"/>
                    <a:pt x="45526" y="0"/>
                    <a:pt x="101602" y="0"/>
                  </a:cubicBezTo>
                  <a:close/>
                </a:path>
              </a:pathLst>
            </a:custGeom>
            <a:solidFill>
              <a:srgbClr val="FFF7E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0" name="CustomShape 33"/>
            <p:cNvSpPr/>
            <p:nvPr/>
          </p:nvSpPr>
          <p:spPr>
            <a:xfrm>
              <a:off x="8661240" y="41148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A3500"/>
                  </a:solidFill>
                  <a:latin typeface="MiSans"/>
                  <a:ea typeface="MiSans"/>
                </a:rPr>
                <a:t>Belirtiler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21" name="CustomShape 34"/>
            <p:cNvSpPr/>
            <p:nvPr/>
          </p:nvSpPr>
          <p:spPr>
            <a:xfrm>
              <a:off x="8661240" y="452124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Hafif: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2" name="CustomShape 35"/>
            <p:cNvSpPr/>
            <p:nvPr/>
          </p:nvSpPr>
          <p:spPr>
            <a:xfrm>
              <a:off x="8661240" y="477504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Parestezi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3" name="CustomShape 36"/>
            <p:cNvSpPr/>
            <p:nvPr/>
          </p:nvSpPr>
          <p:spPr>
            <a:xfrm>
              <a:off x="8661240" y="507996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Karıncalanma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4" name="CustomShape 37"/>
            <p:cNvSpPr/>
            <p:nvPr/>
          </p:nvSpPr>
          <p:spPr>
            <a:xfrm>
              <a:off x="8661240" y="538488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Titreme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5" name="CustomShape 38"/>
            <p:cNvSpPr/>
            <p:nvPr/>
          </p:nvSpPr>
          <p:spPr>
            <a:xfrm>
              <a:off x="12052440" y="452124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Şiddetli: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6" name="CustomShape 39"/>
            <p:cNvSpPr/>
            <p:nvPr/>
          </p:nvSpPr>
          <p:spPr>
            <a:xfrm>
              <a:off x="12052440" y="477504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Tetani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7" name="CustomShape 40"/>
            <p:cNvSpPr/>
            <p:nvPr/>
          </p:nvSpPr>
          <p:spPr>
            <a:xfrm>
              <a:off x="12052440" y="507996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Kas krampları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8" name="CustomShape 41"/>
            <p:cNvSpPr/>
            <p:nvPr/>
          </p:nvSpPr>
          <p:spPr>
            <a:xfrm>
              <a:off x="12052440" y="538488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Aritmi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29" name="CustomShape 42"/>
            <p:cNvSpPr/>
            <p:nvPr/>
          </p:nvSpPr>
          <p:spPr>
            <a:xfrm>
              <a:off x="12052440" y="5689440"/>
              <a:ext cx="33778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Hipotansiyon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30" name="CustomShape 43"/>
            <p:cNvSpPr/>
            <p:nvPr/>
          </p:nvSpPr>
          <p:spPr>
            <a:xfrm>
              <a:off x="8534520" y="6248520"/>
              <a:ext cx="6959160" cy="1726920"/>
            </a:xfrm>
            <a:custGeom>
              <a:avLst/>
              <a:gdLst/>
              <a:ahLst/>
              <a:cxnLst/>
              <a:rect l="l" t="t" r="r" b="b"/>
              <a:pathLst>
                <a:path w="6959600" h="1727200">
                  <a:moveTo>
                    <a:pt x="50800" y="0"/>
                  </a:moveTo>
                  <a:lnTo>
                    <a:pt x="6858006" y="0"/>
                  </a:lnTo>
                  <a:cubicBezTo>
                    <a:pt x="6914115" y="0"/>
                    <a:pt x="6959600" y="45485"/>
                    <a:pt x="6959600" y="101594"/>
                  </a:cubicBezTo>
                  <a:lnTo>
                    <a:pt x="6959600" y="1625606"/>
                  </a:lnTo>
                  <a:cubicBezTo>
                    <a:pt x="6959600" y="1681715"/>
                    <a:pt x="6914115" y="1727200"/>
                    <a:pt x="6858006" y="1727200"/>
                  </a:cubicBez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1" name="CustomShape 44"/>
            <p:cNvSpPr/>
            <p:nvPr/>
          </p:nvSpPr>
          <p:spPr>
            <a:xfrm>
              <a:off x="8534520" y="6248520"/>
              <a:ext cx="50400" cy="1726920"/>
            </a:xfrm>
            <a:custGeom>
              <a:avLst/>
              <a:gdLst/>
              <a:ahLst/>
              <a:cxnLst/>
              <a:rect l="l" t="t" r="r" b="b"/>
              <a:pathLst>
                <a:path w="50800" h="1727200">
                  <a:moveTo>
                    <a:pt x="50800" y="0"/>
                  </a:moveTo>
                  <a:lnTo>
                    <a:pt x="50800" y="0"/>
                  </a:lnTo>
                  <a:lnTo>
                    <a:pt x="50800" y="1727200"/>
                  </a:ln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2" name="CustomShape 45"/>
            <p:cNvSpPr/>
            <p:nvPr/>
          </p:nvSpPr>
          <p:spPr>
            <a:xfrm>
              <a:off x="8712360" y="640080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Tedavi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33" name="CustomShape 46"/>
            <p:cNvSpPr/>
            <p:nvPr/>
          </p:nvSpPr>
          <p:spPr>
            <a:xfrm>
              <a:off x="8712360" y="68072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Kalsiyum glukonat 1 g IV (10 dk)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34" name="CustomShape 47"/>
            <p:cNvSpPr/>
            <p:nvPr/>
          </p:nvSpPr>
          <p:spPr>
            <a:xfrm>
              <a:off x="8712360" y="71629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Sitrat infüzyon hızı azaltılır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35" name="CustomShape 48"/>
            <p:cNvSpPr/>
            <p:nvPr/>
          </p:nvSpPr>
          <p:spPr>
            <a:xfrm>
              <a:off x="8712360" y="75182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İyonize kalsiyum izlemi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36" name="CustomShape 49"/>
            <p:cNvSpPr/>
            <p:nvPr/>
          </p:nvSpPr>
          <p:spPr>
            <a:xfrm>
              <a:off x="507960" y="8737560"/>
              <a:ext cx="3657240" cy="2184120"/>
            </a:xfrm>
            <a:custGeom>
              <a:avLst/>
              <a:gdLst/>
              <a:ahLst/>
              <a:cxnLst/>
              <a:rect l="l" t="t" r="r" b="b"/>
              <a:pathLst>
                <a:path w="3657600" h="2184400">
                  <a:moveTo>
                    <a:pt x="152406" y="0"/>
                  </a:moveTo>
                  <a:lnTo>
                    <a:pt x="3505194" y="0"/>
                  </a:lnTo>
                  <a:cubicBezTo>
                    <a:pt x="3589366" y="0"/>
                    <a:pt x="3657600" y="68234"/>
                    <a:pt x="3657600" y="152406"/>
                  </a:cubicBezTo>
                  <a:lnTo>
                    <a:pt x="3657600" y="2031994"/>
                  </a:lnTo>
                  <a:cubicBezTo>
                    <a:pt x="3657600" y="2116166"/>
                    <a:pt x="3589366" y="2184400"/>
                    <a:pt x="3505194" y="2184400"/>
                  </a:cubicBezTo>
                  <a:lnTo>
                    <a:pt x="152406" y="2184400"/>
                  </a:lnTo>
                  <a:cubicBezTo>
                    <a:pt x="68234" y="2184400"/>
                    <a:pt x="0" y="2116166"/>
                    <a:pt x="0" y="2031994"/>
                  </a:cubicBezTo>
                  <a:lnTo>
                    <a:pt x="0" y="152406"/>
                  </a:lnTo>
                  <a:cubicBezTo>
                    <a:pt x="0" y="68234"/>
                    <a:pt x="68234" y="0"/>
                    <a:pt x="152406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7" name="CustomShape 50"/>
            <p:cNvSpPr/>
            <p:nvPr/>
          </p:nvSpPr>
          <p:spPr>
            <a:xfrm>
              <a:off x="762120" y="8991720"/>
              <a:ext cx="151920" cy="202680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76200" y="203200"/>
                  </a:moveTo>
                  <a:cubicBezTo>
                    <a:pt x="34131" y="203200"/>
                    <a:pt x="0" y="169069"/>
                    <a:pt x="0" y="127000"/>
                  </a:cubicBezTo>
                  <a:cubicBezTo>
                    <a:pt x="0" y="90805"/>
                    <a:pt x="51673" y="18217"/>
                    <a:pt x="66119" y="-1389"/>
                  </a:cubicBezTo>
                  <a:cubicBezTo>
                    <a:pt x="68461" y="-4564"/>
                    <a:pt x="72152" y="-6350"/>
                    <a:pt x="76121" y="-6350"/>
                  </a:cubicBezTo>
                  <a:lnTo>
                    <a:pt x="76279" y="-6350"/>
                  </a:lnTo>
                  <a:cubicBezTo>
                    <a:pt x="80248" y="-6350"/>
                    <a:pt x="83939" y="-4564"/>
                    <a:pt x="86281" y="-1389"/>
                  </a:cubicBezTo>
                  <a:cubicBezTo>
                    <a:pt x="100727" y="18217"/>
                    <a:pt x="152400" y="90805"/>
                    <a:pt x="152400" y="127000"/>
                  </a:cubicBezTo>
                  <a:cubicBezTo>
                    <a:pt x="152400" y="169069"/>
                    <a:pt x="118269" y="203200"/>
                    <a:pt x="76200" y="203200"/>
                  </a:cubicBezTo>
                  <a:close/>
                  <a:moveTo>
                    <a:pt x="44450" y="123825"/>
                  </a:moveTo>
                  <a:cubicBezTo>
                    <a:pt x="44450" y="118547"/>
                    <a:pt x="40203" y="114300"/>
                    <a:pt x="34925" y="114300"/>
                  </a:cubicBezTo>
                  <a:cubicBezTo>
                    <a:pt x="29647" y="114300"/>
                    <a:pt x="25400" y="118547"/>
                    <a:pt x="25400" y="123825"/>
                  </a:cubicBezTo>
                  <a:cubicBezTo>
                    <a:pt x="25400" y="153630"/>
                    <a:pt x="49570" y="177800"/>
                    <a:pt x="79375" y="177800"/>
                  </a:cubicBezTo>
                  <a:cubicBezTo>
                    <a:pt x="84653" y="177800"/>
                    <a:pt x="88900" y="173553"/>
                    <a:pt x="88900" y="168275"/>
                  </a:cubicBezTo>
                  <a:cubicBezTo>
                    <a:pt x="88900" y="162997"/>
                    <a:pt x="84653" y="158750"/>
                    <a:pt x="79375" y="158750"/>
                  </a:cubicBezTo>
                  <a:cubicBezTo>
                    <a:pt x="60087" y="158750"/>
                    <a:pt x="44450" y="143113"/>
                    <a:pt x="44450" y="12382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38" name="CustomShape 51"/>
            <p:cNvSpPr/>
            <p:nvPr/>
          </p:nvSpPr>
          <p:spPr>
            <a:xfrm>
              <a:off x="965160" y="894096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Hipotansiyon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39" name="CustomShape 52"/>
            <p:cNvSpPr/>
            <p:nvPr/>
          </p:nvSpPr>
          <p:spPr>
            <a:xfrm>
              <a:off x="711360" y="9347040"/>
              <a:ext cx="3352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Nedenler: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Volüm kaybı, vazodilatasyon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40" name="CustomShape 53"/>
            <p:cNvSpPr/>
            <p:nvPr/>
          </p:nvSpPr>
          <p:spPr>
            <a:xfrm>
              <a:off x="711360" y="10058400"/>
              <a:ext cx="3352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Tedavi: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Trendelenburg, sıvı, vazopresör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41" name="CustomShape 54"/>
            <p:cNvSpPr/>
            <p:nvPr/>
          </p:nvSpPr>
          <p:spPr>
            <a:xfrm>
              <a:off x="4368960" y="8763120"/>
              <a:ext cx="3657240" cy="2158560"/>
            </a:xfrm>
            <a:custGeom>
              <a:avLst/>
              <a:gdLst/>
              <a:ahLst/>
              <a:cxnLst/>
              <a:rect l="l" t="t" r="r" b="b"/>
              <a:pathLst>
                <a:path w="3657600" h="21590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006596"/>
                  </a:lnTo>
                  <a:cubicBezTo>
                    <a:pt x="3657600" y="2090766"/>
                    <a:pt x="3589366" y="2159000"/>
                    <a:pt x="3505196" y="2159000"/>
                  </a:cubicBezTo>
                  <a:lnTo>
                    <a:pt x="152404" y="2159000"/>
                  </a:lnTo>
                  <a:cubicBezTo>
                    <a:pt x="68234" y="2159000"/>
                    <a:pt x="0" y="2090766"/>
                    <a:pt x="0" y="2006596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2" name="CustomShape 55"/>
            <p:cNvSpPr/>
            <p:nvPr/>
          </p:nvSpPr>
          <p:spPr>
            <a:xfrm>
              <a:off x="4368960" y="876312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3" name="CustomShape 56"/>
            <p:cNvSpPr/>
            <p:nvPr/>
          </p:nvSpPr>
          <p:spPr>
            <a:xfrm>
              <a:off x="4584600" y="9042480"/>
              <a:ext cx="228240" cy="202680"/>
            </a:xfrm>
            <a:custGeom>
              <a:avLst/>
              <a:gdLst/>
              <a:ahLst/>
              <a:cxnLst/>
              <a:rect l="l" t="t" r="r" b="b"/>
              <a:pathLst>
                <a:path w="228600" h="203200">
                  <a:moveTo>
                    <a:pt x="127000" y="12700"/>
                  </a:moveTo>
                  <a:cubicBezTo>
                    <a:pt x="127000" y="5675"/>
                    <a:pt x="121325" y="0"/>
                    <a:pt x="114300" y="0"/>
                  </a:cubicBezTo>
                  <a:cubicBezTo>
                    <a:pt x="107275" y="0"/>
                    <a:pt x="101600" y="5675"/>
                    <a:pt x="101600" y="12700"/>
                  </a:cubicBezTo>
                  <a:lnTo>
                    <a:pt x="101600" y="69017"/>
                  </a:lnTo>
                  <a:lnTo>
                    <a:pt x="88900" y="76637"/>
                  </a:lnTo>
                  <a:lnTo>
                    <a:pt x="88900" y="30321"/>
                  </a:lnTo>
                  <a:cubicBezTo>
                    <a:pt x="88900" y="20598"/>
                    <a:pt x="81002" y="12700"/>
                    <a:pt x="71279" y="12700"/>
                  </a:cubicBezTo>
                  <a:cubicBezTo>
                    <a:pt x="66318" y="12700"/>
                    <a:pt x="61595" y="14803"/>
                    <a:pt x="58261" y="18455"/>
                  </a:cubicBezTo>
                  <a:lnTo>
                    <a:pt x="47784" y="29964"/>
                  </a:lnTo>
                  <a:cubicBezTo>
                    <a:pt x="17026" y="63818"/>
                    <a:pt x="0" y="107871"/>
                    <a:pt x="0" y="153591"/>
                  </a:cubicBezTo>
                  <a:lnTo>
                    <a:pt x="0" y="165695"/>
                  </a:lnTo>
                  <a:cubicBezTo>
                    <a:pt x="0" y="186412"/>
                    <a:pt x="16788" y="203200"/>
                    <a:pt x="37505" y="203200"/>
                  </a:cubicBezTo>
                  <a:cubicBezTo>
                    <a:pt x="46236" y="203200"/>
                    <a:pt x="54848" y="201176"/>
                    <a:pt x="62667" y="197247"/>
                  </a:cubicBezTo>
                  <a:lnTo>
                    <a:pt x="64651" y="196255"/>
                  </a:lnTo>
                  <a:cubicBezTo>
                    <a:pt x="79494" y="188833"/>
                    <a:pt x="88860" y="173673"/>
                    <a:pt x="88860" y="157043"/>
                  </a:cubicBezTo>
                  <a:lnTo>
                    <a:pt x="88860" y="106243"/>
                  </a:lnTo>
                  <a:lnTo>
                    <a:pt x="114260" y="91003"/>
                  </a:lnTo>
                  <a:lnTo>
                    <a:pt x="139660" y="106243"/>
                  </a:lnTo>
                  <a:lnTo>
                    <a:pt x="139660" y="157043"/>
                  </a:lnTo>
                  <a:cubicBezTo>
                    <a:pt x="139660" y="173633"/>
                    <a:pt x="149027" y="188833"/>
                    <a:pt x="163870" y="196255"/>
                  </a:cubicBezTo>
                  <a:lnTo>
                    <a:pt x="165854" y="197247"/>
                  </a:lnTo>
                  <a:cubicBezTo>
                    <a:pt x="173673" y="201136"/>
                    <a:pt x="182285" y="203200"/>
                    <a:pt x="191016" y="203200"/>
                  </a:cubicBezTo>
                  <a:cubicBezTo>
                    <a:pt x="211733" y="203200"/>
                    <a:pt x="228521" y="186412"/>
                    <a:pt x="228521" y="165695"/>
                  </a:cubicBezTo>
                  <a:lnTo>
                    <a:pt x="228521" y="163235"/>
                  </a:lnTo>
                  <a:cubicBezTo>
                    <a:pt x="228521" y="119142"/>
                    <a:pt x="213955" y="76319"/>
                    <a:pt x="187087" y="41394"/>
                  </a:cubicBezTo>
                  <a:lnTo>
                    <a:pt x="170220" y="19328"/>
                  </a:lnTo>
                  <a:cubicBezTo>
                    <a:pt x="167005" y="15121"/>
                    <a:pt x="162004" y="12700"/>
                    <a:pt x="156726" y="12700"/>
                  </a:cubicBezTo>
                  <a:cubicBezTo>
                    <a:pt x="147320" y="12700"/>
                    <a:pt x="139700" y="20320"/>
                    <a:pt x="139700" y="29726"/>
                  </a:cubicBezTo>
                  <a:lnTo>
                    <a:pt x="139700" y="76637"/>
                  </a:lnTo>
                  <a:lnTo>
                    <a:pt x="127000" y="69017"/>
                  </a:lnTo>
                  <a:lnTo>
                    <a:pt x="127000" y="12700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4" name="CustomShape 57"/>
            <p:cNvSpPr/>
            <p:nvPr/>
          </p:nvSpPr>
          <p:spPr>
            <a:xfrm>
              <a:off x="4826160" y="899172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TRALI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45" name="CustomShape 58"/>
            <p:cNvSpPr/>
            <p:nvPr/>
          </p:nvSpPr>
          <p:spPr>
            <a:xfrm>
              <a:off x="4572000" y="9398160"/>
              <a:ext cx="3352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Tanı: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6 saat içinde dispne, hipoksemi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46" name="CustomShape 59"/>
            <p:cNvSpPr/>
            <p:nvPr/>
          </p:nvSpPr>
          <p:spPr>
            <a:xfrm>
              <a:off x="4572000" y="1010916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Tedavi: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Destek, oksijen, ventilasyon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47" name="CustomShape 60"/>
            <p:cNvSpPr/>
            <p:nvPr/>
          </p:nvSpPr>
          <p:spPr>
            <a:xfrm>
              <a:off x="8229600" y="8763120"/>
              <a:ext cx="3657240" cy="2158560"/>
            </a:xfrm>
            <a:custGeom>
              <a:avLst/>
              <a:gdLst/>
              <a:ahLst/>
              <a:cxnLst/>
              <a:rect l="l" t="t" r="r" b="b"/>
              <a:pathLst>
                <a:path w="3657600" h="21590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006596"/>
                  </a:lnTo>
                  <a:cubicBezTo>
                    <a:pt x="3657600" y="2090766"/>
                    <a:pt x="3589366" y="2159000"/>
                    <a:pt x="3505196" y="2159000"/>
                  </a:cubicBezTo>
                  <a:lnTo>
                    <a:pt x="152404" y="2159000"/>
                  </a:lnTo>
                  <a:cubicBezTo>
                    <a:pt x="68234" y="2159000"/>
                    <a:pt x="0" y="2090766"/>
                    <a:pt x="0" y="2006596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8" name="CustomShape 61"/>
            <p:cNvSpPr/>
            <p:nvPr/>
          </p:nvSpPr>
          <p:spPr>
            <a:xfrm>
              <a:off x="8229600" y="876312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9" name="CustomShape 62"/>
            <p:cNvSpPr/>
            <p:nvPr/>
          </p:nvSpPr>
          <p:spPr>
            <a:xfrm>
              <a:off x="8458200" y="904248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95647" y="34568"/>
                  </a:moveTo>
                  <a:lnTo>
                    <a:pt x="101600" y="42783"/>
                  </a:lnTo>
                  <a:lnTo>
                    <a:pt x="107553" y="34568"/>
                  </a:lnTo>
                  <a:cubicBezTo>
                    <a:pt x="117475" y="20836"/>
                    <a:pt x="133429" y="12700"/>
                    <a:pt x="150376" y="12700"/>
                  </a:cubicBezTo>
                  <a:cubicBezTo>
                    <a:pt x="179546" y="12700"/>
                    <a:pt x="203200" y="36354"/>
                    <a:pt x="203200" y="65524"/>
                  </a:cubicBezTo>
                  <a:lnTo>
                    <a:pt x="203200" y="66556"/>
                  </a:lnTo>
                  <a:cubicBezTo>
                    <a:pt x="203200" y="111085"/>
                    <a:pt x="147677" y="162798"/>
                    <a:pt x="118705" y="184904"/>
                  </a:cubicBezTo>
                  <a:cubicBezTo>
                    <a:pt x="113784" y="188635"/>
                    <a:pt x="107752" y="190500"/>
                    <a:pt x="101600" y="190500"/>
                  </a:cubicBezTo>
                  <a:cubicBezTo>
                    <a:pt x="95448" y="190500"/>
                    <a:pt x="89376" y="188674"/>
                    <a:pt x="84495" y="184904"/>
                  </a:cubicBezTo>
                  <a:cubicBezTo>
                    <a:pt x="55523" y="162798"/>
                    <a:pt x="0" y="111085"/>
                    <a:pt x="0" y="66556"/>
                  </a:cubicBezTo>
                  <a:lnTo>
                    <a:pt x="0" y="65524"/>
                  </a:lnTo>
                  <a:cubicBezTo>
                    <a:pt x="0" y="36354"/>
                    <a:pt x="23654" y="12700"/>
                    <a:pt x="52824" y="12700"/>
                  </a:cubicBezTo>
                  <a:cubicBezTo>
                    <a:pt x="69771" y="12700"/>
                    <a:pt x="85725" y="20836"/>
                    <a:pt x="95647" y="34568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0" name="CustomShape 63"/>
            <p:cNvSpPr/>
            <p:nvPr/>
          </p:nvSpPr>
          <p:spPr>
            <a:xfrm>
              <a:off x="8686800" y="899172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Hemoliz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51" name="CustomShape 64"/>
            <p:cNvSpPr/>
            <p:nvPr/>
          </p:nvSpPr>
          <p:spPr>
            <a:xfrm>
              <a:off x="8432640" y="939816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Neden: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ABO uyumsuzluğu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52" name="CustomShape 65"/>
            <p:cNvSpPr/>
            <p:nvPr/>
          </p:nvSpPr>
          <p:spPr>
            <a:xfrm>
              <a:off x="8432640" y="977904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Tedavi</a:t>
              </a:r>
              <a:r>
                <a:rPr lang="en-US" sz="1600" b="1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: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İşlem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durdurma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idrarlama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653" name="CustomShape 66"/>
            <p:cNvSpPr/>
            <p:nvPr/>
          </p:nvSpPr>
          <p:spPr>
            <a:xfrm>
              <a:off x="12090240" y="8763120"/>
              <a:ext cx="3657240" cy="2158560"/>
            </a:xfrm>
            <a:custGeom>
              <a:avLst/>
              <a:gdLst/>
              <a:ahLst/>
              <a:cxnLst/>
              <a:rect l="l" t="t" r="r" b="b"/>
              <a:pathLst>
                <a:path w="3657600" h="21590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006596"/>
                  </a:lnTo>
                  <a:cubicBezTo>
                    <a:pt x="3657600" y="2090766"/>
                    <a:pt x="3589366" y="2159000"/>
                    <a:pt x="3505196" y="2159000"/>
                  </a:cubicBezTo>
                  <a:lnTo>
                    <a:pt x="152404" y="2159000"/>
                  </a:lnTo>
                  <a:cubicBezTo>
                    <a:pt x="68234" y="2159000"/>
                    <a:pt x="0" y="2090766"/>
                    <a:pt x="0" y="2006596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4" name="CustomShape 67"/>
            <p:cNvSpPr/>
            <p:nvPr/>
          </p:nvSpPr>
          <p:spPr>
            <a:xfrm>
              <a:off x="12090240" y="876312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5" name="CustomShape 68"/>
            <p:cNvSpPr/>
            <p:nvPr/>
          </p:nvSpPr>
          <p:spPr>
            <a:xfrm>
              <a:off x="12293640" y="9042480"/>
              <a:ext cx="253800" cy="202680"/>
            </a:xfrm>
            <a:custGeom>
              <a:avLst/>
              <a:gdLst/>
              <a:ahLst/>
              <a:cxnLst/>
              <a:rect l="l" t="t" r="r" b="b"/>
              <a:pathLst>
                <a:path w="254000" h="203200">
                  <a:moveTo>
                    <a:pt x="210820" y="-8890"/>
                  </a:moveTo>
                  <a:lnTo>
                    <a:pt x="227013" y="12700"/>
                  </a:lnTo>
                  <a:lnTo>
                    <a:pt x="244475" y="12700"/>
                  </a:lnTo>
                  <a:cubicBezTo>
                    <a:pt x="249753" y="12700"/>
                    <a:pt x="254000" y="16947"/>
                    <a:pt x="254000" y="22225"/>
                  </a:cubicBezTo>
                  <a:cubicBezTo>
                    <a:pt x="254000" y="27503"/>
                    <a:pt x="249753" y="31750"/>
                    <a:pt x="244475" y="31750"/>
                  </a:cubicBezTo>
                  <a:lnTo>
                    <a:pt x="222250" y="31750"/>
                  </a:lnTo>
                  <a:cubicBezTo>
                    <a:pt x="219234" y="31750"/>
                    <a:pt x="216416" y="30321"/>
                    <a:pt x="214630" y="27940"/>
                  </a:cubicBezTo>
                  <a:lnTo>
                    <a:pt x="205065" y="15200"/>
                  </a:lnTo>
                  <a:lnTo>
                    <a:pt x="186412" y="54848"/>
                  </a:lnTo>
                  <a:cubicBezTo>
                    <a:pt x="184944" y="57944"/>
                    <a:pt x="181927" y="60047"/>
                    <a:pt x="178514" y="60285"/>
                  </a:cubicBezTo>
                  <a:cubicBezTo>
                    <a:pt x="175101" y="60523"/>
                    <a:pt x="171807" y="58936"/>
                    <a:pt x="169902" y="56078"/>
                  </a:cubicBezTo>
                  <a:lnTo>
                    <a:pt x="153670" y="31750"/>
                  </a:lnTo>
                  <a:lnTo>
                    <a:pt x="136525" y="31750"/>
                  </a:lnTo>
                  <a:cubicBezTo>
                    <a:pt x="131247" y="31750"/>
                    <a:pt x="127000" y="27503"/>
                    <a:pt x="127000" y="22225"/>
                  </a:cubicBezTo>
                  <a:cubicBezTo>
                    <a:pt x="127000" y="16947"/>
                    <a:pt x="131247" y="12700"/>
                    <a:pt x="136525" y="12700"/>
                  </a:cubicBezTo>
                  <a:lnTo>
                    <a:pt x="158750" y="12700"/>
                  </a:lnTo>
                  <a:cubicBezTo>
                    <a:pt x="161925" y="12700"/>
                    <a:pt x="164902" y="14288"/>
                    <a:pt x="166688" y="16947"/>
                  </a:cubicBezTo>
                  <a:lnTo>
                    <a:pt x="176371" y="31472"/>
                  </a:lnTo>
                  <a:lnTo>
                    <a:pt x="194588" y="-7223"/>
                  </a:lnTo>
                  <a:cubicBezTo>
                    <a:pt x="196017" y="-10239"/>
                    <a:pt x="198914" y="-12303"/>
                    <a:pt x="202248" y="-12660"/>
                  </a:cubicBezTo>
                  <a:cubicBezTo>
                    <a:pt x="205581" y="-13017"/>
                    <a:pt x="208836" y="-11589"/>
                    <a:pt x="210820" y="-8890"/>
                  </a:cubicBezTo>
                  <a:close/>
                  <a:moveTo>
                    <a:pt x="127000" y="63500"/>
                  </a:moveTo>
                  <a:cubicBezTo>
                    <a:pt x="127000" y="56475"/>
                    <a:pt x="132675" y="50800"/>
                    <a:pt x="139700" y="50800"/>
                  </a:cubicBezTo>
                  <a:lnTo>
                    <a:pt x="143470" y="50800"/>
                  </a:lnTo>
                  <a:lnTo>
                    <a:pt x="154027" y="66635"/>
                  </a:lnTo>
                  <a:cubicBezTo>
                    <a:pt x="159742" y="75208"/>
                    <a:pt x="169624" y="80050"/>
                    <a:pt x="179903" y="79296"/>
                  </a:cubicBezTo>
                  <a:cubicBezTo>
                    <a:pt x="190182" y="78542"/>
                    <a:pt x="199271" y="72311"/>
                    <a:pt x="203637" y="62984"/>
                  </a:cubicBezTo>
                  <a:lnTo>
                    <a:pt x="209153" y="51276"/>
                  </a:lnTo>
                  <a:cubicBezTo>
                    <a:pt x="227370" y="54134"/>
                    <a:pt x="241300" y="69890"/>
                    <a:pt x="241300" y="88900"/>
                  </a:cubicBezTo>
                  <a:lnTo>
                    <a:pt x="241300" y="177800"/>
                  </a:lnTo>
                  <a:cubicBezTo>
                    <a:pt x="241300" y="184825"/>
                    <a:pt x="235625" y="190500"/>
                    <a:pt x="228600" y="190500"/>
                  </a:cubicBezTo>
                  <a:cubicBezTo>
                    <a:pt x="221575" y="190500"/>
                    <a:pt x="215900" y="184825"/>
                    <a:pt x="215900" y="177800"/>
                  </a:cubicBezTo>
                  <a:lnTo>
                    <a:pt x="215900" y="152400"/>
                  </a:lnTo>
                  <a:lnTo>
                    <a:pt x="38100" y="152400"/>
                  </a:lnTo>
                  <a:lnTo>
                    <a:pt x="38100" y="177800"/>
                  </a:lnTo>
                  <a:cubicBezTo>
                    <a:pt x="38100" y="184825"/>
                    <a:pt x="32425" y="190500"/>
                    <a:pt x="25400" y="190500"/>
                  </a:cubicBezTo>
                  <a:cubicBezTo>
                    <a:pt x="18375" y="190500"/>
                    <a:pt x="12700" y="184825"/>
                    <a:pt x="12700" y="177800"/>
                  </a:cubicBezTo>
                  <a:lnTo>
                    <a:pt x="12700" y="25400"/>
                  </a:lnTo>
                  <a:cubicBezTo>
                    <a:pt x="12700" y="18375"/>
                    <a:pt x="18375" y="12700"/>
                    <a:pt x="25400" y="12700"/>
                  </a:cubicBezTo>
                  <a:cubicBezTo>
                    <a:pt x="32425" y="12700"/>
                    <a:pt x="38100" y="18375"/>
                    <a:pt x="38100" y="25400"/>
                  </a:cubicBezTo>
                  <a:lnTo>
                    <a:pt x="38100" y="114300"/>
                  </a:lnTo>
                  <a:lnTo>
                    <a:pt x="127000" y="114300"/>
                  </a:lnTo>
                  <a:lnTo>
                    <a:pt x="127000" y="63500"/>
                  </a:lnTo>
                  <a:close/>
                  <a:moveTo>
                    <a:pt x="57150" y="76200"/>
                  </a:moveTo>
                  <a:cubicBezTo>
                    <a:pt x="57150" y="62181"/>
                    <a:pt x="68531" y="50800"/>
                    <a:pt x="82550" y="50800"/>
                  </a:cubicBezTo>
                  <a:cubicBezTo>
                    <a:pt x="96569" y="50800"/>
                    <a:pt x="107950" y="62181"/>
                    <a:pt x="107950" y="76200"/>
                  </a:cubicBezTo>
                  <a:cubicBezTo>
                    <a:pt x="107950" y="90219"/>
                    <a:pt x="96569" y="101600"/>
                    <a:pt x="82550" y="101600"/>
                  </a:cubicBezTo>
                  <a:cubicBezTo>
                    <a:pt x="68531" y="101600"/>
                    <a:pt x="57150" y="90219"/>
                    <a:pt x="57150" y="7620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6" name="CustomShape 69"/>
            <p:cNvSpPr/>
            <p:nvPr/>
          </p:nvSpPr>
          <p:spPr>
            <a:xfrm>
              <a:off x="12547440" y="899172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TACO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57" name="CustomShape 70"/>
            <p:cNvSpPr/>
            <p:nvPr/>
          </p:nvSpPr>
          <p:spPr>
            <a:xfrm>
              <a:off x="12293640" y="939816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Tanı: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Hacim yüklenmesi, ödem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58" name="CustomShape 71"/>
            <p:cNvSpPr/>
            <p:nvPr/>
          </p:nvSpPr>
          <p:spPr>
            <a:xfrm>
              <a:off x="12293640" y="977904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Tedavi: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Diüretik, yavaş infüzyon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74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1" y="75485"/>
            <a:ext cx="16140545" cy="9068515"/>
            <a:chOff x="507960" y="584280"/>
            <a:chExt cx="15239520" cy="9168840"/>
          </a:xfrm>
        </p:grpSpPr>
        <p:sp>
          <p:nvSpPr>
            <p:cNvPr id="659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1" name="CustomShape 3"/>
            <p:cNvSpPr/>
            <p:nvPr/>
          </p:nvSpPr>
          <p:spPr>
            <a:xfrm>
              <a:off x="812880" y="863640"/>
              <a:ext cx="543528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Pıhtılaşma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Üzerine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Etkiler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662" name="CustomShape 4"/>
            <p:cNvSpPr/>
            <p:nvPr/>
          </p:nvSpPr>
          <p:spPr>
            <a:xfrm>
              <a:off x="507960" y="1625760"/>
              <a:ext cx="9042120" cy="3809520"/>
            </a:xfrm>
            <a:custGeom>
              <a:avLst/>
              <a:gdLst/>
              <a:ahLst/>
              <a:cxnLst/>
              <a:rect l="l" t="t" r="r" b="b"/>
              <a:pathLst>
                <a:path w="9042400" h="3810000">
                  <a:moveTo>
                    <a:pt x="152400" y="0"/>
                  </a:moveTo>
                  <a:lnTo>
                    <a:pt x="8890000" y="0"/>
                  </a:lnTo>
                  <a:cubicBezTo>
                    <a:pt x="8974112" y="0"/>
                    <a:pt x="9042400" y="68288"/>
                    <a:pt x="9042400" y="152400"/>
                  </a:cubicBezTo>
                  <a:lnTo>
                    <a:pt x="9042400" y="3657600"/>
                  </a:lnTo>
                  <a:cubicBezTo>
                    <a:pt x="9042400" y="3741712"/>
                    <a:pt x="8974112" y="3810000"/>
                    <a:pt x="8890000" y="3810000"/>
                  </a:cubicBezTo>
                  <a:lnTo>
                    <a:pt x="152400" y="3810000"/>
                  </a:lnTo>
                  <a:cubicBezTo>
                    <a:pt x="68288" y="3810000"/>
                    <a:pt x="0" y="3741712"/>
                    <a:pt x="0" y="36576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3" name="CustomShape 5"/>
            <p:cNvSpPr/>
            <p:nvPr/>
          </p:nvSpPr>
          <p:spPr>
            <a:xfrm>
              <a:off x="762120" y="1879560"/>
              <a:ext cx="86608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Koagülasyon Parametreleri Değişiklikleri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664" name="CustomShape 6"/>
            <p:cNvSpPr/>
            <p:nvPr/>
          </p:nvSpPr>
          <p:spPr>
            <a:xfrm>
              <a:off x="762120" y="2387520"/>
              <a:ext cx="8534160" cy="2793600"/>
            </a:xfrm>
            <a:prstGeom prst="roundRect">
              <a:avLst>
                <a:gd name="adj" fmla="val 0"/>
              </a:avLst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5" name="CustomShape 7"/>
            <p:cNvSpPr/>
            <p:nvPr/>
          </p:nvSpPr>
          <p:spPr>
            <a:xfrm>
              <a:off x="507960" y="5638680"/>
              <a:ext cx="9042120" cy="4114440"/>
            </a:xfrm>
            <a:custGeom>
              <a:avLst/>
              <a:gdLst/>
              <a:ahLst/>
              <a:cxnLst/>
              <a:rect l="l" t="t" r="r" b="b"/>
              <a:pathLst>
                <a:path w="9042400" h="4114800">
                  <a:moveTo>
                    <a:pt x="152412" y="0"/>
                  </a:moveTo>
                  <a:lnTo>
                    <a:pt x="8889988" y="0"/>
                  </a:lnTo>
                  <a:cubicBezTo>
                    <a:pt x="8974163" y="0"/>
                    <a:pt x="9042400" y="68237"/>
                    <a:pt x="9042400" y="152412"/>
                  </a:cubicBezTo>
                  <a:lnTo>
                    <a:pt x="9042400" y="3962388"/>
                  </a:lnTo>
                  <a:cubicBezTo>
                    <a:pt x="9042400" y="4046563"/>
                    <a:pt x="8974163" y="4114800"/>
                    <a:pt x="8889988" y="4114800"/>
                  </a:cubicBezTo>
                  <a:lnTo>
                    <a:pt x="152412" y="4114800"/>
                  </a:lnTo>
                  <a:cubicBezTo>
                    <a:pt x="68237" y="4114800"/>
                    <a:pt x="0" y="4046563"/>
                    <a:pt x="0" y="3962388"/>
                  </a:cubicBezTo>
                  <a:lnTo>
                    <a:pt x="0" y="152412"/>
                  </a:lnTo>
                  <a:cubicBezTo>
                    <a:pt x="0" y="68294"/>
                    <a:pt x="68294" y="0"/>
                    <a:pt x="152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6" name="CustomShape 8"/>
            <p:cNvSpPr/>
            <p:nvPr/>
          </p:nvSpPr>
          <p:spPr>
            <a:xfrm>
              <a:off x="793800" y="594360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69962" y="4663"/>
                  </a:moveTo>
                  <a:cubicBezTo>
                    <a:pt x="163761" y="-1538"/>
                    <a:pt x="153690" y="-1538"/>
                    <a:pt x="147489" y="4663"/>
                  </a:cubicBezTo>
                  <a:cubicBezTo>
                    <a:pt x="141288" y="10864"/>
                    <a:pt x="141288" y="20935"/>
                    <a:pt x="147489" y="27136"/>
                  </a:cubicBezTo>
                  <a:lnTo>
                    <a:pt x="152152" y="31750"/>
                  </a:lnTo>
                  <a:lnTo>
                    <a:pt x="13940" y="169962"/>
                  </a:lnTo>
                  <a:cubicBezTo>
                    <a:pt x="5011" y="178891"/>
                    <a:pt x="0" y="190996"/>
                    <a:pt x="0" y="203646"/>
                  </a:cubicBezTo>
                  <a:lnTo>
                    <a:pt x="0" y="206375"/>
                  </a:lnTo>
                  <a:cubicBezTo>
                    <a:pt x="0" y="232668"/>
                    <a:pt x="21332" y="254000"/>
                    <a:pt x="47625" y="254000"/>
                  </a:cubicBezTo>
                  <a:lnTo>
                    <a:pt x="50354" y="254000"/>
                  </a:lnTo>
                  <a:cubicBezTo>
                    <a:pt x="63004" y="254000"/>
                    <a:pt x="75109" y="248989"/>
                    <a:pt x="84038" y="240060"/>
                  </a:cubicBezTo>
                  <a:lnTo>
                    <a:pt x="222250" y="101848"/>
                  </a:lnTo>
                  <a:lnTo>
                    <a:pt x="226913" y="106511"/>
                  </a:lnTo>
                  <a:cubicBezTo>
                    <a:pt x="233114" y="112712"/>
                    <a:pt x="243185" y="112712"/>
                    <a:pt x="249386" y="106511"/>
                  </a:cubicBezTo>
                  <a:cubicBezTo>
                    <a:pt x="255588" y="100310"/>
                    <a:pt x="255588" y="90239"/>
                    <a:pt x="249386" y="84038"/>
                  </a:cubicBezTo>
                  <a:lnTo>
                    <a:pt x="170011" y="4663"/>
                  </a:lnTo>
                  <a:close/>
                  <a:moveTo>
                    <a:pt x="101848" y="127000"/>
                  </a:moveTo>
                  <a:lnTo>
                    <a:pt x="174625" y="54223"/>
                  </a:lnTo>
                  <a:lnTo>
                    <a:pt x="199777" y="79375"/>
                  </a:lnTo>
                  <a:lnTo>
                    <a:pt x="152152" y="127000"/>
                  </a:lnTo>
                  <a:lnTo>
                    <a:pt x="101798" y="127000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7" name="CustomShape 9"/>
            <p:cNvSpPr/>
            <p:nvPr/>
          </p:nvSpPr>
          <p:spPr>
            <a:xfrm>
              <a:off x="1079640" y="589284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Laboratuvar Bulguları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668" name="CustomShape 10"/>
            <p:cNvSpPr/>
            <p:nvPr/>
          </p:nvSpPr>
          <p:spPr>
            <a:xfrm>
              <a:off x="762120" y="6400800"/>
              <a:ext cx="4190760" cy="3098520"/>
            </a:xfrm>
            <a:custGeom>
              <a:avLst/>
              <a:gdLst/>
              <a:ahLst/>
              <a:cxnLst/>
              <a:rect l="l" t="t" r="r" b="b"/>
              <a:pathLst>
                <a:path w="4191000" h="3098800">
                  <a:moveTo>
                    <a:pt x="101610" y="0"/>
                  </a:moveTo>
                  <a:lnTo>
                    <a:pt x="4089390" y="0"/>
                  </a:lnTo>
                  <a:cubicBezTo>
                    <a:pt x="4145508" y="0"/>
                    <a:pt x="4191000" y="45492"/>
                    <a:pt x="4191000" y="101610"/>
                  </a:cubicBezTo>
                  <a:lnTo>
                    <a:pt x="4191000" y="2997190"/>
                  </a:lnTo>
                  <a:cubicBezTo>
                    <a:pt x="4191000" y="3053308"/>
                    <a:pt x="4145508" y="3098800"/>
                    <a:pt x="4089390" y="3098800"/>
                  </a:cubicBezTo>
                  <a:lnTo>
                    <a:pt x="101610" y="3098800"/>
                  </a:lnTo>
                  <a:cubicBezTo>
                    <a:pt x="45492" y="3098800"/>
                    <a:pt x="0" y="3053308"/>
                    <a:pt x="0" y="2997190"/>
                  </a:cubicBezTo>
                  <a:lnTo>
                    <a:pt x="0" y="101610"/>
                  </a:lnTo>
                  <a:cubicBezTo>
                    <a:pt x="0" y="45530"/>
                    <a:pt x="45530" y="0"/>
                    <a:pt x="10161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9" name="CustomShape 11"/>
            <p:cNvSpPr/>
            <p:nvPr/>
          </p:nvSpPr>
          <p:spPr>
            <a:xfrm>
              <a:off x="914400" y="6553080"/>
              <a:ext cx="3987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Albümin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70" name="CustomShape 12"/>
            <p:cNvSpPr/>
            <p:nvPr/>
          </p:nvSpPr>
          <p:spPr>
            <a:xfrm>
              <a:off x="914400" y="69595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Fibrinojen: ↓↓ (50-100 mg/dL)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1" name="CustomShape 13"/>
            <p:cNvSpPr/>
            <p:nvPr/>
          </p:nvSpPr>
          <p:spPr>
            <a:xfrm>
              <a:off x="914400" y="72644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II: ↓ (40-60%)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2" name="CustomShape 14"/>
            <p:cNvSpPr/>
            <p:nvPr/>
          </p:nvSpPr>
          <p:spPr>
            <a:xfrm>
              <a:off x="914400" y="75693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V: ↓ (40-60%)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3" name="CustomShape 15"/>
            <p:cNvSpPr/>
            <p:nvPr/>
          </p:nvSpPr>
          <p:spPr>
            <a:xfrm>
              <a:off x="914400" y="78739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VII: ↓ (40-60%)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4" name="CustomShape 16"/>
            <p:cNvSpPr/>
            <p:nvPr/>
          </p:nvSpPr>
          <p:spPr>
            <a:xfrm>
              <a:off x="914400" y="81788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VIII: ↓ (40-60%)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5" name="CustomShape 17"/>
            <p:cNvSpPr/>
            <p:nvPr/>
          </p:nvSpPr>
          <p:spPr>
            <a:xfrm>
              <a:off x="914400" y="84837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vWF: ↓ (40-60%)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6" name="CustomShape 18"/>
            <p:cNvSpPr/>
            <p:nvPr/>
          </p:nvSpPr>
          <p:spPr>
            <a:xfrm>
              <a:off x="914400" y="87883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INR: ↑ (1.3-1.8)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7" name="CustomShape 19"/>
            <p:cNvSpPr/>
            <p:nvPr/>
          </p:nvSpPr>
          <p:spPr>
            <a:xfrm>
              <a:off x="914400" y="90932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aPTT: ↑ (1.2-1.5x)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78" name="CustomShape 20"/>
            <p:cNvSpPr/>
            <p:nvPr/>
          </p:nvSpPr>
          <p:spPr>
            <a:xfrm>
              <a:off x="5105520" y="6400800"/>
              <a:ext cx="4190760" cy="3098520"/>
            </a:xfrm>
            <a:custGeom>
              <a:avLst/>
              <a:gdLst/>
              <a:ahLst/>
              <a:cxnLst/>
              <a:rect l="l" t="t" r="r" b="b"/>
              <a:pathLst>
                <a:path w="4191000" h="3098800">
                  <a:moveTo>
                    <a:pt x="101610" y="0"/>
                  </a:moveTo>
                  <a:lnTo>
                    <a:pt x="4089390" y="0"/>
                  </a:lnTo>
                  <a:cubicBezTo>
                    <a:pt x="4145508" y="0"/>
                    <a:pt x="4191000" y="45492"/>
                    <a:pt x="4191000" y="101610"/>
                  </a:cubicBezTo>
                  <a:lnTo>
                    <a:pt x="4191000" y="2997190"/>
                  </a:lnTo>
                  <a:cubicBezTo>
                    <a:pt x="4191000" y="3053308"/>
                    <a:pt x="4145508" y="3098800"/>
                    <a:pt x="4089390" y="3098800"/>
                  </a:cubicBezTo>
                  <a:lnTo>
                    <a:pt x="101610" y="3098800"/>
                  </a:lnTo>
                  <a:cubicBezTo>
                    <a:pt x="45492" y="3098800"/>
                    <a:pt x="0" y="3053308"/>
                    <a:pt x="0" y="2997190"/>
                  </a:cubicBezTo>
                  <a:lnTo>
                    <a:pt x="0" y="101610"/>
                  </a:lnTo>
                  <a:cubicBezTo>
                    <a:pt x="0" y="45530"/>
                    <a:pt x="45530" y="0"/>
                    <a:pt x="10161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9" name="CustomShape 21"/>
            <p:cNvSpPr/>
            <p:nvPr/>
          </p:nvSpPr>
          <p:spPr>
            <a:xfrm>
              <a:off x="5257800" y="6553080"/>
              <a:ext cx="39873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TDP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80" name="CustomShape 22"/>
            <p:cNvSpPr/>
            <p:nvPr/>
          </p:nvSpPr>
          <p:spPr>
            <a:xfrm>
              <a:off x="5257800" y="69595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Fibrinojen: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1" name="CustomShape 23"/>
            <p:cNvSpPr/>
            <p:nvPr/>
          </p:nvSpPr>
          <p:spPr>
            <a:xfrm>
              <a:off x="5257800" y="72644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II: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2" name="CustomShape 24"/>
            <p:cNvSpPr/>
            <p:nvPr/>
          </p:nvSpPr>
          <p:spPr>
            <a:xfrm>
              <a:off x="5257800" y="75693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3" name="CustomShape 25"/>
            <p:cNvSpPr/>
            <p:nvPr/>
          </p:nvSpPr>
          <p:spPr>
            <a:xfrm>
              <a:off x="5257800" y="78739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4" name="CustomShape 26"/>
            <p:cNvSpPr/>
            <p:nvPr/>
          </p:nvSpPr>
          <p:spPr>
            <a:xfrm>
              <a:off x="5257800" y="81788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Faktör VIII: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5" name="CustomShape 27"/>
            <p:cNvSpPr/>
            <p:nvPr/>
          </p:nvSpPr>
          <p:spPr>
            <a:xfrm>
              <a:off x="5257800" y="848376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vWF: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6" name="CustomShape 28"/>
            <p:cNvSpPr/>
            <p:nvPr/>
          </p:nvSpPr>
          <p:spPr>
            <a:xfrm>
              <a:off x="5257800" y="878832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INR: → (0.9-1.1)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7" name="CustomShape 29"/>
            <p:cNvSpPr/>
            <p:nvPr/>
          </p:nvSpPr>
          <p:spPr>
            <a:xfrm>
              <a:off x="5257800" y="9093240"/>
              <a:ext cx="39747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aPTT: → (0.9-1.1x)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688" name="CustomShape 30"/>
            <p:cNvSpPr/>
            <p:nvPr/>
          </p:nvSpPr>
          <p:spPr>
            <a:xfrm>
              <a:off x="9804240" y="1625760"/>
              <a:ext cx="5943240" cy="2437920"/>
            </a:xfrm>
            <a:custGeom>
              <a:avLst/>
              <a:gdLst/>
              <a:ahLst/>
              <a:cxnLst/>
              <a:rect l="l" t="t" r="r" b="b"/>
              <a:pathLst>
                <a:path w="5943600" h="2438400">
                  <a:moveTo>
                    <a:pt x="152400" y="0"/>
                  </a:moveTo>
                  <a:lnTo>
                    <a:pt x="5791200" y="0"/>
                  </a:lnTo>
                  <a:cubicBezTo>
                    <a:pt x="5875312" y="0"/>
                    <a:pt x="5943600" y="68288"/>
                    <a:pt x="5943600" y="152400"/>
                  </a:cubicBezTo>
                  <a:lnTo>
                    <a:pt x="5943600" y="2286000"/>
                  </a:lnTo>
                  <a:cubicBezTo>
                    <a:pt x="5943600" y="2370112"/>
                    <a:pt x="5875312" y="2438400"/>
                    <a:pt x="5791200" y="2438400"/>
                  </a:cubicBezTo>
                  <a:lnTo>
                    <a:pt x="152400" y="2438400"/>
                  </a:lnTo>
                  <a:cubicBezTo>
                    <a:pt x="68288" y="2438400"/>
                    <a:pt x="0" y="2370112"/>
                    <a:pt x="0" y="22860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9" name="CustomShape 31"/>
            <p:cNvSpPr/>
            <p:nvPr/>
          </p:nvSpPr>
          <p:spPr>
            <a:xfrm>
              <a:off x="9950400" y="1828800"/>
              <a:ext cx="5651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Pıhtılaşma Kaskadı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690" name="CustomShape 32"/>
            <p:cNvSpPr/>
            <p:nvPr/>
          </p:nvSpPr>
          <p:spPr>
            <a:xfrm>
              <a:off x="11353680" y="2286000"/>
              <a:ext cx="2844360" cy="1625400"/>
            </a:xfrm>
            <a:prstGeom prst="roundRect">
              <a:avLst>
                <a:gd name="adj" fmla="val 6250"/>
              </a:avLst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1" name="CustomShape 33"/>
            <p:cNvSpPr/>
            <p:nvPr/>
          </p:nvSpPr>
          <p:spPr>
            <a:xfrm>
              <a:off x="9804240" y="4267080"/>
              <a:ext cx="5943240" cy="2437920"/>
            </a:xfrm>
            <a:custGeom>
              <a:avLst/>
              <a:gdLst/>
              <a:ahLst/>
              <a:cxnLst/>
              <a:rect l="l" t="t" r="r" b="b"/>
              <a:pathLst>
                <a:path w="5943600" h="2438400">
                  <a:moveTo>
                    <a:pt x="152400" y="0"/>
                  </a:moveTo>
                  <a:lnTo>
                    <a:pt x="5791200" y="0"/>
                  </a:lnTo>
                  <a:cubicBezTo>
                    <a:pt x="5875312" y="0"/>
                    <a:pt x="5943600" y="68288"/>
                    <a:pt x="5943600" y="152400"/>
                  </a:cubicBezTo>
                  <a:lnTo>
                    <a:pt x="5943600" y="2286000"/>
                  </a:lnTo>
                  <a:cubicBezTo>
                    <a:pt x="5943600" y="2370112"/>
                    <a:pt x="5875312" y="2438400"/>
                    <a:pt x="5791200" y="2438400"/>
                  </a:cubicBezTo>
                  <a:lnTo>
                    <a:pt x="152400" y="2438400"/>
                  </a:lnTo>
                  <a:cubicBezTo>
                    <a:pt x="68288" y="2438400"/>
                    <a:pt x="0" y="2370112"/>
                    <a:pt x="0" y="22860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2" name="CustomShape 34"/>
            <p:cNvSpPr/>
            <p:nvPr/>
          </p:nvSpPr>
          <p:spPr>
            <a:xfrm>
              <a:off x="10039320" y="453384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0"/>
                  </a:moveTo>
                  <a:cubicBezTo>
                    <a:pt x="120863" y="0"/>
                    <a:pt x="126891" y="3617"/>
                    <a:pt x="130016" y="9376"/>
                  </a:cubicBezTo>
                  <a:lnTo>
                    <a:pt x="226457" y="187970"/>
                  </a:lnTo>
                  <a:cubicBezTo>
                    <a:pt x="229448" y="193506"/>
                    <a:pt x="229314" y="200204"/>
                    <a:pt x="226100" y="205606"/>
                  </a:cubicBezTo>
                  <a:cubicBezTo>
                    <a:pt x="222885" y="211009"/>
                    <a:pt x="217036" y="214313"/>
                    <a:pt x="210741" y="214313"/>
                  </a:cubicBezTo>
                  <a:lnTo>
                    <a:pt x="17859" y="214313"/>
                  </a:lnTo>
                  <a:cubicBezTo>
                    <a:pt x="11564" y="214313"/>
                    <a:pt x="5760" y="211009"/>
                    <a:pt x="2500" y="205606"/>
                  </a:cubicBezTo>
                  <a:cubicBezTo>
                    <a:pt x="-759" y="200204"/>
                    <a:pt x="-848" y="193506"/>
                    <a:pt x="2143" y="187970"/>
                  </a:cubicBezTo>
                  <a:lnTo>
                    <a:pt x="98584" y="9376"/>
                  </a:lnTo>
                  <a:cubicBezTo>
                    <a:pt x="101709" y="3617"/>
                    <a:pt x="107737" y="0"/>
                    <a:pt x="114300" y="0"/>
                  </a:cubicBezTo>
                  <a:close/>
                  <a:moveTo>
                    <a:pt x="114300" y="75009"/>
                  </a:moveTo>
                  <a:cubicBezTo>
                    <a:pt x="108362" y="75009"/>
                    <a:pt x="103584" y="79787"/>
                    <a:pt x="103584" y="85725"/>
                  </a:cubicBezTo>
                  <a:lnTo>
                    <a:pt x="103584" y="135731"/>
                  </a:lnTo>
                  <a:cubicBezTo>
                    <a:pt x="103584" y="141669"/>
                    <a:pt x="108362" y="146447"/>
                    <a:pt x="114300" y="146447"/>
                  </a:cubicBezTo>
                  <a:cubicBezTo>
                    <a:pt x="120238" y="146447"/>
                    <a:pt x="125016" y="141669"/>
                    <a:pt x="125016" y="135731"/>
                  </a:cubicBezTo>
                  <a:lnTo>
                    <a:pt x="125016" y="85725"/>
                  </a:lnTo>
                  <a:cubicBezTo>
                    <a:pt x="125016" y="79787"/>
                    <a:pt x="120238" y="75009"/>
                    <a:pt x="114300" y="75009"/>
                  </a:cubicBezTo>
                  <a:close/>
                  <a:moveTo>
                    <a:pt x="126221" y="171450"/>
                  </a:moveTo>
                  <a:cubicBezTo>
                    <a:pt x="126492" y="167025"/>
                    <a:pt x="124286" y="162815"/>
                    <a:pt x="120492" y="160521"/>
                  </a:cubicBezTo>
                  <a:cubicBezTo>
                    <a:pt x="116699" y="158226"/>
                    <a:pt x="111946" y="158226"/>
                    <a:pt x="108152" y="160521"/>
                  </a:cubicBezTo>
                  <a:cubicBezTo>
                    <a:pt x="104359" y="162815"/>
                    <a:pt x="102152" y="167025"/>
                    <a:pt x="102424" y="171450"/>
                  </a:cubicBezTo>
                  <a:cubicBezTo>
                    <a:pt x="102152" y="175875"/>
                    <a:pt x="104359" y="180085"/>
                    <a:pt x="108152" y="182379"/>
                  </a:cubicBezTo>
                  <a:cubicBezTo>
                    <a:pt x="111946" y="184674"/>
                    <a:pt x="116699" y="184674"/>
                    <a:pt x="120492" y="182379"/>
                  </a:cubicBezTo>
                  <a:cubicBezTo>
                    <a:pt x="124286" y="180085"/>
                    <a:pt x="126492" y="175875"/>
                    <a:pt x="126221" y="17145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3" name="CustomShape 35"/>
            <p:cNvSpPr/>
            <p:nvPr/>
          </p:nvSpPr>
          <p:spPr>
            <a:xfrm>
              <a:off x="10299600" y="4470480"/>
              <a:ext cx="53589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Klinik Önemi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694" name="CustomShape 36"/>
            <p:cNvSpPr/>
            <p:nvPr/>
          </p:nvSpPr>
          <p:spPr>
            <a:xfrm>
              <a:off x="10007640" y="4978440"/>
              <a:ext cx="563832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 err="1">
                  <a:solidFill>
                    <a:srgbClr val="D69E2E"/>
                  </a:solidFill>
                  <a:latin typeface="MiSans"/>
                  <a:ea typeface="MiSans"/>
                </a:rPr>
                <a:t>Albümin</a:t>
              </a:r>
              <a:r>
                <a:rPr lang="en-US" sz="1600" b="1" strike="noStrike" spc="-1" dirty="0">
                  <a:solidFill>
                    <a:srgbClr val="D69E2E"/>
                  </a:solidFill>
                  <a:latin typeface="MiSans"/>
                  <a:ea typeface="MiSans"/>
                </a:rPr>
                <a:t>: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Yüksek</a:t>
              </a:r>
              <a:r>
                <a:rPr lang="en-US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kanama</a:t>
              </a:r>
              <a:r>
                <a:rPr lang="en-US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riski</a:t>
              </a:r>
              <a:r>
                <a:rPr lang="tr-TR" sz="1600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invaziv</a:t>
              </a:r>
              <a:r>
                <a:rPr lang="en-US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prosedürlerden</a:t>
              </a:r>
              <a:r>
                <a:rPr lang="en-US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önce</a:t>
              </a:r>
              <a:r>
                <a:rPr lang="tr-TR" sz="16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kanama riski artabilir.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695" name="CustomShape 37"/>
            <p:cNvSpPr/>
            <p:nvPr/>
          </p:nvSpPr>
          <p:spPr>
            <a:xfrm>
              <a:off x="10007640" y="5740560"/>
              <a:ext cx="5638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TDP: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Koagülasyon faktörleri korunur, kanama riski düşük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96" name="CustomShape 38"/>
            <p:cNvSpPr/>
            <p:nvPr/>
          </p:nvSpPr>
          <p:spPr>
            <a:xfrm>
              <a:off x="10007640" y="6172200"/>
              <a:ext cx="5638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Trombosit: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Her iki yöntemde de hafif düşüş (%10-20)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697" name="CustomShape 39"/>
            <p:cNvSpPr/>
            <p:nvPr/>
          </p:nvSpPr>
          <p:spPr>
            <a:xfrm>
              <a:off x="9829800" y="6908760"/>
              <a:ext cx="5917680" cy="1955520"/>
            </a:xfrm>
            <a:custGeom>
              <a:avLst/>
              <a:gdLst/>
              <a:ahLst/>
              <a:cxnLst/>
              <a:rect l="l" t="t" r="r" b="b"/>
              <a:pathLst>
                <a:path w="5918200" h="1955800">
                  <a:moveTo>
                    <a:pt x="50800" y="0"/>
                  </a:moveTo>
                  <a:lnTo>
                    <a:pt x="5765804" y="0"/>
                  </a:lnTo>
                  <a:cubicBezTo>
                    <a:pt x="5849970" y="0"/>
                    <a:pt x="5918200" y="68230"/>
                    <a:pt x="5918200" y="152396"/>
                  </a:cubicBezTo>
                  <a:lnTo>
                    <a:pt x="5918200" y="1803404"/>
                  </a:lnTo>
                  <a:cubicBezTo>
                    <a:pt x="5918200" y="1887570"/>
                    <a:pt x="5849970" y="1955800"/>
                    <a:pt x="5765804" y="1955800"/>
                  </a:cubicBezTo>
                  <a:lnTo>
                    <a:pt x="50800" y="1955800"/>
                  </a:lnTo>
                  <a:cubicBezTo>
                    <a:pt x="22744" y="1955800"/>
                    <a:pt x="0" y="1933056"/>
                    <a:pt x="0" y="1905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8" name="CustomShape 40"/>
            <p:cNvSpPr/>
            <p:nvPr/>
          </p:nvSpPr>
          <p:spPr>
            <a:xfrm>
              <a:off x="9829800" y="6908760"/>
              <a:ext cx="50400" cy="1955520"/>
            </a:xfrm>
            <a:custGeom>
              <a:avLst/>
              <a:gdLst/>
              <a:ahLst/>
              <a:cxnLst/>
              <a:rect l="l" t="t" r="r" b="b"/>
              <a:pathLst>
                <a:path w="50800" h="1955800">
                  <a:moveTo>
                    <a:pt x="50800" y="0"/>
                  </a:moveTo>
                  <a:lnTo>
                    <a:pt x="50800" y="0"/>
                  </a:lnTo>
                  <a:lnTo>
                    <a:pt x="50800" y="1955800"/>
                  </a:lnTo>
                  <a:lnTo>
                    <a:pt x="50800" y="1955800"/>
                  </a:lnTo>
                  <a:cubicBezTo>
                    <a:pt x="22763" y="1955800"/>
                    <a:pt x="0" y="1933037"/>
                    <a:pt x="0" y="1905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9" name="CustomShape 41"/>
            <p:cNvSpPr/>
            <p:nvPr/>
          </p:nvSpPr>
          <p:spPr>
            <a:xfrm>
              <a:off x="10118880" y="7175520"/>
              <a:ext cx="171000" cy="228240"/>
            </a:xfrm>
            <a:custGeom>
              <a:avLst/>
              <a:gdLst/>
              <a:ahLst/>
              <a:cxnLst/>
              <a:rect l="l" t="t" r="r" b="b"/>
              <a:pathLst>
                <a:path w="171450" h="228600">
                  <a:moveTo>
                    <a:pt x="139035" y="14288"/>
                  </a:moveTo>
                  <a:lnTo>
                    <a:pt x="142875" y="14288"/>
                  </a:lnTo>
                  <a:cubicBezTo>
                    <a:pt x="158636" y="14288"/>
                    <a:pt x="171450" y="27102"/>
                    <a:pt x="171450" y="42863"/>
                  </a:cubicBezTo>
                  <a:lnTo>
                    <a:pt x="171450" y="200025"/>
                  </a:lnTo>
                  <a:cubicBezTo>
                    <a:pt x="171450" y="215786"/>
                    <a:pt x="158636" y="228600"/>
                    <a:pt x="142875" y="228600"/>
                  </a:cubicBezTo>
                  <a:lnTo>
                    <a:pt x="28575" y="228600"/>
                  </a:lnTo>
                  <a:cubicBezTo>
                    <a:pt x="12814" y="228600"/>
                    <a:pt x="0" y="215786"/>
                    <a:pt x="0" y="200025"/>
                  </a:cubicBezTo>
                  <a:lnTo>
                    <a:pt x="0" y="42863"/>
                  </a:lnTo>
                  <a:cubicBezTo>
                    <a:pt x="0" y="27102"/>
                    <a:pt x="12814" y="14288"/>
                    <a:pt x="28575" y="14288"/>
                  </a:cubicBezTo>
                  <a:lnTo>
                    <a:pt x="32415" y="14288"/>
                  </a:lnTo>
                  <a:cubicBezTo>
                    <a:pt x="37326" y="5760"/>
                    <a:pt x="46568" y="0"/>
                    <a:pt x="57150" y="0"/>
                  </a:cubicBezTo>
                  <a:lnTo>
                    <a:pt x="114300" y="0"/>
                  </a:lnTo>
                  <a:cubicBezTo>
                    <a:pt x="124882" y="0"/>
                    <a:pt x="134124" y="5760"/>
                    <a:pt x="139035" y="14288"/>
                  </a:cubicBezTo>
                  <a:close/>
                  <a:moveTo>
                    <a:pt x="110728" y="50006"/>
                  </a:moveTo>
                  <a:cubicBezTo>
                    <a:pt x="116666" y="50006"/>
                    <a:pt x="121444" y="45229"/>
                    <a:pt x="121444" y="39291"/>
                  </a:cubicBezTo>
                  <a:cubicBezTo>
                    <a:pt x="121444" y="33352"/>
                    <a:pt x="116666" y="28575"/>
                    <a:pt x="110728" y="28575"/>
                  </a:cubicBezTo>
                  <a:lnTo>
                    <a:pt x="60722" y="28575"/>
                  </a:lnTo>
                  <a:cubicBezTo>
                    <a:pt x="54784" y="28575"/>
                    <a:pt x="50006" y="33352"/>
                    <a:pt x="50006" y="39291"/>
                  </a:cubicBezTo>
                  <a:cubicBezTo>
                    <a:pt x="50006" y="45229"/>
                    <a:pt x="54784" y="50006"/>
                    <a:pt x="60722" y="50006"/>
                  </a:cubicBezTo>
                  <a:lnTo>
                    <a:pt x="110728" y="50006"/>
                  </a:lnTo>
                  <a:close/>
                  <a:moveTo>
                    <a:pt x="123408" y="116398"/>
                  </a:moveTo>
                  <a:cubicBezTo>
                    <a:pt x="126534" y="111398"/>
                    <a:pt x="125016" y="104790"/>
                    <a:pt x="120015" y="101620"/>
                  </a:cubicBezTo>
                  <a:cubicBezTo>
                    <a:pt x="115014" y="98450"/>
                    <a:pt x="108406" y="100013"/>
                    <a:pt x="105236" y="105013"/>
                  </a:cubicBezTo>
                  <a:lnTo>
                    <a:pt x="77822" y="148903"/>
                  </a:lnTo>
                  <a:lnTo>
                    <a:pt x="65767" y="132829"/>
                  </a:lnTo>
                  <a:cubicBezTo>
                    <a:pt x="62195" y="128096"/>
                    <a:pt x="55498" y="127114"/>
                    <a:pt x="50765" y="130686"/>
                  </a:cubicBezTo>
                  <a:cubicBezTo>
                    <a:pt x="46033" y="134258"/>
                    <a:pt x="45050" y="140955"/>
                    <a:pt x="48622" y="145688"/>
                  </a:cubicBezTo>
                  <a:lnTo>
                    <a:pt x="70053" y="174263"/>
                  </a:lnTo>
                  <a:cubicBezTo>
                    <a:pt x="72152" y="177076"/>
                    <a:pt x="75545" y="178683"/>
                    <a:pt x="79072" y="178549"/>
                  </a:cubicBezTo>
                  <a:cubicBezTo>
                    <a:pt x="82600" y="178415"/>
                    <a:pt x="85814" y="176540"/>
                    <a:pt x="87690" y="173504"/>
                  </a:cubicBezTo>
                  <a:lnTo>
                    <a:pt x="123408" y="116354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0" name="CustomShape 42"/>
            <p:cNvSpPr/>
            <p:nvPr/>
          </p:nvSpPr>
          <p:spPr>
            <a:xfrm>
              <a:off x="10350360" y="7112160"/>
              <a:ext cx="53082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İzlem Önerileri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701" name="CustomShape 43"/>
            <p:cNvSpPr/>
            <p:nvPr/>
          </p:nvSpPr>
          <p:spPr>
            <a:xfrm>
              <a:off x="10096560" y="76316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2" name="CustomShape 44"/>
            <p:cNvSpPr/>
            <p:nvPr/>
          </p:nvSpPr>
          <p:spPr>
            <a:xfrm>
              <a:off x="10414080" y="7569360"/>
              <a:ext cx="52318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Pre-TPE: PT, aPTT, fibrinojen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03" name="CustomShape 45"/>
            <p:cNvSpPr/>
            <p:nvPr/>
          </p:nvSpPr>
          <p:spPr>
            <a:xfrm>
              <a:off x="10096560" y="801288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4" name="CustomShape 46"/>
            <p:cNvSpPr/>
            <p:nvPr/>
          </p:nvSpPr>
          <p:spPr>
            <a:xfrm>
              <a:off x="10414080" y="7950240"/>
              <a:ext cx="52318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Post-TPE: 2-4 saat sonra tekrar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05" name="CustomShape 47"/>
            <p:cNvSpPr/>
            <p:nvPr/>
          </p:nvSpPr>
          <p:spPr>
            <a:xfrm>
              <a:off x="10096560" y="839376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6" name="CustomShape 48"/>
            <p:cNvSpPr/>
            <p:nvPr/>
          </p:nvSpPr>
          <p:spPr>
            <a:xfrm>
              <a:off x="10414080" y="8331120"/>
              <a:ext cx="52318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5+ seans: Günlük izlem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51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0095" y="8449748"/>
            <a:ext cx="1600423" cy="4953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0" y="90168"/>
            <a:ext cx="16256000" cy="9213320"/>
            <a:chOff x="507960" y="584280"/>
            <a:chExt cx="15239880" cy="10205240"/>
          </a:xfrm>
        </p:grpSpPr>
        <p:sp>
          <p:nvSpPr>
            <p:cNvPr id="707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8" name="CustomShape 2"/>
            <p:cNvSpPr/>
            <p:nvPr/>
          </p:nvSpPr>
          <p:spPr>
            <a:xfrm>
              <a:off x="812880" y="723549"/>
              <a:ext cx="8216640" cy="886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16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         </a:t>
              </a:r>
              <a:r>
                <a:rPr lang="en-US" sz="24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İMMÜNOLOJİK </a:t>
              </a:r>
              <a:r>
                <a:rPr lang="en-US" sz="2400" b="1" strike="noStrike" spc="77" dirty="0">
                  <a:solidFill>
                    <a:srgbClr val="D69E2E"/>
                  </a:solidFill>
                  <a:latin typeface="MiSans"/>
                  <a:ea typeface="MiSans"/>
                </a:rPr>
                <a:t>ETKİLER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710" name="CustomShape 4"/>
            <p:cNvSpPr/>
            <p:nvPr/>
          </p:nvSpPr>
          <p:spPr>
            <a:xfrm>
              <a:off x="507960" y="1625760"/>
              <a:ext cx="7492680" cy="6095520"/>
            </a:xfrm>
            <a:custGeom>
              <a:avLst/>
              <a:gdLst/>
              <a:ahLst/>
              <a:cxnLst/>
              <a:rect l="l" t="t" r="r" b="b"/>
              <a:pathLst>
                <a:path w="7493000" h="6096000">
                  <a:moveTo>
                    <a:pt x="152400" y="0"/>
                  </a:moveTo>
                  <a:lnTo>
                    <a:pt x="7340600" y="0"/>
                  </a:lnTo>
                  <a:cubicBezTo>
                    <a:pt x="7424712" y="0"/>
                    <a:pt x="7493000" y="68288"/>
                    <a:pt x="7493000" y="152400"/>
                  </a:cubicBezTo>
                  <a:lnTo>
                    <a:pt x="7493000" y="5943600"/>
                  </a:lnTo>
                  <a:cubicBezTo>
                    <a:pt x="7493000" y="6027712"/>
                    <a:pt x="7424712" y="6096000"/>
                    <a:pt x="7340600" y="6096000"/>
                  </a:cubicBezTo>
                  <a:lnTo>
                    <a:pt x="152400" y="6096000"/>
                  </a:lnTo>
                  <a:cubicBezTo>
                    <a:pt x="68288" y="6096000"/>
                    <a:pt x="0" y="6027712"/>
                    <a:pt x="0" y="59436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1" name="CustomShape 5"/>
            <p:cNvSpPr/>
            <p:nvPr/>
          </p:nvSpPr>
          <p:spPr>
            <a:xfrm>
              <a:off x="76212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İmmunglobulin Düzeyleri Değişimi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712" name="CustomShape 6"/>
            <p:cNvSpPr/>
            <p:nvPr/>
          </p:nvSpPr>
          <p:spPr>
            <a:xfrm>
              <a:off x="762120" y="2387520"/>
              <a:ext cx="6984720" cy="3174480"/>
            </a:xfrm>
            <a:prstGeom prst="roundRect">
              <a:avLst>
                <a:gd name="adj" fmla="val 0"/>
              </a:avLst>
            </a:prstGeom>
            <a:blipFill rotWithShape="0">
              <a:blip r:embed="rId3"/>
              <a:stretch>
                <a:fillRect l="447" r="447"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3" name="CustomShape 7"/>
            <p:cNvSpPr/>
            <p:nvPr/>
          </p:nvSpPr>
          <p:spPr>
            <a:xfrm>
              <a:off x="8255160" y="1625760"/>
              <a:ext cx="7492680" cy="6095520"/>
            </a:xfrm>
            <a:custGeom>
              <a:avLst/>
              <a:gdLst/>
              <a:ahLst/>
              <a:cxnLst/>
              <a:rect l="l" t="t" r="r" b="b"/>
              <a:pathLst>
                <a:path w="7493000" h="6096000">
                  <a:moveTo>
                    <a:pt x="152400" y="0"/>
                  </a:moveTo>
                  <a:lnTo>
                    <a:pt x="7340600" y="0"/>
                  </a:lnTo>
                  <a:cubicBezTo>
                    <a:pt x="7424712" y="0"/>
                    <a:pt x="7493000" y="68288"/>
                    <a:pt x="7493000" y="152400"/>
                  </a:cubicBezTo>
                  <a:lnTo>
                    <a:pt x="7493000" y="5943600"/>
                  </a:lnTo>
                  <a:cubicBezTo>
                    <a:pt x="7493000" y="6027712"/>
                    <a:pt x="7424712" y="6096000"/>
                    <a:pt x="7340600" y="6096000"/>
                  </a:cubicBezTo>
                  <a:lnTo>
                    <a:pt x="152400" y="6096000"/>
                  </a:lnTo>
                  <a:cubicBezTo>
                    <a:pt x="68288" y="6096000"/>
                    <a:pt x="0" y="6027712"/>
                    <a:pt x="0" y="59436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4" name="CustomShape 8"/>
            <p:cNvSpPr/>
            <p:nvPr/>
          </p:nvSpPr>
          <p:spPr>
            <a:xfrm>
              <a:off x="850896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İmmünolojik Etkiler Karşılaştırması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715" name="CustomShape 9"/>
            <p:cNvSpPr/>
            <p:nvPr/>
          </p:nvSpPr>
          <p:spPr>
            <a:xfrm>
              <a:off x="8508960" y="2387520"/>
              <a:ext cx="6984720" cy="2488680"/>
            </a:xfrm>
            <a:custGeom>
              <a:avLst/>
              <a:gdLst/>
              <a:ahLst/>
              <a:cxnLst/>
              <a:rect l="l" t="t" r="r" b="b"/>
              <a:pathLst>
                <a:path w="6985000" h="2489200">
                  <a:moveTo>
                    <a:pt x="101609" y="0"/>
                  </a:moveTo>
                  <a:lnTo>
                    <a:pt x="6883391" y="0"/>
                  </a:lnTo>
                  <a:cubicBezTo>
                    <a:pt x="6939508" y="0"/>
                    <a:pt x="6985000" y="45492"/>
                    <a:pt x="6985000" y="101609"/>
                  </a:cubicBezTo>
                  <a:lnTo>
                    <a:pt x="6985000" y="2387591"/>
                  </a:lnTo>
                  <a:cubicBezTo>
                    <a:pt x="6985000" y="2443708"/>
                    <a:pt x="6939508" y="2489200"/>
                    <a:pt x="6883391" y="2489200"/>
                  </a:cubicBezTo>
                  <a:lnTo>
                    <a:pt x="101609" y="2489200"/>
                  </a:lnTo>
                  <a:cubicBezTo>
                    <a:pt x="45492" y="2489200"/>
                    <a:pt x="0" y="2443708"/>
                    <a:pt x="0" y="2387591"/>
                  </a:cubicBezTo>
                  <a:lnTo>
                    <a:pt x="0" y="101609"/>
                  </a:lnTo>
                  <a:cubicBezTo>
                    <a:pt x="0" y="45492"/>
                    <a:pt x="45492" y="0"/>
                    <a:pt x="101609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6" name="CustomShape 10"/>
            <p:cNvSpPr/>
            <p:nvPr/>
          </p:nvSpPr>
          <p:spPr>
            <a:xfrm>
              <a:off x="866124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Albümin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17" name="CustomShape 11"/>
            <p:cNvSpPr/>
            <p:nvPr/>
          </p:nvSpPr>
          <p:spPr>
            <a:xfrm>
              <a:off x="8661240" y="29462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G: ↓↓↓ (%50-70 azalma)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18" name="CustomShape 12"/>
            <p:cNvSpPr/>
            <p:nvPr/>
          </p:nvSpPr>
          <p:spPr>
            <a:xfrm>
              <a:off x="8661240" y="32511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M: ↓↓↓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19" name="CustomShape 13"/>
            <p:cNvSpPr/>
            <p:nvPr/>
          </p:nvSpPr>
          <p:spPr>
            <a:xfrm>
              <a:off x="8661240" y="35560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A: ↓↓↓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0" name="CustomShape 14"/>
            <p:cNvSpPr/>
            <p:nvPr/>
          </p:nvSpPr>
          <p:spPr>
            <a:xfrm>
              <a:off x="8661240" y="38606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C3: ↓↓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1" name="CustomShape 15"/>
            <p:cNvSpPr/>
            <p:nvPr/>
          </p:nvSpPr>
          <p:spPr>
            <a:xfrm>
              <a:off x="8661240" y="41655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C4: ↓↓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2" name="CustomShape 16"/>
            <p:cNvSpPr/>
            <p:nvPr/>
          </p:nvSpPr>
          <p:spPr>
            <a:xfrm>
              <a:off x="8661240" y="44704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Sonuç: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İmmunsupresyon riski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3" name="CustomShape 17"/>
            <p:cNvSpPr/>
            <p:nvPr/>
          </p:nvSpPr>
          <p:spPr>
            <a:xfrm>
              <a:off x="8508960" y="4978440"/>
              <a:ext cx="6984720" cy="2488680"/>
            </a:xfrm>
            <a:custGeom>
              <a:avLst/>
              <a:gdLst/>
              <a:ahLst/>
              <a:cxnLst/>
              <a:rect l="l" t="t" r="r" b="b"/>
              <a:pathLst>
                <a:path w="6985000" h="2489200">
                  <a:moveTo>
                    <a:pt x="101609" y="0"/>
                  </a:moveTo>
                  <a:lnTo>
                    <a:pt x="6883391" y="0"/>
                  </a:lnTo>
                  <a:cubicBezTo>
                    <a:pt x="6939508" y="0"/>
                    <a:pt x="6985000" y="45492"/>
                    <a:pt x="6985000" y="101609"/>
                  </a:cubicBezTo>
                  <a:lnTo>
                    <a:pt x="6985000" y="2387591"/>
                  </a:lnTo>
                  <a:cubicBezTo>
                    <a:pt x="6985000" y="2443708"/>
                    <a:pt x="6939508" y="2489200"/>
                    <a:pt x="6883391" y="2489200"/>
                  </a:cubicBezTo>
                  <a:lnTo>
                    <a:pt x="101609" y="2489200"/>
                  </a:lnTo>
                  <a:cubicBezTo>
                    <a:pt x="45492" y="2489200"/>
                    <a:pt x="0" y="2443708"/>
                    <a:pt x="0" y="2387591"/>
                  </a:cubicBezTo>
                  <a:lnTo>
                    <a:pt x="0" y="101609"/>
                  </a:lnTo>
                  <a:cubicBezTo>
                    <a:pt x="0" y="45492"/>
                    <a:pt x="45492" y="0"/>
                    <a:pt x="101609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4" name="CustomShape 18"/>
            <p:cNvSpPr/>
            <p:nvPr/>
          </p:nvSpPr>
          <p:spPr>
            <a:xfrm>
              <a:off x="8661240" y="51307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TDP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25" name="CustomShape 19"/>
            <p:cNvSpPr/>
            <p:nvPr/>
          </p:nvSpPr>
          <p:spPr>
            <a:xfrm>
              <a:off x="8661240" y="55371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G: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6" name="CustomShape 20"/>
            <p:cNvSpPr/>
            <p:nvPr/>
          </p:nvSpPr>
          <p:spPr>
            <a:xfrm>
              <a:off x="8661240" y="58420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M: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7" name="CustomShape 21"/>
            <p:cNvSpPr/>
            <p:nvPr/>
          </p:nvSpPr>
          <p:spPr>
            <a:xfrm>
              <a:off x="8661240" y="61466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İmmunglobulin A: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8" name="CustomShape 22"/>
            <p:cNvSpPr/>
            <p:nvPr/>
          </p:nvSpPr>
          <p:spPr>
            <a:xfrm>
              <a:off x="8661240" y="64515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C3: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29" name="CustomShape 23"/>
            <p:cNvSpPr/>
            <p:nvPr/>
          </p:nvSpPr>
          <p:spPr>
            <a:xfrm>
              <a:off x="8661240" y="67564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Kompleman C4: → veya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30" name="CustomShape 24"/>
            <p:cNvSpPr/>
            <p:nvPr/>
          </p:nvSpPr>
          <p:spPr>
            <a:xfrm>
              <a:off x="8661240" y="70610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Sonuç: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İmmün fonksiyon korunur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731" name="CustomShape 25"/>
            <p:cNvSpPr/>
            <p:nvPr/>
          </p:nvSpPr>
          <p:spPr>
            <a:xfrm>
              <a:off x="507960" y="7924680"/>
              <a:ext cx="4939920" cy="2819160"/>
            </a:xfrm>
            <a:custGeom>
              <a:avLst/>
              <a:gdLst/>
              <a:ahLst/>
              <a:cxnLst/>
              <a:rect l="l" t="t" r="r" b="b"/>
              <a:pathLst>
                <a:path w="4940300" h="2819400">
                  <a:moveTo>
                    <a:pt x="152389" y="0"/>
                  </a:moveTo>
                  <a:lnTo>
                    <a:pt x="4787911" y="0"/>
                  </a:lnTo>
                  <a:cubicBezTo>
                    <a:pt x="4872017" y="0"/>
                    <a:pt x="4940300" y="68283"/>
                    <a:pt x="4940300" y="152389"/>
                  </a:cubicBezTo>
                  <a:lnTo>
                    <a:pt x="4940300" y="2667011"/>
                  </a:lnTo>
                  <a:cubicBezTo>
                    <a:pt x="4940300" y="2751173"/>
                    <a:pt x="4872073" y="2819400"/>
                    <a:pt x="4787911" y="2819400"/>
                  </a:cubicBezTo>
                  <a:lnTo>
                    <a:pt x="152389" y="2819400"/>
                  </a:lnTo>
                  <a:cubicBezTo>
                    <a:pt x="68283" y="2819400"/>
                    <a:pt x="0" y="2751117"/>
                    <a:pt x="0" y="2667011"/>
                  </a:cubicBezTo>
                  <a:lnTo>
                    <a:pt x="0" y="152389"/>
                  </a:lnTo>
                  <a:cubicBezTo>
                    <a:pt x="0" y="68283"/>
                    <a:pt x="68283" y="0"/>
                    <a:pt x="152389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2" name="CustomShape 26"/>
            <p:cNvSpPr/>
            <p:nvPr/>
          </p:nvSpPr>
          <p:spPr>
            <a:xfrm>
              <a:off x="743040" y="819144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3139" y="1295"/>
                  </a:moveTo>
                  <a:cubicBezTo>
                    <a:pt x="111264" y="446"/>
                    <a:pt x="109255" y="0"/>
                    <a:pt x="107156" y="0"/>
                  </a:cubicBezTo>
                  <a:cubicBezTo>
                    <a:pt x="105058" y="0"/>
                    <a:pt x="103049" y="446"/>
                    <a:pt x="101173" y="1295"/>
                  </a:cubicBezTo>
                  <a:lnTo>
                    <a:pt x="17100" y="36969"/>
                  </a:lnTo>
                  <a:cubicBezTo>
                    <a:pt x="7278" y="41121"/>
                    <a:pt x="-45" y="50810"/>
                    <a:pt x="0" y="62508"/>
                  </a:cubicBezTo>
                  <a:cubicBezTo>
                    <a:pt x="223" y="106799"/>
                    <a:pt x="18440" y="187836"/>
                    <a:pt x="95369" y="224671"/>
                  </a:cubicBezTo>
                  <a:cubicBezTo>
                    <a:pt x="102825" y="228243"/>
                    <a:pt x="111487" y="228243"/>
                    <a:pt x="118943" y="224671"/>
                  </a:cubicBezTo>
                  <a:cubicBezTo>
                    <a:pt x="195917" y="187836"/>
                    <a:pt x="214134" y="106799"/>
                    <a:pt x="214313" y="62508"/>
                  </a:cubicBezTo>
                  <a:cubicBezTo>
                    <a:pt x="214357" y="50810"/>
                    <a:pt x="207035" y="41121"/>
                    <a:pt x="197212" y="36969"/>
                  </a:cubicBezTo>
                  <a:lnTo>
                    <a:pt x="113139" y="1295"/>
                  </a:lnTo>
                  <a:close/>
                  <a:moveTo>
                    <a:pt x="107156" y="57150"/>
                  </a:moveTo>
                  <a:cubicBezTo>
                    <a:pt x="113094" y="57150"/>
                    <a:pt x="117872" y="61927"/>
                    <a:pt x="117872" y="67866"/>
                  </a:cubicBezTo>
                  <a:cubicBezTo>
                    <a:pt x="117872" y="78090"/>
                    <a:pt x="130239" y="83225"/>
                    <a:pt x="137473" y="75992"/>
                  </a:cubicBezTo>
                  <a:cubicBezTo>
                    <a:pt x="141669" y="71795"/>
                    <a:pt x="148456" y="71795"/>
                    <a:pt x="152608" y="75992"/>
                  </a:cubicBezTo>
                  <a:cubicBezTo>
                    <a:pt x="156761" y="80189"/>
                    <a:pt x="156805" y="86975"/>
                    <a:pt x="152608" y="91127"/>
                  </a:cubicBezTo>
                  <a:cubicBezTo>
                    <a:pt x="145375" y="98361"/>
                    <a:pt x="150510" y="110728"/>
                    <a:pt x="160734" y="110728"/>
                  </a:cubicBezTo>
                  <a:cubicBezTo>
                    <a:pt x="166673" y="110728"/>
                    <a:pt x="171450" y="115506"/>
                    <a:pt x="171450" y="121444"/>
                  </a:cubicBezTo>
                  <a:cubicBezTo>
                    <a:pt x="171450" y="127382"/>
                    <a:pt x="166673" y="132159"/>
                    <a:pt x="160734" y="132159"/>
                  </a:cubicBezTo>
                  <a:cubicBezTo>
                    <a:pt x="150510" y="132159"/>
                    <a:pt x="145375" y="144527"/>
                    <a:pt x="152608" y="151760"/>
                  </a:cubicBezTo>
                  <a:cubicBezTo>
                    <a:pt x="156805" y="155957"/>
                    <a:pt x="156805" y="162744"/>
                    <a:pt x="152608" y="166896"/>
                  </a:cubicBezTo>
                  <a:cubicBezTo>
                    <a:pt x="148411" y="171048"/>
                    <a:pt x="141625" y="171093"/>
                    <a:pt x="137473" y="166896"/>
                  </a:cubicBezTo>
                  <a:cubicBezTo>
                    <a:pt x="130239" y="159663"/>
                    <a:pt x="117872" y="164797"/>
                    <a:pt x="117872" y="175022"/>
                  </a:cubicBezTo>
                  <a:cubicBezTo>
                    <a:pt x="117872" y="180960"/>
                    <a:pt x="113094" y="185737"/>
                    <a:pt x="107156" y="185737"/>
                  </a:cubicBezTo>
                  <a:cubicBezTo>
                    <a:pt x="101218" y="185737"/>
                    <a:pt x="96441" y="180960"/>
                    <a:pt x="96441" y="175022"/>
                  </a:cubicBezTo>
                  <a:cubicBezTo>
                    <a:pt x="96441" y="164797"/>
                    <a:pt x="84073" y="159663"/>
                    <a:pt x="76840" y="166896"/>
                  </a:cubicBezTo>
                  <a:cubicBezTo>
                    <a:pt x="72643" y="171093"/>
                    <a:pt x="65856" y="171093"/>
                    <a:pt x="61704" y="166896"/>
                  </a:cubicBezTo>
                  <a:cubicBezTo>
                    <a:pt x="57552" y="162699"/>
                    <a:pt x="57507" y="155912"/>
                    <a:pt x="61704" y="151760"/>
                  </a:cubicBezTo>
                  <a:cubicBezTo>
                    <a:pt x="68937" y="144527"/>
                    <a:pt x="63803" y="132159"/>
                    <a:pt x="53578" y="132159"/>
                  </a:cubicBezTo>
                  <a:cubicBezTo>
                    <a:pt x="47640" y="132159"/>
                    <a:pt x="42862" y="127382"/>
                    <a:pt x="42862" y="121444"/>
                  </a:cubicBezTo>
                  <a:cubicBezTo>
                    <a:pt x="42862" y="115506"/>
                    <a:pt x="47640" y="110728"/>
                    <a:pt x="53578" y="110728"/>
                  </a:cubicBezTo>
                  <a:cubicBezTo>
                    <a:pt x="63803" y="110728"/>
                    <a:pt x="68937" y="98361"/>
                    <a:pt x="61704" y="91127"/>
                  </a:cubicBezTo>
                  <a:cubicBezTo>
                    <a:pt x="57507" y="86931"/>
                    <a:pt x="57507" y="80144"/>
                    <a:pt x="61704" y="75992"/>
                  </a:cubicBezTo>
                  <a:cubicBezTo>
                    <a:pt x="65901" y="71839"/>
                    <a:pt x="72688" y="71795"/>
                    <a:pt x="76840" y="75992"/>
                  </a:cubicBezTo>
                  <a:cubicBezTo>
                    <a:pt x="84073" y="83225"/>
                    <a:pt x="96441" y="78090"/>
                    <a:pt x="96441" y="67866"/>
                  </a:cubicBezTo>
                  <a:cubicBezTo>
                    <a:pt x="96441" y="61927"/>
                    <a:pt x="101218" y="57150"/>
                    <a:pt x="107156" y="57150"/>
                  </a:cubicBezTo>
                  <a:close/>
                  <a:moveTo>
                    <a:pt x="92869" y="117872"/>
                  </a:moveTo>
                  <a:cubicBezTo>
                    <a:pt x="98783" y="117872"/>
                    <a:pt x="103584" y="113070"/>
                    <a:pt x="103584" y="107156"/>
                  </a:cubicBezTo>
                  <a:cubicBezTo>
                    <a:pt x="103584" y="101242"/>
                    <a:pt x="98783" y="96441"/>
                    <a:pt x="92869" y="96441"/>
                  </a:cubicBezTo>
                  <a:cubicBezTo>
                    <a:pt x="86955" y="96441"/>
                    <a:pt x="82153" y="101242"/>
                    <a:pt x="82153" y="107156"/>
                  </a:cubicBezTo>
                  <a:cubicBezTo>
                    <a:pt x="82153" y="113070"/>
                    <a:pt x="86955" y="117872"/>
                    <a:pt x="92869" y="117872"/>
                  </a:cubicBezTo>
                  <a:close/>
                  <a:moveTo>
                    <a:pt x="132159" y="135731"/>
                  </a:moveTo>
                  <a:cubicBezTo>
                    <a:pt x="132159" y="129817"/>
                    <a:pt x="127358" y="125016"/>
                    <a:pt x="121444" y="125016"/>
                  </a:cubicBezTo>
                  <a:cubicBezTo>
                    <a:pt x="115530" y="125016"/>
                    <a:pt x="110728" y="129817"/>
                    <a:pt x="110728" y="135731"/>
                  </a:cubicBezTo>
                  <a:cubicBezTo>
                    <a:pt x="110728" y="141645"/>
                    <a:pt x="115530" y="146447"/>
                    <a:pt x="121444" y="146447"/>
                  </a:cubicBezTo>
                  <a:cubicBezTo>
                    <a:pt x="127358" y="146447"/>
                    <a:pt x="132159" y="141645"/>
                    <a:pt x="132159" y="13573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3" name="CustomShape 27"/>
            <p:cNvSpPr/>
            <p:nvPr/>
          </p:nvSpPr>
          <p:spPr>
            <a:xfrm>
              <a:off x="1003320" y="812808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İmmunsupresyon Riski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734" name="CustomShape 28"/>
            <p:cNvSpPr/>
            <p:nvPr/>
          </p:nvSpPr>
          <p:spPr>
            <a:xfrm>
              <a:off x="711360" y="8636040"/>
              <a:ext cx="4635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Albümin: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İmmunglobulin düşüklüğü, enfeksiyon riski artışı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35" name="CustomShape 29"/>
            <p:cNvSpPr/>
            <p:nvPr/>
          </p:nvSpPr>
          <p:spPr>
            <a:xfrm>
              <a:off x="711360" y="9398160"/>
              <a:ext cx="4635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TDP: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İmmunglobulin replasmanı, immün fonksiyon korunur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36" name="CustomShape 30"/>
            <p:cNvSpPr/>
            <p:nvPr/>
          </p:nvSpPr>
          <p:spPr>
            <a:xfrm>
              <a:off x="711360" y="1015992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Süre: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5+ seans sonrası risk artar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37" name="CustomShape 31"/>
            <p:cNvSpPr/>
            <p:nvPr/>
          </p:nvSpPr>
          <p:spPr>
            <a:xfrm>
              <a:off x="5625696" y="7995920"/>
              <a:ext cx="4939920" cy="2793600"/>
            </a:xfrm>
            <a:custGeom>
              <a:avLst/>
              <a:gdLst/>
              <a:ahLst/>
              <a:cxnLst/>
              <a:rect l="l" t="t" r="r" b="b"/>
              <a:pathLst>
                <a:path w="4940300" h="2794000">
                  <a:moveTo>
                    <a:pt x="50800" y="0"/>
                  </a:moveTo>
                  <a:lnTo>
                    <a:pt x="4889500" y="0"/>
                  </a:lnTo>
                  <a:cubicBezTo>
                    <a:pt x="4917556" y="0"/>
                    <a:pt x="4940300" y="22744"/>
                    <a:pt x="4940300" y="50800"/>
                  </a:cubicBezTo>
                  <a:lnTo>
                    <a:pt x="4940300" y="2641587"/>
                  </a:lnTo>
                  <a:cubicBezTo>
                    <a:pt x="4940300" y="2725763"/>
                    <a:pt x="4872063" y="2794000"/>
                    <a:pt x="4787887" y="2794000"/>
                  </a:cubicBezTo>
                  <a:lnTo>
                    <a:pt x="152413" y="2794000"/>
                  </a:lnTo>
                  <a:cubicBezTo>
                    <a:pt x="68237" y="2794000"/>
                    <a:pt x="0" y="2725763"/>
                    <a:pt x="0" y="2641587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8" name="CustomShape 32"/>
            <p:cNvSpPr/>
            <p:nvPr/>
          </p:nvSpPr>
          <p:spPr>
            <a:xfrm>
              <a:off x="5655600" y="795024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9" name="CustomShape 33"/>
            <p:cNvSpPr/>
            <p:nvPr/>
          </p:nvSpPr>
          <p:spPr>
            <a:xfrm>
              <a:off x="5876280" y="8242200"/>
              <a:ext cx="256680" cy="228240"/>
            </a:xfrm>
            <a:custGeom>
              <a:avLst/>
              <a:gdLst/>
              <a:ahLst/>
              <a:cxnLst/>
              <a:rect l="l" t="t" r="r" b="b"/>
              <a:pathLst>
                <a:path w="257175" h="228600">
                  <a:moveTo>
                    <a:pt x="182166" y="7144"/>
                  </a:moveTo>
                  <a:cubicBezTo>
                    <a:pt x="182166" y="1206"/>
                    <a:pt x="177388" y="-3572"/>
                    <a:pt x="171450" y="-3572"/>
                  </a:cubicBezTo>
                  <a:cubicBezTo>
                    <a:pt x="165512" y="-3572"/>
                    <a:pt x="160734" y="1206"/>
                    <a:pt x="160734" y="7144"/>
                  </a:cubicBezTo>
                  <a:lnTo>
                    <a:pt x="160734" y="17591"/>
                  </a:lnTo>
                  <a:cubicBezTo>
                    <a:pt x="154528" y="19958"/>
                    <a:pt x="148724" y="23619"/>
                    <a:pt x="143679" y="28530"/>
                  </a:cubicBezTo>
                  <a:lnTo>
                    <a:pt x="136178" y="20985"/>
                  </a:lnTo>
                  <a:cubicBezTo>
                    <a:pt x="131981" y="16788"/>
                    <a:pt x="125194" y="16788"/>
                    <a:pt x="121042" y="20985"/>
                  </a:cubicBezTo>
                  <a:cubicBezTo>
                    <a:pt x="116890" y="25182"/>
                    <a:pt x="116845" y="31968"/>
                    <a:pt x="121042" y="36121"/>
                  </a:cubicBezTo>
                  <a:lnTo>
                    <a:pt x="128543" y="43622"/>
                  </a:lnTo>
                  <a:lnTo>
                    <a:pt x="115104" y="57061"/>
                  </a:lnTo>
                  <a:lnTo>
                    <a:pt x="107603" y="49560"/>
                  </a:lnTo>
                  <a:cubicBezTo>
                    <a:pt x="103406" y="45363"/>
                    <a:pt x="96619" y="45363"/>
                    <a:pt x="92467" y="49560"/>
                  </a:cubicBezTo>
                  <a:cubicBezTo>
                    <a:pt x="88315" y="53757"/>
                    <a:pt x="88270" y="60543"/>
                    <a:pt x="92467" y="64696"/>
                  </a:cubicBezTo>
                  <a:lnTo>
                    <a:pt x="99968" y="72197"/>
                  </a:lnTo>
                  <a:cubicBezTo>
                    <a:pt x="95503" y="76661"/>
                    <a:pt x="91038" y="81126"/>
                    <a:pt x="86529" y="85636"/>
                  </a:cubicBezTo>
                  <a:lnTo>
                    <a:pt x="79028" y="78135"/>
                  </a:lnTo>
                  <a:cubicBezTo>
                    <a:pt x="74831" y="73938"/>
                    <a:pt x="68044" y="73938"/>
                    <a:pt x="63892" y="78135"/>
                  </a:cubicBezTo>
                  <a:cubicBezTo>
                    <a:pt x="59740" y="82332"/>
                    <a:pt x="59695" y="89118"/>
                    <a:pt x="63892" y="93271"/>
                  </a:cubicBezTo>
                  <a:lnTo>
                    <a:pt x="71393" y="100772"/>
                  </a:lnTo>
                  <a:lnTo>
                    <a:pt x="57954" y="114211"/>
                  </a:lnTo>
                  <a:lnTo>
                    <a:pt x="50453" y="106710"/>
                  </a:lnTo>
                  <a:cubicBezTo>
                    <a:pt x="46256" y="102513"/>
                    <a:pt x="39469" y="102513"/>
                    <a:pt x="35317" y="106710"/>
                  </a:cubicBezTo>
                  <a:cubicBezTo>
                    <a:pt x="31165" y="110907"/>
                    <a:pt x="31120" y="117693"/>
                    <a:pt x="35317" y="121846"/>
                  </a:cubicBezTo>
                  <a:lnTo>
                    <a:pt x="42818" y="129347"/>
                  </a:lnTo>
                  <a:cubicBezTo>
                    <a:pt x="37907" y="134392"/>
                    <a:pt x="34245" y="140196"/>
                    <a:pt x="31879" y="146402"/>
                  </a:cubicBezTo>
                  <a:lnTo>
                    <a:pt x="21431" y="146447"/>
                  </a:lnTo>
                  <a:cubicBezTo>
                    <a:pt x="15493" y="146447"/>
                    <a:pt x="10716" y="151224"/>
                    <a:pt x="10716" y="157163"/>
                  </a:cubicBezTo>
                  <a:cubicBezTo>
                    <a:pt x="10716" y="163101"/>
                    <a:pt x="15493" y="167878"/>
                    <a:pt x="21431" y="167878"/>
                  </a:cubicBezTo>
                  <a:lnTo>
                    <a:pt x="28709" y="167878"/>
                  </a:lnTo>
                  <a:cubicBezTo>
                    <a:pt x="29289" y="176049"/>
                    <a:pt x="31879" y="184130"/>
                    <a:pt x="36478" y="191274"/>
                  </a:cubicBezTo>
                  <a:lnTo>
                    <a:pt x="31700" y="196007"/>
                  </a:lnTo>
                  <a:cubicBezTo>
                    <a:pt x="27503" y="200204"/>
                    <a:pt x="27503" y="206990"/>
                    <a:pt x="31700" y="211142"/>
                  </a:cubicBezTo>
                  <a:cubicBezTo>
                    <a:pt x="35897" y="215295"/>
                    <a:pt x="42684" y="215339"/>
                    <a:pt x="46836" y="211142"/>
                  </a:cubicBezTo>
                  <a:lnTo>
                    <a:pt x="51569" y="206410"/>
                  </a:lnTo>
                  <a:cubicBezTo>
                    <a:pt x="58713" y="211009"/>
                    <a:pt x="66794" y="213598"/>
                    <a:pt x="74965" y="214179"/>
                  </a:cubicBezTo>
                  <a:lnTo>
                    <a:pt x="74965" y="221456"/>
                  </a:lnTo>
                  <a:cubicBezTo>
                    <a:pt x="74965" y="227394"/>
                    <a:pt x="79742" y="232172"/>
                    <a:pt x="85680" y="232172"/>
                  </a:cubicBezTo>
                  <a:cubicBezTo>
                    <a:pt x="91619" y="232172"/>
                    <a:pt x="96396" y="227394"/>
                    <a:pt x="96396" y="221456"/>
                  </a:cubicBezTo>
                  <a:lnTo>
                    <a:pt x="96396" y="211009"/>
                  </a:lnTo>
                  <a:cubicBezTo>
                    <a:pt x="102602" y="208642"/>
                    <a:pt x="108406" y="204981"/>
                    <a:pt x="113452" y="200070"/>
                  </a:cubicBezTo>
                  <a:lnTo>
                    <a:pt x="120997" y="207615"/>
                  </a:lnTo>
                  <a:cubicBezTo>
                    <a:pt x="125194" y="211812"/>
                    <a:pt x="131981" y="211812"/>
                    <a:pt x="136133" y="207615"/>
                  </a:cubicBezTo>
                  <a:cubicBezTo>
                    <a:pt x="140285" y="203418"/>
                    <a:pt x="140330" y="196632"/>
                    <a:pt x="136133" y="192479"/>
                  </a:cubicBezTo>
                  <a:lnTo>
                    <a:pt x="128632" y="184978"/>
                  </a:lnTo>
                  <a:lnTo>
                    <a:pt x="142071" y="171539"/>
                  </a:lnTo>
                  <a:lnTo>
                    <a:pt x="149572" y="179040"/>
                  </a:lnTo>
                  <a:cubicBezTo>
                    <a:pt x="153769" y="183237"/>
                    <a:pt x="160556" y="183237"/>
                    <a:pt x="164708" y="179040"/>
                  </a:cubicBezTo>
                  <a:cubicBezTo>
                    <a:pt x="168860" y="174843"/>
                    <a:pt x="168905" y="168057"/>
                    <a:pt x="164708" y="163904"/>
                  </a:cubicBezTo>
                  <a:lnTo>
                    <a:pt x="157207" y="156403"/>
                  </a:lnTo>
                  <a:cubicBezTo>
                    <a:pt x="161672" y="151939"/>
                    <a:pt x="166137" y="147474"/>
                    <a:pt x="170646" y="142964"/>
                  </a:cubicBezTo>
                  <a:lnTo>
                    <a:pt x="178147" y="150465"/>
                  </a:lnTo>
                  <a:cubicBezTo>
                    <a:pt x="182344" y="154662"/>
                    <a:pt x="189131" y="154662"/>
                    <a:pt x="193283" y="150465"/>
                  </a:cubicBezTo>
                  <a:cubicBezTo>
                    <a:pt x="197435" y="146268"/>
                    <a:pt x="197480" y="139482"/>
                    <a:pt x="193283" y="135329"/>
                  </a:cubicBezTo>
                  <a:lnTo>
                    <a:pt x="185782" y="127828"/>
                  </a:lnTo>
                  <a:lnTo>
                    <a:pt x="199221" y="114389"/>
                  </a:lnTo>
                  <a:lnTo>
                    <a:pt x="206722" y="121890"/>
                  </a:lnTo>
                  <a:cubicBezTo>
                    <a:pt x="210919" y="126087"/>
                    <a:pt x="217706" y="126087"/>
                    <a:pt x="221858" y="121890"/>
                  </a:cubicBezTo>
                  <a:cubicBezTo>
                    <a:pt x="226010" y="117693"/>
                    <a:pt x="226055" y="110907"/>
                    <a:pt x="221858" y="106754"/>
                  </a:cubicBezTo>
                  <a:lnTo>
                    <a:pt x="214357" y="99253"/>
                  </a:lnTo>
                  <a:cubicBezTo>
                    <a:pt x="219268" y="94208"/>
                    <a:pt x="222930" y="88404"/>
                    <a:pt x="225296" y="82198"/>
                  </a:cubicBezTo>
                  <a:lnTo>
                    <a:pt x="235744" y="82198"/>
                  </a:lnTo>
                  <a:cubicBezTo>
                    <a:pt x="241682" y="82198"/>
                    <a:pt x="246459" y="77420"/>
                    <a:pt x="246459" y="71482"/>
                  </a:cubicBezTo>
                  <a:cubicBezTo>
                    <a:pt x="246459" y="65544"/>
                    <a:pt x="241682" y="60767"/>
                    <a:pt x="235744" y="60767"/>
                  </a:cubicBezTo>
                  <a:lnTo>
                    <a:pt x="228466" y="60767"/>
                  </a:lnTo>
                  <a:cubicBezTo>
                    <a:pt x="227886" y="52596"/>
                    <a:pt x="225296" y="44514"/>
                    <a:pt x="220697" y="37371"/>
                  </a:cubicBezTo>
                  <a:lnTo>
                    <a:pt x="225475" y="32593"/>
                  </a:lnTo>
                  <a:cubicBezTo>
                    <a:pt x="229672" y="28396"/>
                    <a:pt x="229672" y="21610"/>
                    <a:pt x="225475" y="17458"/>
                  </a:cubicBezTo>
                  <a:cubicBezTo>
                    <a:pt x="221278" y="13305"/>
                    <a:pt x="214491" y="13261"/>
                    <a:pt x="210339" y="17458"/>
                  </a:cubicBezTo>
                  <a:lnTo>
                    <a:pt x="205561" y="22190"/>
                  </a:lnTo>
                  <a:cubicBezTo>
                    <a:pt x="198418" y="17591"/>
                    <a:pt x="190336" y="15002"/>
                    <a:pt x="182166" y="14421"/>
                  </a:cubicBezTo>
                  <a:lnTo>
                    <a:pt x="182166" y="7144"/>
                  </a:lnTo>
                  <a:close/>
                  <a:moveTo>
                    <a:pt x="71438" y="157163"/>
                  </a:moveTo>
                  <a:cubicBezTo>
                    <a:pt x="71438" y="149277"/>
                    <a:pt x="77840" y="142875"/>
                    <a:pt x="85725" y="142875"/>
                  </a:cubicBezTo>
                  <a:cubicBezTo>
                    <a:pt x="93610" y="142875"/>
                    <a:pt x="100013" y="149277"/>
                    <a:pt x="100013" y="157163"/>
                  </a:cubicBezTo>
                  <a:cubicBezTo>
                    <a:pt x="100013" y="165048"/>
                    <a:pt x="93610" y="171450"/>
                    <a:pt x="85725" y="171450"/>
                  </a:cubicBezTo>
                  <a:cubicBezTo>
                    <a:pt x="77840" y="171450"/>
                    <a:pt x="71438" y="165048"/>
                    <a:pt x="71438" y="157163"/>
                  </a:cubicBezTo>
                  <a:close/>
                  <a:moveTo>
                    <a:pt x="121444" y="107156"/>
                  </a:moveTo>
                  <a:cubicBezTo>
                    <a:pt x="129329" y="107156"/>
                    <a:pt x="135731" y="113558"/>
                    <a:pt x="135731" y="121444"/>
                  </a:cubicBezTo>
                  <a:cubicBezTo>
                    <a:pt x="135731" y="129329"/>
                    <a:pt x="129329" y="135731"/>
                    <a:pt x="121444" y="135731"/>
                  </a:cubicBezTo>
                  <a:cubicBezTo>
                    <a:pt x="113558" y="135731"/>
                    <a:pt x="107156" y="129329"/>
                    <a:pt x="107156" y="121444"/>
                  </a:cubicBezTo>
                  <a:cubicBezTo>
                    <a:pt x="107156" y="113558"/>
                    <a:pt x="113558" y="107156"/>
                    <a:pt x="121444" y="107156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0" name="CustomShape 34"/>
            <p:cNvSpPr/>
            <p:nvPr/>
          </p:nvSpPr>
          <p:spPr>
            <a:xfrm>
              <a:off x="6150960" y="817884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Enfeksiyon</a:t>
              </a:r>
              <a:r>
                <a:rPr lang="en-US" sz="18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8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Riski</a:t>
              </a:r>
              <a:endParaRPr lang="tr-TR" sz="1800" b="0" strike="noStrike" spc="-1" dirty="0">
                <a:latin typeface="Arial"/>
              </a:endParaRPr>
            </a:p>
          </p:txBody>
        </p:sp>
        <p:sp>
          <p:nvSpPr>
            <p:cNvPr id="741" name="CustomShape 35"/>
            <p:cNvSpPr/>
            <p:nvPr/>
          </p:nvSpPr>
          <p:spPr>
            <a:xfrm>
              <a:off x="5711227" y="8686799"/>
              <a:ext cx="4782773" cy="465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r>
                <a:rPr lang="en-US" sz="1600" b="1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: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Viral risk yok,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bakteriyel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kontaminasyon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nadir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742" name="CustomShape 36"/>
            <p:cNvSpPr/>
            <p:nvPr/>
          </p:nvSpPr>
          <p:spPr>
            <a:xfrm>
              <a:off x="5701259" y="9448919"/>
              <a:ext cx="4792741" cy="26886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TDP: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Viral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enfeksiyon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riski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(HBV, HCV, HIV, parvovirus)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743" name="CustomShape 37"/>
            <p:cNvSpPr/>
            <p:nvPr/>
          </p:nvSpPr>
          <p:spPr>
            <a:xfrm>
              <a:off x="5691292" y="9823784"/>
              <a:ext cx="4802709" cy="71665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Prion: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TDP'de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teorik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risk (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vCJD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744" name="CustomShape 38"/>
            <p:cNvSpPr/>
            <p:nvPr/>
          </p:nvSpPr>
          <p:spPr>
            <a:xfrm>
              <a:off x="10803600" y="7950240"/>
              <a:ext cx="4939920" cy="2793600"/>
            </a:xfrm>
            <a:custGeom>
              <a:avLst/>
              <a:gdLst/>
              <a:ahLst/>
              <a:cxnLst/>
              <a:rect l="l" t="t" r="r" b="b"/>
              <a:pathLst>
                <a:path w="4940300" h="2794000">
                  <a:moveTo>
                    <a:pt x="50800" y="0"/>
                  </a:moveTo>
                  <a:lnTo>
                    <a:pt x="4889500" y="0"/>
                  </a:lnTo>
                  <a:cubicBezTo>
                    <a:pt x="4917556" y="0"/>
                    <a:pt x="4940300" y="22744"/>
                    <a:pt x="4940300" y="50800"/>
                  </a:cubicBezTo>
                  <a:lnTo>
                    <a:pt x="4940300" y="2641587"/>
                  </a:lnTo>
                  <a:cubicBezTo>
                    <a:pt x="4940300" y="2725763"/>
                    <a:pt x="4872063" y="2794000"/>
                    <a:pt x="4787887" y="2794000"/>
                  </a:cubicBezTo>
                  <a:lnTo>
                    <a:pt x="152413" y="2794000"/>
                  </a:lnTo>
                  <a:cubicBezTo>
                    <a:pt x="68237" y="2794000"/>
                    <a:pt x="0" y="2725763"/>
                    <a:pt x="0" y="2641587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5" name="CustomShape 39"/>
            <p:cNvSpPr/>
            <p:nvPr/>
          </p:nvSpPr>
          <p:spPr>
            <a:xfrm>
              <a:off x="10803600" y="795024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6" name="CustomShape 40"/>
            <p:cNvSpPr/>
            <p:nvPr/>
          </p:nvSpPr>
          <p:spPr>
            <a:xfrm>
              <a:off x="11067120" y="8242200"/>
              <a:ext cx="171000" cy="228240"/>
            </a:xfrm>
            <a:custGeom>
              <a:avLst/>
              <a:gdLst/>
              <a:ahLst/>
              <a:cxnLst/>
              <a:rect l="l" t="t" r="r" b="b"/>
              <a:pathLst>
                <a:path w="171450" h="228600">
                  <a:moveTo>
                    <a:pt x="139035" y="14288"/>
                  </a:moveTo>
                  <a:lnTo>
                    <a:pt x="142875" y="14288"/>
                  </a:lnTo>
                  <a:cubicBezTo>
                    <a:pt x="158636" y="14288"/>
                    <a:pt x="171450" y="27102"/>
                    <a:pt x="171450" y="42863"/>
                  </a:cubicBezTo>
                  <a:lnTo>
                    <a:pt x="171450" y="200025"/>
                  </a:lnTo>
                  <a:cubicBezTo>
                    <a:pt x="171450" y="215786"/>
                    <a:pt x="158636" y="228600"/>
                    <a:pt x="142875" y="228600"/>
                  </a:cubicBezTo>
                  <a:lnTo>
                    <a:pt x="28575" y="228600"/>
                  </a:lnTo>
                  <a:cubicBezTo>
                    <a:pt x="12814" y="228600"/>
                    <a:pt x="0" y="215786"/>
                    <a:pt x="0" y="200025"/>
                  </a:cubicBezTo>
                  <a:lnTo>
                    <a:pt x="0" y="42863"/>
                  </a:lnTo>
                  <a:cubicBezTo>
                    <a:pt x="0" y="27102"/>
                    <a:pt x="12814" y="14288"/>
                    <a:pt x="28575" y="14288"/>
                  </a:cubicBezTo>
                  <a:lnTo>
                    <a:pt x="32415" y="14288"/>
                  </a:lnTo>
                  <a:cubicBezTo>
                    <a:pt x="37326" y="5760"/>
                    <a:pt x="46568" y="0"/>
                    <a:pt x="57150" y="0"/>
                  </a:cubicBezTo>
                  <a:lnTo>
                    <a:pt x="114300" y="0"/>
                  </a:lnTo>
                  <a:cubicBezTo>
                    <a:pt x="124882" y="0"/>
                    <a:pt x="134124" y="5760"/>
                    <a:pt x="139035" y="14288"/>
                  </a:cubicBezTo>
                  <a:close/>
                  <a:moveTo>
                    <a:pt x="110728" y="50006"/>
                  </a:moveTo>
                  <a:cubicBezTo>
                    <a:pt x="116666" y="50006"/>
                    <a:pt x="121444" y="45229"/>
                    <a:pt x="121444" y="39291"/>
                  </a:cubicBezTo>
                  <a:cubicBezTo>
                    <a:pt x="121444" y="33352"/>
                    <a:pt x="116666" y="28575"/>
                    <a:pt x="110728" y="28575"/>
                  </a:cubicBezTo>
                  <a:lnTo>
                    <a:pt x="60722" y="28575"/>
                  </a:lnTo>
                  <a:cubicBezTo>
                    <a:pt x="54784" y="28575"/>
                    <a:pt x="50006" y="33352"/>
                    <a:pt x="50006" y="39291"/>
                  </a:cubicBezTo>
                  <a:cubicBezTo>
                    <a:pt x="50006" y="45229"/>
                    <a:pt x="54784" y="50006"/>
                    <a:pt x="60722" y="50006"/>
                  </a:cubicBezTo>
                  <a:lnTo>
                    <a:pt x="110728" y="50006"/>
                  </a:lnTo>
                  <a:close/>
                  <a:moveTo>
                    <a:pt x="123408" y="116398"/>
                  </a:moveTo>
                  <a:cubicBezTo>
                    <a:pt x="126534" y="111398"/>
                    <a:pt x="125016" y="104790"/>
                    <a:pt x="120015" y="101620"/>
                  </a:cubicBezTo>
                  <a:cubicBezTo>
                    <a:pt x="115014" y="98450"/>
                    <a:pt x="108406" y="100013"/>
                    <a:pt x="105236" y="105013"/>
                  </a:cubicBezTo>
                  <a:lnTo>
                    <a:pt x="77822" y="148903"/>
                  </a:lnTo>
                  <a:lnTo>
                    <a:pt x="65767" y="132829"/>
                  </a:lnTo>
                  <a:cubicBezTo>
                    <a:pt x="62195" y="128096"/>
                    <a:pt x="55498" y="127114"/>
                    <a:pt x="50765" y="130686"/>
                  </a:cubicBezTo>
                  <a:cubicBezTo>
                    <a:pt x="46033" y="134258"/>
                    <a:pt x="45050" y="140955"/>
                    <a:pt x="48622" y="145688"/>
                  </a:cubicBezTo>
                  <a:lnTo>
                    <a:pt x="70053" y="174263"/>
                  </a:lnTo>
                  <a:cubicBezTo>
                    <a:pt x="72152" y="177076"/>
                    <a:pt x="75545" y="178683"/>
                    <a:pt x="79072" y="178549"/>
                  </a:cubicBezTo>
                  <a:cubicBezTo>
                    <a:pt x="82600" y="178415"/>
                    <a:pt x="85814" y="176540"/>
                    <a:pt x="87690" y="173504"/>
                  </a:cubicBezTo>
                  <a:lnTo>
                    <a:pt x="123408" y="116354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7" name="CustomShape 41"/>
            <p:cNvSpPr/>
            <p:nvPr/>
          </p:nvSpPr>
          <p:spPr>
            <a:xfrm>
              <a:off x="11298600" y="8178840"/>
              <a:ext cx="4355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İzlem Önerileri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748" name="CustomShape 42"/>
            <p:cNvSpPr/>
            <p:nvPr/>
          </p:nvSpPr>
          <p:spPr>
            <a:xfrm>
              <a:off x="11044800" y="87494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9" name="CustomShape 43"/>
            <p:cNvSpPr/>
            <p:nvPr/>
          </p:nvSpPr>
          <p:spPr>
            <a:xfrm>
              <a:off x="11362320" y="868680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Pre-TPE: İmmunglobulin düzeyleri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50" name="CustomShape 44"/>
            <p:cNvSpPr/>
            <p:nvPr/>
          </p:nvSpPr>
          <p:spPr>
            <a:xfrm>
              <a:off x="11044800" y="918108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1" name="CustomShape 45"/>
            <p:cNvSpPr/>
            <p:nvPr/>
          </p:nvSpPr>
          <p:spPr>
            <a:xfrm>
              <a:off x="11362320" y="911844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5+ seans: Haftalık IgG izlemi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752" name="CustomShape 46"/>
            <p:cNvSpPr/>
            <p:nvPr/>
          </p:nvSpPr>
          <p:spPr>
            <a:xfrm>
              <a:off x="11044800" y="961308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3" name="CustomShape 47"/>
            <p:cNvSpPr/>
            <p:nvPr/>
          </p:nvSpPr>
          <p:spPr>
            <a:xfrm>
              <a:off x="11362320" y="9550440"/>
              <a:ext cx="427968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IgG &lt;400 mg/dL: IVIG replasmanı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50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8951" y="8648631"/>
            <a:ext cx="1600423" cy="4953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0" y="228960"/>
            <a:ext cx="16256000" cy="8936306"/>
            <a:chOff x="507960" y="584280"/>
            <a:chExt cx="15239520" cy="8936306"/>
          </a:xfrm>
        </p:grpSpPr>
        <p:sp>
          <p:nvSpPr>
            <p:cNvPr id="823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5" name="CustomShape 3"/>
            <p:cNvSpPr/>
            <p:nvPr/>
          </p:nvSpPr>
          <p:spPr>
            <a:xfrm>
              <a:off x="812880" y="863640"/>
              <a:ext cx="1120104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Trombotik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Mikroanjiyopatilerde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Replasman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Stratejileri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826" name="CustomShape 4"/>
            <p:cNvSpPr/>
            <p:nvPr/>
          </p:nvSpPr>
          <p:spPr>
            <a:xfrm>
              <a:off x="507960" y="1625760"/>
              <a:ext cx="9042120" cy="3454200"/>
            </a:xfrm>
            <a:custGeom>
              <a:avLst/>
              <a:gdLst/>
              <a:ahLst/>
              <a:cxnLst/>
              <a:rect l="l" t="t" r="r" b="b"/>
              <a:pathLst>
                <a:path w="9042400" h="3454400">
                  <a:moveTo>
                    <a:pt x="152408" y="0"/>
                  </a:moveTo>
                  <a:lnTo>
                    <a:pt x="8889992" y="0"/>
                  </a:lnTo>
                  <a:cubicBezTo>
                    <a:pt x="8974165" y="0"/>
                    <a:pt x="9042400" y="68235"/>
                    <a:pt x="9042400" y="152408"/>
                  </a:cubicBezTo>
                  <a:lnTo>
                    <a:pt x="9042400" y="3301992"/>
                  </a:lnTo>
                  <a:cubicBezTo>
                    <a:pt x="9042400" y="3386165"/>
                    <a:pt x="8974165" y="3454400"/>
                    <a:pt x="8889992" y="3454400"/>
                  </a:cubicBezTo>
                  <a:lnTo>
                    <a:pt x="152408" y="3454400"/>
                  </a:lnTo>
                  <a:cubicBezTo>
                    <a:pt x="68235" y="3454400"/>
                    <a:pt x="0" y="3386165"/>
                    <a:pt x="0" y="3301992"/>
                  </a:cubicBezTo>
                  <a:lnTo>
                    <a:pt x="0" y="152408"/>
                  </a:lnTo>
                  <a:cubicBezTo>
                    <a:pt x="0" y="68292"/>
                    <a:pt x="68292" y="0"/>
                    <a:pt x="152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7" name="CustomShape 5"/>
            <p:cNvSpPr/>
            <p:nvPr/>
          </p:nvSpPr>
          <p:spPr>
            <a:xfrm>
              <a:off x="825480" y="1930320"/>
              <a:ext cx="190080" cy="253800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174625" y="0"/>
                  </a:moveTo>
                  <a:cubicBezTo>
                    <a:pt x="183406" y="0"/>
                    <a:pt x="190500" y="7094"/>
                    <a:pt x="190500" y="15875"/>
                  </a:cubicBezTo>
                  <a:cubicBezTo>
                    <a:pt x="190500" y="44549"/>
                    <a:pt x="178395" y="67866"/>
                    <a:pt x="162024" y="87561"/>
                  </a:cubicBezTo>
                  <a:cubicBezTo>
                    <a:pt x="150068" y="101898"/>
                    <a:pt x="135334" y="114895"/>
                    <a:pt x="120551" y="127000"/>
                  </a:cubicBezTo>
                  <a:cubicBezTo>
                    <a:pt x="135334" y="139154"/>
                    <a:pt x="150068" y="152102"/>
                    <a:pt x="162024" y="166439"/>
                  </a:cubicBezTo>
                  <a:cubicBezTo>
                    <a:pt x="178395" y="186085"/>
                    <a:pt x="190500" y="209451"/>
                    <a:pt x="190500" y="238125"/>
                  </a:cubicBezTo>
                  <a:cubicBezTo>
                    <a:pt x="190500" y="246906"/>
                    <a:pt x="183406" y="254000"/>
                    <a:pt x="174625" y="254000"/>
                  </a:cubicBezTo>
                  <a:cubicBezTo>
                    <a:pt x="165844" y="254000"/>
                    <a:pt x="158750" y="246906"/>
                    <a:pt x="158750" y="238125"/>
                  </a:cubicBezTo>
                  <a:lnTo>
                    <a:pt x="31750" y="238125"/>
                  </a:lnTo>
                  <a:cubicBezTo>
                    <a:pt x="31750" y="246906"/>
                    <a:pt x="24656" y="254000"/>
                    <a:pt x="15875" y="254000"/>
                  </a:cubicBezTo>
                  <a:cubicBezTo>
                    <a:pt x="7094" y="254000"/>
                    <a:pt x="0" y="246906"/>
                    <a:pt x="0" y="238125"/>
                  </a:cubicBezTo>
                  <a:cubicBezTo>
                    <a:pt x="0" y="209451"/>
                    <a:pt x="12105" y="186134"/>
                    <a:pt x="28476" y="166439"/>
                  </a:cubicBezTo>
                  <a:cubicBezTo>
                    <a:pt x="40432" y="152102"/>
                    <a:pt x="55166" y="139154"/>
                    <a:pt x="69949" y="127000"/>
                  </a:cubicBezTo>
                  <a:cubicBezTo>
                    <a:pt x="55166" y="114846"/>
                    <a:pt x="40432" y="101898"/>
                    <a:pt x="28476" y="87561"/>
                  </a:cubicBezTo>
                  <a:cubicBezTo>
                    <a:pt x="12105" y="67866"/>
                    <a:pt x="0" y="44549"/>
                    <a:pt x="0" y="15875"/>
                  </a:cubicBezTo>
                  <a:cubicBezTo>
                    <a:pt x="0" y="7094"/>
                    <a:pt x="7094" y="0"/>
                    <a:pt x="15875" y="0"/>
                  </a:cubicBezTo>
                  <a:cubicBezTo>
                    <a:pt x="24656" y="0"/>
                    <a:pt x="31750" y="7094"/>
                    <a:pt x="31750" y="15875"/>
                  </a:cubicBezTo>
                  <a:lnTo>
                    <a:pt x="158750" y="15875"/>
                  </a:lnTo>
                  <a:cubicBezTo>
                    <a:pt x="158750" y="7094"/>
                    <a:pt x="165844" y="0"/>
                    <a:pt x="174625" y="0"/>
                  </a:cubicBezTo>
                  <a:close/>
                  <a:moveTo>
                    <a:pt x="140643" y="190500"/>
                  </a:moveTo>
                  <a:lnTo>
                    <a:pt x="49907" y="190500"/>
                  </a:lnTo>
                  <a:cubicBezTo>
                    <a:pt x="45839" y="195709"/>
                    <a:pt x="42416" y="200968"/>
                    <a:pt x="39688" y="206375"/>
                  </a:cubicBezTo>
                  <a:lnTo>
                    <a:pt x="150912" y="206375"/>
                  </a:lnTo>
                  <a:cubicBezTo>
                    <a:pt x="148134" y="200968"/>
                    <a:pt x="144711" y="195709"/>
                    <a:pt x="140692" y="190500"/>
                  </a:cubicBezTo>
                  <a:close/>
                  <a:moveTo>
                    <a:pt x="118070" y="166688"/>
                  </a:moveTo>
                  <a:cubicBezTo>
                    <a:pt x="110976" y="160238"/>
                    <a:pt x="103287" y="153888"/>
                    <a:pt x="95250" y="147340"/>
                  </a:cubicBezTo>
                  <a:cubicBezTo>
                    <a:pt x="87213" y="153839"/>
                    <a:pt x="79524" y="160238"/>
                    <a:pt x="72430" y="166688"/>
                  </a:cubicBezTo>
                  <a:lnTo>
                    <a:pt x="118070" y="166688"/>
                  </a:lnTo>
                  <a:close/>
                  <a:moveTo>
                    <a:pt x="49857" y="63500"/>
                  </a:moveTo>
                  <a:lnTo>
                    <a:pt x="140593" y="63500"/>
                  </a:lnTo>
                  <a:cubicBezTo>
                    <a:pt x="144661" y="58291"/>
                    <a:pt x="148084" y="53032"/>
                    <a:pt x="150813" y="47625"/>
                  </a:cubicBezTo>
                  <a:lnTo>
                    <a:pt x="39638" y="47625"/>
                  </a:lnTo>
                  <a:cubicBezTo>
                    <a:pt x="42416" y="53032"/>
                    <a:pt x="45839" y="58291"/>
                    <a:pt x="49857" y="63500"/>
                  </a:cubicBezTo>
                  <a:close/>
                  <a:moveTo>
                    <a:pt x="72430" y="87313"/>
                  </a:moveTo>
                  <a:cubicBezTo>
                    <a:pt x="79524" y="93762"/>
                    <a:pt x="87213" y="100112"/>
                    <a:pt x="95250" y="106660"/>
                  </a:cubicBezTo>
                  <a:cubicBezTo>
                    <a:pt x="103287" y="100161"/>
                    <a:pt x="110976" y="93762"/>
                    <a:pt x="118070" y="87313"/>
                  </a:cubicBezTo>
                  <a:lnTo>
                    <a:pt x="72430" y="87313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8" name="CustomShape 6"/>
            <p:cNvSpPr/>
            <p:nvPr/>
          </p:nvSpPr>
          <p:spPr>
            <a:xfrm>
              <a:off x="1079640" y="187956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TTP Patofizyolojisi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29" name="CustomShape 7"/>
            <p:cNvSpPr/>
            <p:nvPr/>
          </p:nvSpPr>
          <p:spPr>
            <a:xfrm>
              <a:off x="762120" y="2387520"/>
              <a:ext cx="8534160" cy="1320480"/>
            </a:xfrm>
            <a:custGeom>
              <a:avLst/>
              <a:gdLst/>
              <a:ahLst/>
              <a:cxnLst/>
              <a:rect l="l" t="t" r="r" b="b"/>
              <a:pathLst>
                <a:path w="8534400" h="1320800">
                  <a:moveTo>
                    <a:pt x="101596" y="0"/>
                  </a:moveTo>
                  <a:lnTo>
                    <a:pt x="8432804" y="0"/>
                  </a:lnTo>
                  <a:cubicBezTo>
                    <a:pt x="8488914" y="0"/>
                    <a:pt x="8534400" y="45486"/>
                    <a:pt x="8534400" y="101596"/>
                  </a:cubicBezTo>
                  <a:lnTo>
                    <a:pt x="8534400" y="1219204"/>
                  </a:lnTo>
                  <a:cubicBezTo>
                    <a:pt x="8534400" y="1275314"/>
                    <a:pt x="8488914" y="1320800"/>
                    <a:pt x="8432804" y="1320800"/>
                  </a:cubicBezTo>
                  <a:lnTo>
                    <a:pt x="101596" y="1320800"/>
                  </a:lnTo>
                  <a:cubicBezTo>
                    <a:pt x="45486" y="1320800"/>
                    <a:pt x="0" y="1275314"/>
                    <a:pt x="0" y="1219204"/>
                  </a:cubicBezTo>
                  <a:lnTo>
                    <a:pt x="0" y="101596"/>
                  </a:lnTo>
                  <a:cubicBezTo>
                    <a:pt x="0" y="45486"/>
                    <a:pt x="45486" y="0"/>
                    <a:pt x="101596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0" name="CustomShape 8"/>
            <p:cNvSpPr/>
            <p:nvPr/>
          </p:nvSpPr>
          <p:spPr>
            <a:xfrm>
              <a:off x="914400" y="254016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ADAMTS13 Eksikliği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31" name="CustomShape 9"/>
            <p:cNvSpPr/>
            <p:nvPr/>
          </p:nvSpPr>
          <p:spPr>
            <a:xfrm>
              <a:off x="914400" y="2895480"/>
              <a:ext cx="833076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vWF (von Willebrand Faktörü) çok büyük multimerlerinin parçalanmasını sağlayan metaloproteazın eksikliği veya inhibisyonu.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32" name="CustomShape 10"/>
            <p:cNvSpPr/>
            <p:nvPr/>
          </p:nvSpPr>
          <p:spPr>
            <a:xfrm>
              <a:off x="762120" y="3809880"/>
              <a:ext cx="4190760" cy="1015560"/>
            </a:xfrm>
            <a:custGeom>
              <a:avLst/>
              <a:gdLst/>
              <a:ahLst/>
              <a:cxnLst/>
              <a:rect l="l" t="t" r="r" b="b"/>
              <a:pathLst>
                <a:path w="4191000" h="1016000">
                  <a:moveTo>
                    <a:pt x="101600" y="0"/>
                  </a:moveTo>
                  <a:lnTo>
                    <a:pt x="4089400" y="0"/>
                  </a:lnTo>
                  <a:cubicBezTo>
                    <a:pt x="4145475" y="0"/>
                    <a:pt x="4191000" y="45525"/>
                    <a:pt x="4191000" y="101600"/>
                  </a:cubicBezTo>
                  <a:lnTo>
                    <a:pt x="4191000" y="914400"/>
                  </a:lnTo>
                  <a:cubicBezTo>
                    <a:pt x="4191000" y="970475"/>
                    <a:pt x="4145475" y="1016000"/>
                    <a:pt x="40894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3" name="CustomShape 11"/>
            <p:cNvSpPr/>
            <p:nvPr/>
          </p:nvSpPr>
          <p:spPr>
            <a:xfrm>
              <a:off x="863640" y="3911760"/>
              <a:ext cx="40888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Kalıtsal TTP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34" name="CustomShape 12"/>
            <p:cNvSpPr/>
            <p:nvPr/>
          </p:nvSpPr>
          <p:spPr>
            <a:xfrm>
              <a:off x="863640" y="4216320"/>
              <a:ext cx="40762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ADAMTS13 gen mutasyonu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35" name="CustomShape 13"/>
            <p:cNvSpPr/>
            <p:nvPr/>
          </p:nvSpPr>
          <p:spPr>
            <a:xfrm>
              <a:off x="863640" y="4470480"/>
              <a:ext cx="40762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Aktivite: &lt;5%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36" name="CustomShape 14"/>
            <p:cNvSpPr/>
            <p:nvPr/>
          </p:nvSpPr>
          <p:spPr>
            <a:xfrm>
              <a:off x="5105520" y="3809880"/>
              <a:ext cx="4190760" cy="1015560"/>
            </a:xfrm>
            <a:custGeom>
              <a:avLst/>
              <a:gdLst/>
              <a:ahLst/>
              <a:cxnLst/>
              <a:rect l="l" t="t" r="r" b="b"/>
              <a:pathLst>
                <a:path w="4191000" h="1016000">
                  <a:moveTo>
                    <a:pt x="101600" y="0"/>
                  </a:moveTo>
                  <a:lnTo>
                    <a:pt x="4089400" y="0"/>
                  </a:lnTo>
                  <a:cubicBezTo>
                    <a:pt x="4145475" y="0"/>
                    <a:pt x="4191000" y="45525"/>
                    <a:pt x="4191000" y="101600"/>
                  </a:cubicBezTo>
                  <a:lnTo>
                    <a:pt x="4191000" y="914400"/>
                  </a:lnTo>
                  <a:cubicBezTo>
                    <a:pt x="4191000" y="970475"/>
                    <a:pt x="4145475" y="1016000"/>
                    <a:pt x="40894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FF7ED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7" name="CustomShape 15"/>
            <p:cNvSpPr/>
            <p:nvPr/>
          </p:nvSpPr>
          <p:spPr>
            <a:xfrm>
              <a:off x="5207040" y="3911760"/>
              <a:ext cx="40888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A3500"/>
                  </a:solidFill>
                  <a:latin typeface="MiSans"/>
                  <a:ea typeface="MiSans"/>
                </a:rPr>
                <a:t>Edinsel TTP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38" name="CustomShape 16"/>
            <p:cNvSpPr/>
            <p:nvPr/>
          </p:nvSpPr>
          <p:spPr>
            <a:xfrm>
              <a:off x="5207040" y="4216320"/>
              <a:ext cx="40762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Otoantikorlar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39" name="CustomShape 17"/>
            <p:cNvSpPr/>
            <p:nvPr/>
          </p:nvSpPr>
          <p:spPr>
            <a:xfrm>
              <a:off x="5207040" y="4470480"/>
              <a:ext cx="40762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Aktivite: &lt;10%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40" name="CustomShape 18"/>
            <p:cNvSpPr/>
            <p:nvPr/>
          </p:nvSpPr>
          <p:spPr>
            <a:xfrm>
              <a:off x="507960" y="5304626"/>
              <a:ext cx="9042120" cy="4215960"/>
            </a:xfrm>
            <a:custGeom>
              <a:avLst/>
              <a:gdLst/>
              <a:ahLst/>
              <a:cxnLst/>
              <a:rect l="l" t="t" r="r" b="b"/>
              <a:pathLst>
                <a:path w="9042400" h="4216400">
                  <a:moveTo>
                    <a:pt x="152381" y="0"/>
                  </a:moveTo>
                  <a:lnTo>
                    <a:pt x="8890019" y="0"/>
                  </a:lnTo>
                  <a:cubicBezTo>
                    <a:pt x="8974177" y="0"/>
                    <a:pt x="9042400" y="68223"/>
                    <a:pt x="9042400" y="152381"/>
                  </a:cubicBezTo>
                  <a:lnTo>
                    <a:pt x="9042400" y="4064019"/>
                  </a:lnTo>
                  <a:cubicBezTo>
                    <a:pt x="9042400" y="4148177"/>
                    <a:pt x="8974177" y="4216400"/>
                    <a:pt x="8890019" y="4216400"/>
                  </a:cubicBezTo>
                  <a:lnTo>
                    <a:pt x="152381" y="4216400"/>
                  </a:lnTo>
                  <a:cubicBezTo>
                    <a:pt x="68223" y="4216400"/>
                    <a:pt x="0" y="4148177"/>
                    <a:pt x="0" y="4064019"/>
                  </a:cubicBezTo>
                  <a:lnTo>
                    <a:pt x="0" y="152381"/>
                  </a:lnTo>
                  <a:cubicBezTo>
                    <a:pt x="0" y="68223"/>
                    <a:pt x="68223" y="0"/>
                    <a:pt x="152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1" name="CustomShape 19"/>
            <p:cNvSpPr/>
            <p:nvPr/>
          </p:nvSpPr>
          <p:spPr>
            <a:xfrm>
              <a:off x="793800" y="55879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47625" y="174625"/>
                  </a:moveTo>
                  <a:cubicBezTo>
                    <a:pt x="47625" y="192137"/>
                    <a:pt x="61863" y="206375"/>
                    <a:pt x="79375" y="206375"/>
                  </a:cubicBezTo>
                  <a:lnTo>
                    <a:pt x="169416" y="206375"/>
                  </a:lnTo>
                  <a:cubicBezTo>
                    <a:pt x="177850" y="206375"/>
                    <a:pt x="185936" y="203051"/>
                    <a:pt x="191889" y="197098"/>
                  </a:cubicBezTo>
                  <a:lnTo>
                    <a:pt x="244723" y="144214"/>
                  </a:lnTo>
                  <a:cubicBezTo>
                    <a:pt x="250676" y="138261"/>
                    <a:pt x="254000" y="130175"/>
                    <a:pt x="254000" y="121741"/>
                  </a:cubicBezTo>
                  <a:lnTo>
                    <a:pt x="254000" y="31750"/>
                  </a:lnTo>
                  <a:cubicBezTo>
                    <a:pt x="254000" y="14238"/>
                    <a:pt x="239762" y="0"/>
                    <a:pt x="222250" y="0"/>
                  </a:cubicBezTo>
                  <a:lnTo>
                    <a:pt x="79375" y="0"/>
                  </a:lnTo>
                  <a:cubicBezTo>
                    <a:pt x="61863" y="0"/>
                    <a:pt x="47625" y="14238"/>
                    <a:pt x="47625" y="31750"/>
                  </a:cubicBezTo>
                  <a:lnTo>
                    <a:pt x="47625" y="174625"/>
                  </a:lnTo>
                  <a:close/>
                  <a:moveTo>
                    <a:pt x="142875" y="55563"/>
                  </a:moveTo>
                  <a:lnTo>
                    <a:pt x="158750" y="55563"/>
                  </a:lnTo>
                  <a:cubicBezTo>
                    <a:pt x="163116" y="55563"/>
                    <a:pt x="166688" y="59134"/>
                    <a:pt x="166688" y="63500"/>
                  </a:cubicBezTo>
                  <a:lnTo>
                    <a:pt x="166688" y="87313"/>
                  </a:lnTo>
                  <a:lnTo>
                    <a:pt x="190500" y="87313"/>
                  </a:lnTo>
                  <a:cubicBezTo>
                    <a:pt x="194866" y="87313"/>
                    <a:pt x="198438" y="90884"/>
                    <a:pt x="198438" y="95250"/>
                  </a:cubicBezTo>
                  <a:lnTo>
                    <a:pt x="198438" y="111125"/>
                  </a:lnTo>
                  <a:cubicBezTo>
                    <a:pt x="198438" y="115491"/>
                    <a:pt x="194866" y="119063"/>
                    <a:pt x="190500" y="119063"/>
                  </a:cubicBezTo>
                  <a:lnTo>
                    <a:pt x="166688" y="119063"/>
                  </a:lnTo>
                  <a:lnTo>
                    <a:pt x="166688" y="142875"/>
                  </a:lnTo>
                  <a:cubicBezTo>
                    <a:pt x="166688" y="147241"/>
                    <a:pt x="163116" y="150813"/>
                    <a:pt x="158750" y="150813"/>
                  </a:cubicBezTo>
                  <a:lnTo>
                    <a:pt x="142875" y="150813"/>
                  </a:lnTo>
                  <a:cubicBezTo>
                    <a:pt x="138509" y="150813"/>
                    <a:pt x="134938" y="147241"/>
                    <a:pt x="134938" y="142875"/>
                  </a:cubicBezTo>
                  <a:lnTo>
                    <a:pt x="134938" y="119063"/>
                  </a:lnTo>
                  <a:lnTo>
                    <a:pt x="111125" y="119063"/>
                  </a:lnTo>
                  <a:cubicBezTo>
                    <a:pt x="106759" y="119063"/>
                    <a:pt x="103188" y="115491"/>
                    <a:pt x="103188" y="111125"/>
                  </a:cubicBezTo>
                  <a:lnTo>
                    <a:pt x="103188" y="95250"/>
                  </a:lnTo>
                  <a:cubicBezTo>
                    <a:pt x="103188" y="90884"/>
                    <a:pt x="106759" y="87313"/>
                    <a:pt x="111125" y="87313"/>
                  </a:cubicBezTo>
                  <a:lnTo>
                    <a:pt x="134938" y="87313"/>
                  </a:lnTo>
                  <a:lnTo>
                    <a:pt x="134938" y="63500"/>
                  </a:lnTo>
                  <a:cubicBezTo>
                    <a:pt x="134938" y="59134"/>
                    <a:pt x="138509" y="55563"/>
                    <a:pt x="142875" y="55563"/>
                  </a:cubicBezTo>
                  <a:close/>
                  <a:moveTo>
                    <a:pt x="23812" y="59531"/>
                  </a:moveTo>
                  <a:cubicBezTo>
                    <a:pt x="23812" y="52933"/>
                    <a:pt x="18504" y="47625"/>
                    <a:pt x="11906" y="47625"/>
                  </a:cubicBezTo>
                  <a:cubicBezTo>
                    <a:pt x="5308" y="47625"/>
                    <a:pt x="0" y="52933"/>
                    <a:pt x="0" y="59531"/>
                  </a:cubicBezTo>
                  <a:lnTo>
                    <a:pt x="0" y="222250"/>
                  </a:lnTo>
                  <a:cubicBezTo>
                    <a:pt x="0" y="239762"/>
                    <a:pt x="14238" y="254000"/>
                    <a:pt x="31750" y="254000"/>
                  </a:cubicBezTo>
                  <a:lnTo>
                    <a:pt x="162719" y="254000"/>
                  </a:lnTo>
                  <a:cubicBezTo>
                    <a:pt x="169317" y="254000"/>
                    <a:pt x="174625" y="248692"/>
                    <a:pt x="174625" y="242094"/>
                  </a:cubicBezTo>
                  <a:cubicBezTo>
                    <a:pt x="174625" y="235496"/>
                    <a:pt x="169317" y="230188"/>
                    <a:pt x="162719" y="230188"/>
                  </a:cubicBezTo>
                  <a:lnTo>
                    <a:pt x="31750" y="230188"/>
                  </a:lnTo>
                  <a:cubicBezTo>
                    <a:pt x="27384" y="230188"/>
                    <a:pt x="23812" y="226616"/>
                    <a:pt x="23812" y="222250"/>
                  </a:cubicBezTo>
                  <a:lnTo>
                    <a:pt x="23812" y="59531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2" name="CustomShape 20"/>
            <p:cNvSpPr/>
            <p:nvPr/>
          </p:nvSpPr>
          <p:spPr>
            <a:xfrm>
              <a:off x="1079640" y="5537160"/>
              <a:ext cx="83437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TTP Tedavi Protokolü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43" name="CustomShape 21"/>
            <p:cNvSpPr/>
            <p:nvPr/>
          </p:nvSpPr>
          <p:spPr>
            <a:xfrm>
              <a:off x="831894" y="6172710"/>
              <a:ext cx="8534160" cy="2901307"/>
            </a:xfrm>
            <a:custGeom>
              <a:avLst/>
              <a:gdLst/>
              <a:ahLst/>
              <a:cxnLst/>
              <a:rect l="l" t="t" r="r" b="b"/>
              <a:pathLst>
                <a:path w="8534400" h="2082800">
                  <a:moveTo>
                    <a:pt x="101599" y="0"/>
                  </a:moveTo>
                  <a:lnTo>
                    <a:pt x="8432801" y="0"/>
                  </a:lnTo>
                  <a:cubicBezTo>
                    <a:pt x="8488913" y="0"/>
                    <a:pt x="8534400" y="45487"/>
                    <a:pt x="8534400" y="101599"/>
                  </a:cubicBezTo>
                  <a:lnTo>
                    <a:pt x="8534400" y="1981201"/>
                  </a:lnTo>
                  <a:cubicBezTo>
                    <a:pt x="8534400" y="2037313"/>
                    <a:pt x="8488913" y="2082800"/>
                    <a:pt x="8432801" y="2082800"/>
                  </a:cubicBezTo>
                  <a:lnTo>
                    <a:pt x="101599" y="2082800"/>
                  </a:lnTo>
                  <a:cubicBezTo>
                    <a:pt x="45487" y="2082800"/>
                    <a:pt x="0" y="2037313"/>
                    <a:pt x="0" y="19812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r>
                <a:rPr lang="tr-TR" dirty="0" smtClean="0"/>
                <a:t>,0</a:t>
              </a:r>
              <a:endParaRPr lang="tr-TR" dirty="0"/>
            </a:p>
          </p:txBody>
        </p:sp>
        <p:sp>
          <p:nvSpPr>
            <p:cNvPr id="844" name="CustomShape 22"/>
            <p:cNvSpPr/>
            <p:nvPr/>
          </p:nvSpPr>
          <p:spPr>
            <a:xfrm>
              <a:off x="914400" y="619776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TDP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ile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Plazma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Değişimi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(Grade 1A)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845" name="CustomShape 23"/>
            <p:cNvSpPr/>
            <p:nvPr/>
          </p:nvSpPr>
          <p:spPr>
            <a:xfrm>
              <a:off x="914400" y="660384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1.0-1.5 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PV/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846" name="CustomShape 24"/>
            <p:cNvSpPr/>
            <p:nvPr/>
          </p:nvSpPr>
          <p:spPr>
            <a:xfrm>
              <a:off x="914400" y="695952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Günlük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seanslar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847" name="CustomShape 25"/>
            <p:cNvSpPr/>
            <p:nvPr/>
          </p:nvSpPr>
          <p:spPr>
            <a:xfrm>
              <a:off x="914400" y="731520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tr-TR" sz="1600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ADAMTS13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replasmanı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848" name="CustomShape 26"/>
            <p:cNvSpPr/>
            <p:nvPr/>
          </p:nvSpPr>
          <p:spPr>
            <a:xfrm>
              <a:off x="914400" y="7670880"/>
              <a:ext cx="8330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tr-TR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Ortalama</a:t>
              </a: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7-14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853" name="CustomShape 31"/>
            <p:cNvSpPr/>
            <p:nvPr/>
          </p:nvSpPr>
          <p:spPr>
            <a:xfrm>
              <a:off x="9804240" y="1625760"/>
              <a:ext cx="5943240" cy="2209320"/>
            </a:xfrm>
            <a:custGeom>
              <a:avLst/>
              <a:gdLst/>
              <a:ahLst/>
              <a:cxnLst/>
              <a:rect l="l" t="t" r="r" b="b"/>
              <a:pathLst>
                <a:path w="5943600" h="2209800">
                  <a:moveTo>
                    <a:pt x="152410" y="0"/>
                  </a:moveTo>
                  <a:lnTo>
                    <a:pt x="5791190" y="0"/>
                  </a:lnTo>
                  <a:cubicBezTo>
                    <a:pt x="5875364" y="0"/>
                    <a:pt x="5943600" y="68236"/>
                    <a:pt x="5943600" y="152410"/>
                  </a:cubicBezTo>
                  <a:lnTo>
                    <a:pt x="5943600" y="2057390"/>
                  </a:lnTo>
                  <a:cubicBezTo>
                    <a:pt x="5943600" y="2141564"/>
                    <a:pt x="5875364" y="2209800"/>
                    <a:pt x="5791190" y="2209800"/>
                  </a:cubicBezTo>
                  <a:lnTo>
                    <a:pt x="152410" y="2209800"/>
                  </a:lnTo>
                  <a:cubicBezTo>
                    <a:pt x="68236" y="2209800"/>
                    <a:pt x="0" y="2141564"/>
                    <a:pt x="0" y="2057390"/>
                  </a:cubicBezTo>
                  <a:lnTo>
                    <a:pt x="0" y="152410"/>
                  </a:lnTo>
                  <a:cubicBezTo>
                    <a:pt x="0" y="68293"/>
                    <a:pt x="68293" y="0"/>
                    <a:pt x="1524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4" name="CustomShape 32"/>
            <p:cNvSpPr/>
            <p:nvPr/>
          </p:nvSpPr>
          <p:spPr>
            <a:xfrm>
              <a:off x="1009008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69962" y="4663"/>
                  </a:moveTo>
                  <a:cubicBezTo>
                    <a:pt x="163761" y="-1538"/>
                    <a:pt x="153690" y="-1538"/>
                    <a:pt x="147489" y="4663"/>
                  </a:cubicBezTo>
                  <a:cubicBezTo>
                    <a:pt x="141288" y="10864"/>
                    <a:pt x="141288" y="20935"/>
                    <a:pt x="147489" y="27136"/>
                  </a:cubicBezTo>
                  <a:lnTo>
                    <a:pt x="152152" y="31750"/>
                  </a:lnTo>
                  <a:lnTo>
                    <a:pt x="13940" y="169962"/>
                  </a:lnTo>
                  <a:cubicBezTo>
                    <a:pt x="5011" y="178891"/>
                    <a:pt x="0" y="190996"/>
                    <a:pt x="0" y="203646"/>
                  </a:cubicBezTo>
                  <a:lnTo>
                    <a:pt x="0" y="206375"/>
                  </a:lnTo>
                  <a:cubicBezTo>
                    <a:pt x="0" y="232668"/>
                    <a:pt x="21332" y="254000"/>
                    <a:pt x="47625" y="254000"/>
                  </a:cubicBezTo>
                  <a:lnTo>
                    <a:pt x="50354" y="254000"/>
                  </a:lnTo>
                  <a:cubicBezTo>
                    <a:pt x="63004" y="254000"/>
                    <a:pt x="75109" y="248989"/>
                    <a:pt x="84038" y="240060"/>
                  </a:cubicBezTo>
                  <a:lnTo>
                    <a:pt x="222250" y="101848"/>
                  </a:lnTo>
                  <a:lnTo>
                    <a:pt x="226913" y="106511"/>
                  </a:lnTo>
                  <a:cubicBezTo>
                    <a:pt x="233114" y="112712"/>
                    <a:pt x="243185" y="112712"/>
                    <a:pt x="249386" y="106511"/>
                  </a:cubicBezTo>
                  <a:cubicBezTo>
                    <a:pt x="255588" y="100310"/>
                    <a:pt x="255588" y="90239"/>
                    <a:pt x="249386" y="84038"/>
                  </a:cubicBezTo>
                  <a:lnTo>
                    <a:pt x="170011" y="4663"/>
                  </a:lnTo>
                  <a:close/>
                  <a:moveTo>
                    <a:pt x="101848" y="127000"/>
                  </a:moveTo>
                  <a:lnTo>
                    <a:pt x="174625" y="54223"/>
                  </a:lnTo>
                  <a:lnTo>
                    <a:pt x="199777" y="79375"/>
                  </a:lnTo>
                  <a:lnTo>
                    <a:pt x="152152" y="127000"/>
                  </a:lnTo>
                  <a:lnTo>
                    <a:pt x="101798" y="12700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5" name="CustomShape 33"/>
            <p:cNvSpPr/>
            <p:nvPr/>
          </p:nvSpPr>
          <p:spPr>
            <a:xfrm>
              <a:off x="10375920" y="1879560"/>
              <a:ext cx="52448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TDP Neden Zorunlu?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56" name="CustomShape 34"/>
            <p:cNvSpPr/>
            <p:nvPr/>
          </p:nvSpPr>
          <p:spPr>
            <a:xfrm>
              <a:off x="10083960" y="24501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7" name="CustomShape 35"/>
            <p:cNvSpPr/>
            <p:nvPr/>
          </p:nvSpPr>
          <p:spPr>
            <a:xfrm>
              <a:off x="10414080" y="2387520"/>
              <a:ext cx="51811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ADAMTS13 İçeriği: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TDP'de 50-200% aktivite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58" name="CustomShape 36"/>
            <p:cNvSpPr/>
            <p:nvPr/>
          </p:nvSpPr>
          <p:spPr>
            <a:xfrm>
              <a:off x="10083960" y="2881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9" name="CustomShape 37"/>
            <p:cNvSpPr/>
            <p:nvPr/>
          </p:nvSpPr>
          <p:spPr>
            <a:xfrm>
              <a:off x="10414080" y="2819520"/>
              <a:ext cx="51811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Albümin: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ADAMTS13 içermez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60" name="CustomShape 38"/>
            <p:cNvSpPr/>
            <p:nvPr/>
          </p:nvSpPr>
          <p:spPr>
            <a:xfrm>
              <a:off x="10083960" y="3313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1" name="CustomShape 39"/>
            <p:cNvSpPr/>
            <p:nvPr/>
          </p:nvSpPr>
          <p:spPr>
            <a:xfrm>
              <a:off x="10414080" y="3251160"/>
              <a:ext cx="51811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Sonuç: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tek başına yetersiz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62" name="CustomShape 40"/>
            <p:cNvSpPr/>
            <p:nvPr/>
          </p:nvSpPr>
          <p:spPr>
            <a:xfrm>
              <a:off x="9829800" y="4038480"/>
              <a:ext cx="5917680" cy="2742840"/>
            </a:xfrm>
            <a:custGeom>
              <a:avLst/>
              <a:gdLst/>
              <a:ahLst/>
              <a:cxnLst/>
              <a:rect l="l" t="t" r="r" b="b"/>
              <a:pathLst>
                <a:path w="5918200" h="2743200">
                  <a:moveTo>
                    <a:pt x="50800" y="0"/>
                  </a:moveTo>
                  <a:lnTo>
                    <a:pt x="5765788" y="0"/>
                  </a:lnTo>
                  <a:cubicBezTo>
                    <a:pt x="5849963" y="0"/>
                    <a:pt x="5918200" y="68237"/>
                    <a:pt x="5918200" y="152412"/>
                  </a:cubicBezTo>
                  <a:lnTo>
                    <a:pt x="5918200" y="2590788"/>
                  </a:lnTo>
                  <a:cubicBezTo>
                    <a:pt x="5918200" y="2674963"/>
                    <a:pt x="5849963" y="2743200"/>
                    <a:pt x="5765788" y="2743200"/>
                  </a:cubicBezTo>
                  <a:lnTo>
                    <a:pt x="50800" y="2743200"/>
                  </a:lnTo>
                  <a:cubicBezTo>
                    <a:pt x="22763" y="2743200"/>
                    <a:pt x="0" y="2720437"/>
                    <a:pt x="0" y="269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3" name="CustomShape 41"/>
            <p:cNvSpPr/>
            <p:nvPr/>
          </p:nvSpPr>
          <p:spPr>
            <a:xfrm>
              <a:off x="9829800" y="4038480"/>
              <a:ext cx="50400" cy="2742840"/>
            </a:xfrm>
            <a:custGeom>
              <a:avLst/>
              <a:gdLst/>
              <a:ahLst/>
              <a:cxnLst/>
              <a:rect l="l" t="t" r="r" b="b"/>
              <a:pathLst>
                <a:path w="50800" h="2743200">
                  <a:moveTo>
                    <a:pt x="50800" y="0"/>
                  </a:moveTo>
                  <a:lnTo>
                    <a:pt x="50800" y="0"/>
                  </a:lnTo>
                  <a:lnTo>
                    <a:pt x="50800" y="2743200"/>
                  </a:lnTo>
                  <a:lnTo>
                    <a:pt x="50800" y="2743200"/>
                  </a:lnTo>
                  <a:cubicBezTo>
                    <a:pt x="22763" y="2743200"/>
                    <a:pt x="0" y="2720437"/>
                    <a:pt x="0" y="269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4" name="CustomShape 42"/>
            <p:cNvSpPr/>
            <p:nvPr/>
          </p:nvSpPr>
          <p:spPr>
            <a:xfrm>
              <a:off x="10140840" y="435600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8575" y="28575"/>
                  </a:moveTo>
                  <a:cubicBezTo>
                    <a:pt x="28575" y="20672"/>
                    <a:pt x="22190" y="14288"/>
                    <a:pt x="14288" y="14288"/>
                  </a:cubicBezTo>
                  <a:cubicBezTo>
                    <a:pt x="6385" y="14288"/>
                    <a:pt x="0" y="20672"/>
                    <a:pt x="0" y="28575"/>
                  </a:cubicBezTo>
                  <a:lnTo>
                    <a:pt x="0" y="178594"/>
                  </a:lnTo>
                  <a:cubicBezTo>
                    <a:pt x="0" y="198328"/>
                    <a:pt x="15984" y="214313"/>
                    <a:pt x="35719" y="214313"/>
                  </a:cubicBezTo>
                  <a:lnTo>
                    <a:pt x="214313" y="214313"/>
                  </a:lnTo>
                  <a:cubicBezTo>
                    <a:pt x="222215" y="214313"/>
                    <a:pt x="228600" y="207928"/>
                    <a:pt x="228600" y="200025"/>
                  </a:cubicBezTo>
                  <a:cubicBezTo>
                    <a:pt x="228600" y="192122"/>
                    <a:pt x="222215" y="185738"/>
                    <a:pt x="214313" y="185738"/>
                  </a:cubicBezTo>
                  <a:lnTo>
                    <a:pt x="35719" y="185738"/>
                  </a:lnTo>
                  <a:cubicBezTo>
                    <a:pt x="31790" y="185738"/>
                    <a:pt x="28575" y="182523"/>
                    <a:pt x="28575" y="178594"/>
                  </a:cubicBezTo>
                  <a:lnTo>
                    <a:pt x="28575" y="28575"/>
                  </a:lnTo>
                  <a:close/>
                  <a:moveTo>
                    <a:pt x="210116" y="67241"/>
                  </a:moveTo>
                  <a:cubicBezTo>
                    <a:pt x="215697" y="61659"/>
                    <a:pt x="215697" y="52596"/>
                    <a:pt x="210116" y="47015"/>
                  </a:cubicBezTo>
                  <a:cubicBezTo>
                    <a:pt x="204534" y="41434"/>
                    <a:pt x="195471" y="41434"/>
                    <a:pt x="189890" y="47015"/>
                  </a:cubicBezTo>
                  <a:lnTo>
                    <a:pt x="142875" y="94074"/>
                  </a:lnTo>
                  <a:lnTo>
                    <a:pt x="117247" y="68491"/>
                  </a:lnTo>
                  <a:cubicBezTo>
                    <a:pt x="111666" y="62910"/>
                    <a:pt x="102602" y="62910"/>
                    <a:pt x="97021" y="68491"/>
                  </a:cubicBezTo>
                  <a:lnTo>
                    <a:pt x="54159" y="111353"/>
                  </a:lnTo>
                  <a:cubicBezTo>
                    <a:pt x="48578" y="116934"/>
                    <a:pt x="48578" y="125998"/>
                    <a:pt x="54159" y="131579"/>
                  </a:cubicBezTo>
                  <a:cubicBezTo>
                    <a:pt x="59740" y="137160"/>
                    <a:pt x="68803" y="137160"/>
                    <a:pt x="74384" y="131579"/>
                  </a:cubicBezTo>
                  <a:lnTo>
                    <a:pt x="107156" y="98807"/>
                  </a:lnTo>
                  <a:lnTo>
                    <a:pt x="132784" y="124435"/>
                  </a:lnTo>
                  <a:cubicBezTo>
                    <a:pt x="138366" y="130016"/>
                    <a:pt x="147429" y="130016"/>
                    <a:pt x="153010" y="124435"/>
                  </a:cubicBezTo>
                  <a:lnTo>
                    <a:pt x="210160" y="67285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5" name="CustomShape 43"/>
            <p:cNvSpPr/>
            <p:nvPr/>
          </p:nvSpPr>
          <p:spPr>
            <a:xfrm>
              <a:off x="10401480" y="4292640"/>
              <a:ext cx="52066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TTP Sonuçları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866" name="CustomShape 44"/>
            <p:cNvSpPr/>
            <p:nvPr/>
          </p:nvSpPr>
          <p:spPr>
            <a:xfrm>
              <a:off x="10109160" y="4800600"/>
              <a:ext cx="2641320" cy="812520"/>
            </a:xfrm>
            <a:custGeom>
              <a:avLst/>
              <a:gdLst/>
              <a:ahLst/>
              <a:cxnLst/>
              <a:rect l="l" t="t" r="r" b="b"/>
              <a:pathLst>
                <a:path w="2641600" h="812800">
                  <a:moveTo>
                    <a:pt x="101600" y="0"/>
                  </a:moveTo>
                  <a:lnTo>
                    <a:pt x="2540000" y="0"/>
                  </a:lnTo>
                  <a:cubicBezTo>
                    <a:pt x="2596075" y="0"/>
                    <a:pt x="2641600" y="45525"/>
                    <a:pt x="2641600" y="101600"/>
                  </a:cubicBezTo>
                  <a:lnTo>
                    <a:pt x="2641600" y="711200"/>
                  </a:lnTo>
                  <a:cubicBezTo>
                    <a:pt x="2641600" y="767275"/>
                    <a:pt x="2596075" y="812800"/>
                    <a:pt x="25400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7" name="CustomShape 45"/>
            <p:cNvSpPr/>
            <p:nvPr/>
          </p:nvSpPr>
          <p:spPr>
            <a:xfrm>
              <a:off x="10166400" y="4902120"/>
              <a:ext cx="25268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Yanıt Oranı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68" name="CustomShape 46"/>
            <p:cNvSpPr/>
            <p:nvPr/>
          </p:nvSpPr>
          <p:spPr>
            <a:xfrm>
              <a:off x="10147320" y="5156280"/>
              <a:ext cx="2565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%80-90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69" name="CustomShape 47"/>
            <p:cNvSpPr/>
            <p:nvPr/>
          </p:nvSpPr>
          <p:spPr>
            <a:xfrm>
              <a:off x="12852360" y="4800600"/>
              <a:ext cx="2641320" cy="812520"/>
            </a:xfrm>
            <a:custGeom>
              <a:avLst/>
              <a:gdLst/>
              <a:ahLst/>
              <a:cxnLst/>
              <a:rect l="l" t="t" r="r" b="b"/>
              <a:pathLst>
                <a:path w="2641600" h="812800">
                  <a:moveTo>
                    <a:pt x="101600" y="0"/>
                  </a:moveTo>
                  <a:lnTo>
                    <a:pt x="2540000" y="0"/>
                  </a:lnTo>
                  <a:cubicBezTo>
                    <a:pt x="2596075" y="0"/>
                    <a:pt x="2641600" y="45525"/>
                    <a:pt x="2641600" y="101600"/>
                  </a:cubicBezTo>
                  <a:lnTo>
                    <a:pt x="2641600" y="711200"/>
                  </a:lnTo>
                  <a:cubicBezTo>
                    <a:pt x="2641600" y="767275"/>
                    <a:pt x="2596075" y="812800"/>
                    <a:pt x="25400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0" name="CustomShape 48"/>
            <p:cNvSpPr/>
            <p:nvPr/>
          </p:nvSpPr>
          <p:spPr>
            <a:xfrm>
              <a:off x="12909600" y="4902120"/>
              <a:ext cx="25268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Mortalite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71" name="CustomShape 49"/>
            <p:cNvSpPr/>
            <p:nvPr/>
          </p:nvSpPr>
          <p:spPr>
            <a:xfrm>
              <a:off x="12890520" y="5156280"/>
              <a:ext cx="2565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4A90A4"/>
                  </a:solidFill>
                  <a:latin typeface="Noto Sans SC"/>
                  <a:ea typeface="Noto Sans SC"/>
                </a:rPr>
                <a:t>&lt;%10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72" name="CustomShape 50"/>
            <p:cNvSpPr/>
            <p:nvPr/>
          </p:nvSpPr>
          <p:spPr>
            <a:xfrm>
              <a:off x="10109160" y="5715000"/>
              <a:ext cx="2641320" cy="812520"/>
            </a:xfrm>
            <a:custGeom>
              <a:avLst/>
              <a:gdLst/>
              <a:ahLst/>
              <a:cxnLst/>
              <a:rect l="l" t="t" r="r" b="b"/>
              <a:pathLst>
                <a:path w="2641600" h="812800">
                  <a:moveTo>
                    <a:pt x="101600" y="0"/>
                  </a:moveTo>
                  <a:lnTo>
                    <a:pt x="2540000" y="0"/>
                  </a:lnTo>
                  <a:cubicBezTo>
                    <a:pt x="2596075" y="0"/>
                    <a:pt x="2641600" y="45525"/>
                    <a:pt x="2641600" y="101600"/>
                  </a:cubicBezTo>
                  <a:lnTo>
                    <a:pt x="2641600" y="711200"/>
                  </a:lnTo>
                  <a:cubicBezTo>
                    <a:pt x="2641600" y="767275"/>
                    <a:pt x="2596075" y="812800"/>
                    <a:pt x="25400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3" name="CustomShape 51"/>
            <p:cNvSpPr/>
            <p:nvPr/>
          </p:nvSpPr>
          <p:spPr>
            <a:xfrm>
              <a:off x="10166400" y="5816520"/>
              <a:ext cx="25268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Nüks Oranı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74" name="CustomShape 52"/>
            <p:cNvSpPr/>
            <p:nvPr/>
          </p:nvSpPr>
          <p:spPr>
            <a:xfrm>
              <a:off x="10147320" y="6070680"/>
              <a:ext cx="2565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D69E2E"/>
                  </a:solidFill>
                  <a:latin typeface="Noto Sans SC"/>
                  <a:ea typeface="Noto Sans SC"/>
                </a:rPr>
                <a:t>%30-40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75" name="CustomShape 53"/>
            <p:cNvSpPr/>
            <p:nvPr/>
          </p:nvSpPr>
          <p:spPr>
            <a:xfrm>
              <a:off x="12852360" y="5715000"/>
              <a:ext cx="2641320" cy="812520"/>
            </a:xfrm>
            <a:custGeom>
              <a:avLst/>
              <a:gdLst/>
              <a:ahLst/>
              <a:cxnLst/>
              <a:rect l="l" t="t" r="r" b="b"/>
              <a:pathLst>
                <a:path w="2641600" h="812800">
                  <a:moveTo>
                    <a:pt x="101600" y="0"/>
                  </a:moveTo>
                  <a:lnTo>
                    <a:pt x="2540000" y="0"/>
                  </a:lnTo>
                  <a:cubicBezTo>
                    <a:pt x="2596075" y="0"/>
                    <a:pt x="2641600" y="45525"/>
                    <a:pt x="2641600" y="101600"/>
                  </a:cubicBezTo>
                  <a:lnTo>
                    <a:pt x="2641600" y="711200"/>
                  </a:lnTo>
                  <a:cubicBezTo>
                    <a:pt x="2641600" y="767275"/>
                    <a:pt x="2596075" y="812800"/>
                    <a:pt x="2540000" y="812800"/>
                  </a:cubicBezTo>
                  <a:lnTo>
                    <a:pt x="101600" y="812800"/>
                  </a:lnTo>
                  <a:cubicBezTo>
                    <a:pt x="45525" y="812800"/>
                    <a:pt x="0" y="767275"/>
                    <a:pt x="0" y="7112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CFCE7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6" name="CustomShape 54"/>
            <p:cNvSpPr/>
            <p:nvPr/>
          </p:nvSpPr>
          <p:spPr>
            <a:xfrm>
              <a:off x="12909600" y="5816520"/>
              <a:ext cx="252684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Tam İyileşme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77" name="CustomShape 55"/>
            <p:cNvSpPr/>
            <p:nvPr/>
          </p:nvSpPr>
          <p:spPr>
            <a:xfrm>
              <a:off x="12890520" y="6070680"/>
              <a:ext cx="2565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00A63E"/>
                  </a:solidFill>
                  <a:latin typeface="Noto Sans SC"/>
                  <a:ea typeface="Noto Sans SC"/>
                </a:rPr>
                <a:t>%60-70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78" name="CustomShape 56"/>
            <p:cNvSpPr/>
            <p:nvPr/>
          </p:nvSpPr>
          <p:spPr>
            <a:xfrm>
              <a:off x="9829800" y="6985080"/>
              <a:ext cx="5917680" cy="2209320"/>
            </a:xfrm>
            <a:custGeom>
              <a:avLst/>
              <a:gdLst/>
              <a:ahLst/>
              <a:cxnLst/>
              <a:rect l="l" t="t" r="r" b="b"/>
              <a:pathLst>
                <a:path w="5918200" h="2209800">
                  <a:moveTo>
                    <a:pt x="50800" y="0"/>
                  </a:moveTo>
                  <a:lnTo>
                    <a:pt x="5765790" y="0"/>
                  </a:lnTo>
                  <a:cubicBezTo>
                    <a:pt x="5849964" y="0"/>
                    <a:pt x="5918200" y="68236"/>
                    <a:pt x="5918200" y="152410"/>
                  </a:cubicBezTo>
                  <a:lnTo>
                    <a:pt x="5918200" y="2057390"/>
                  </a:lnTo>
                  <a:cubicBezTo>
                    <a:pt x="5918200" y="2141564"/>
                    <a:pt x="5849964" y="2209800"/>
                    <a:pt x="5765790" y="2209800"/>
                  </a:cubicBezTo>
                  <a:lnTo>
                    <a:pt x="50800" y="2209800"/>
                  </a:lnTo>
                  <a:cubicBezTo>
                    <a:pt x="22763" y="2209800"/>
                    <a:pt x="0" y="2187037"/>
                    <a:pt x="0" y="2159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9" name="CustomShape 57"/>
            <p:cNvSpPr/>
            <p:nvPr/>
          </p:nvSpPr>
          <p:spPr>
            <a:xfrm>
              <a:off x="9829800" y="6985080"/>
              <a:ext cx="50400" cy="2209320"/>
            </a:xfrm>
            <a:custGeom>
              <a:avLst/>
              <a:gdLst/>
              <a:ahLst/>
              <a:cxnLst/>
              <a:rect l="l" t="t" r="r" b="b"/>
              <a:pathLst>
                <a:path w="50800" h="2209800">
                  <a:moveTo>
                    <a:pt x="50800" y="0"/>
                  </a:moveTo>
                  <a:lnTo>
                    <a:pt x="50800" y="0"/>
                  </a:lnTo>
                  <a:lnTo>
                    <a:pt x="50800" y="2209800"/>
                  </a:lnTo>
                  <a:lnTo>
                    <a:pt x="50800" y="2209800"/>
                  </a:lnTo>
                  <a:cubicBezTo>
                    <a:pt x="22763" y="2209800"/>
                    <a:pt x="0" y="2187037"/>
                    <a:pt x="0" y="2159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0" name="CustomShape 58"/>
            <p:cNvSpPr/>
            <p:nvPr/>
          </p:nvSpPr>
          <p:spPr>
            <a:xfrm>
              <a:off x="10140840" y="7302600"/>
              <a:ext cx="228240" cy="22824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05594" y="13127"/>
                  </a:moveTo>
                  <a:lnTo>
                    <a:pt x="100013" y="21431"/>
                  </a:lnTo>
                  <a:cubicBezTo>
                    <a:pt x="91083" y="34826"/>
                    <a:pt x="76081" y="42863"/>
                    <a:pt x="59963" y="42863"/>
                  </a:cubicBezTo>
                  <a:lnTo>
                    <a:pt x="30361" y="42863"/>
                  </a:lnTo>
                  <a:cubicBezTo>
                    <a:pt x="13618" y="42863"/>
                    <a:pt x="45" y="56436"/>
                    <a:pt x="45" y="73179"/>
                  </a:cubicBezTo>
                  <a:cubicBezTo>
                    <a:pt x="45" y="81216"/>
                    <a:pt x="3259" y="88895"/>
                    <a:pt x="8930" y="94565"/>
                  </a:cubicBezTo>
                  <a:lnTo>
                    <a:pt x="20985" y="106620"/>
                  </a:lnTo>
                  <a:cubicBezTo>
                    <a:pt x="25896" y="111532"/>
                    <a:pt x="28664" y="118184"/>
                    <a:pt x="28664" y="125150"/>
                  </a:cubicBezTo>
                  <a:cubicBezTo>
                    <a:pt x="28664" y="132204"/>
                    <a:pt x="25807" y="138946"/>
                    <a:pt x="20762" y="143902"/>
                  </a:cubicBezTo>
                  <a:lnTo>
                    <a:pt x="14913" y="149617"/>
                  </a:lnTo>
                  <a:cubicBezTo>
                    <a:pt x="9957" y="154439"/>
                    <a:pt x="7188" y="161092"/>
                    <a:pt x="7188" y="168012"/>
                  </a:cubicBezTo>
                  <a:cubicBezTo>
                    <a:pt x="7188" y="184443"/>
                    <a:pt x="22414" y="196676"/>
                    <a:pt x="38487" y="193104"/>
                  </a:cubicBezTo>
                  <a:lnTo>
                    <a:pt x="66303" y="186943"/>
                  </a:lnTo>
                  <a:cubicBezTo>
                    <a:pt x="69741" y="186184"/>
                    <a:pt x="73313" y="185782"/>
                    <a:pt x="76840" y="185782"/>
                  </a:cubicBezTo>
                  <a:cubicBezTo>
                    <a:pt x="91485" y="185782"/>
                    <a:pt x="105504" y="192301"/>
                    <a:pt x="114880" y="203552"/>
                  </a:cubicBezTo>
                  <a:lnTo>
                    <a:pt x="128498" y="219894"/>
                  </a:lnTo>
                  <a:cubicBezTo>
                    <a:pt x="133142" y="225430"/>
                    <a:pt x="139973" y="228645"/>
                    <a:pt x="147206" y="228645"/>
                  </a:cubicBezTo>
                  <a:cubicBezTo>
                    <a:pt x="160645" y="228645"/>
                    <a:pt x="171539" y="217750"/>
                    <a:pt x="171539" y="204311"/>
                  </a:cubicBezTo>
                  <a:lnTo>
                    <a:pt x="171539" y="181451"/>
                  </a:lnTo>
                  <a:cubicBezTo>
                    <a:pt x="171539" y="162967"/>
                    <a:pt x="182880" y="146402"/>
                    <a:pt x="200114" y="139705"/>
                  </a:cubicBezTo>
                  <a:lnTo>
                    <a:pt x="210026" y="135865"/>
                  </a:lnTo>
                  <a:cubicBezTo>
                    <a:pt x="221278" y="131490"/>
                    <a:pt x="228689" y="120640"/>
                    <a:pt x="228689" y="108585"/>
                  </a:cubicBezTo>
                  <a:cubicBezTo>
                    <a:pt x="228689" y="96798"/>
                    <a:pt x="221590" y="86127"/>
                    <a:pt x="210696" y="81573"/>
                  </a:cubicBezTo>
                  <a:lnTo>
                    <a:pt x="191542" y="73581"/>
                  </a:lnTo>
                  <a:cubicBezTo>
                    <a:pt x="176719" y="67374"/>
                    <a:pt x="165824" y="54382"/>
                    <a:pt x="162297" y="38710"/>
                  </a:cubicBezTo>
                  <a:lnTo>
                    <a:pt x="158770" y="22994"/>
                  </a:lnTo>
                  <a:cubicBezTo>
                    <a:pt x="155734" y="9555"/>
                    <a:pt x="143813" y="0"/>
                    <a:pt x="130061" y="0"/>
                  </a:cubicBezTo>
                  <a:cubicBezTo>
                    <a:pt x="120238" y="0"/>
                    <a:pt x="111041" y="4911"/>
                    <a:pt x="105594" y="13127"/>
                  </a:cubicBezTo>
                  <a:close/>
                  <a:moveTo>
                    <a:pt x="71438" y="85725"/>
                  </a:moveTo>
                  <a:cubicBezTo>
                    <a:pt x="79323" y="85725"/>
                    <a:pt x="85725" y="92127"/>
                    <a:pt x="85725" y="100013"/>
                  </a:cubicBezTo>
                  <a:cubicBezTo>
                    <a:pt x="85725" y="107898"/>
                    <a:pt x="79323" y="114300"/>
                    <a:pt x="71438" y="114300"/>
                  </a:cubicBezTo>
                  <a:cubicBezTo>
                    <a:pt x="63552" y="114300"/>
                    <a:pt x="57150" y="107898"/>
                    <a:pt x="57150" y="100013"/>
                  </a:cubicBezTo>
                  <a:cubicBezTo>
                    <a:pt x="57150" y="92127"/>
                    <a:pt x="63552" y="85725"/>
                    <a:pt x="71438" y="85725"/>
                  </a:cubicBezTo>
                  <a:close/>
                  <a:moveTo>
                    <a:pt x="114300" y="85725"/>
                  </a:moveTo>
                  <a:cubicBezTo>
                    <a:pt x="114300" y="77840"/>
                    <a:pt x="120702" y="71438"/>
                    <a:pt x="128588" y="71438"/>
                  </a:cubicBezTo>
                  <a:cubicBezTo>
                    <a:pt x="136473" y="71438"/>
                    <a:pt x="142875" y="77840"/>
                    <a:pt x="142875" y="85725"/>
                  </a:cubicBezTo>
                  <a:cubicBezTo>
                    <a:pt x="142875" y="93610"/>
                    <a:pt x="136473" y="100013"/>
                    <a:pt x="128588" y="100013"/>
                  </a:cubicBezTo>
                  <a:cubicBezTo>
                    <a:pt x="120702" y="100013"/>
                    <a:pt x="114300" y="93610"/>
                    <a:pt x="114300" y="85725"/>
                  </a:cubicBezTo>
                  <a:close/>
                  <a:moveTo>
                    <a:pt x="128588" y="128588"/>
                  </a:moveTo>
                  <a:cubicBezTo>
                    <a:pt x="136473" y="128588"/>
                    <a:pt x="142875" y="134990"/>
                    <a:pt x="142875" y="142875"/>
                  </a:cubicBezTo>
                  <a:cubicBezTo>
                    <a:pt x="142875" y="150760"/>
                    <a:pt x="136473" y="157163"/>
                    <a:pt x="128588" y="157163"/>
                  </a:cubicBezTo>
                  <a:cubicBezTo>
                    <a:pt x="120702" y="157163"/>
                    <a:pt x="114300" y="150760"/>
                    <a:pt x="114300" y="142875"/>
                  </a:cubicBezTo>
                  <a:cubicBezTo>
                    <a:pt x="114300" y="134990"/>
                    <a:pt x="120702" y="128588"/>
                    <a:pt x="128588" y="128588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1" name="CustomShape 59"/>
            <p:cNvSpPr/>
            <p:nvPr/>
          </p:nvSpPr>
          <p:spPr>
            <a:xfrm>
              <a:off x="10401480" y="7238880"/>
              <a:ext cx="52066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Diğer TMA'lar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882" name="CustomShape 60"/>
            <p:cNvSpPr/>
            <p:nvPr/>
          </p:nvSpPr>
          <p:spPr>
            <a:xfrm>
              <a:off x="10109160" y="7746840"/>
              <a:ext cx="548604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aHUS: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Eculizumab + TPE (Albümin)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83" name="CustomShape 61"/>
            <p:cNvSpPr/>
            <p:nvPr/>
          </p:nvSpPr>
          <p:spPr>
            <a:xfrm>
              <a:off x="10109160" y="8178840"/>
              <a:ext cx="548604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STEC-HUS: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Destekleyici tedavi, TPE kontroversiyel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84" name="CustomShape 62"/>
            <p:cNvSpPr/>
            <p:nvPr/>
          </p:nvSpPr>
          <p:spPr>
            <a:xfrm>
              <a:off x="10109160" y="8610480"/>
              <a:ext cx="548604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SLE-TMA: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İmmunsupresyon + TPE (Albümin)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6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1" y="76320"/>
            <a:ext cx="16110857" cy="8864280"/>
            <a:chOff x="507960" y="584280"/>
            <a:chExt cx="15239880" cy="8864280"/>
          </a:xfrm>
        </p:grpSpPr>
        <p:sp>
          <p:nvSpPr>
            <p:cNvPr id="885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7" name="CustomShape 3"/>
            <p:cNvSpPr/>
            <p:nvPr/>
          </p:nvSpPr>
          <p:spPr>
            <a:xfrm>
              <a:off x="812880" y="863640"/>
              <a:ext cx="1451964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GBS, MG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CIDP'de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Karşılaştırmalı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Sonuçlar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888" name="CustomShape 4"/>
            <p:cNvSpPr/>
            <p:nvPr/>
          </p:nvSpPr>
          <p:spPr>
            <a:xfrm>
              <a:off x="507960" y="1650960"/>
              <a:ext cx="4939920" cy="4038120"/>
            </a:xfrm>
            <a:custGeom>
              <a:avLst/>
              <a:gdLst/>
              <a:ahLst/>
              <a:cxnLst/>
              <a:rect l="l" t="t" r="r" b="b"/>
              <a:pathLst>
                <a:path w="4940300" h="4038600">
                  <a:moveTo>
                    <a:pt x="50800" y="0"/>
                  </a:moveTo>
                  <a:lnTo>
                    <a:pt x="4889500" y="0"/>
                  </a:lnTo>
                  <a:cubicBezTo>
                    <a:pt x="4917556" y="0"/>
                    <a:pt x="4940300" y="22744"/>
                    <a:pt x="4940300" y="50800"/>
                  </a:cubicBezTo>
                  <a:lnTo>
                    <a:pt x="4940300" y="3886183"/>
                  </a:lnTo>
                  <a:cubicBezTo>
                    <a:pt x="4940300" y="3970361"/>
                    <a:pt x="4872061" y="4038600"/>
                    <a:pt x="4787883" y="4038600"/>
                  </a:cubicBezTo>
                  <a:lnTo>
                    <a:pt x="152417" y="4038600"/>
                  </a:lnTo>
                  <a:cubicBezTo>
                    <a:pt x="68239" y="4038600"/>
                    <a:pt x="0" y="3970361"/>
                    <a:pt x="0" y="388618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9" name="CustomShape 5"/>
            <p:cNvSpPr/>
            <p:nvPr/>
          </p:nvSpPr>
          <p:spPr>
            <a:xfrm>
              <a:off x="50796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0" name="CustomShape 6"/>
            <p:cNvSpPr/>
            <p:nvPr/>
          </p:nvSpPr>
          <p:spPr>
            <a:xfrm>
              <a:off x="64764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Guillain-Barre Sendromu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891" name="CustomShape 7"/>
            <p:cNvSpPr/>
            <p:nvPr/>
          </p:nvSpPr>
          <p:spPr>
            <a:xfrm>
              <a:off x="711360" y="238752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2" name="CustomShape 8"/>
            <p:cNvSpPr/>
            <p:nvPr/>
          </p:nvSpPr>
          <p:spPr>
            <a:xfrm>
              <a:off x="81288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Epidemiyoloji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93" name="CustomShape 9"/>
            <p:cNvSpPr/>
            <p:nvPr/>
          </p:nvSpPr>
          <p:spPr>
            <a:xfrm>
              <a:off x="81288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İnsidans: 1-2/100,000/yıl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94" name="CustomShape 10"/>
            <p:cNvSpPr/>
            <p:nvPr/>
          </p:nvSpPr>
          <p:spPr>
            <a:xfrm>
              <a:off x="736560" y="325116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5" name="CustomShape 11"/>
            <p:cNvSpPr/>
            <p:nvPr/>
          </p:nvSpPr>
          <p:spPr>
            <a:xfrm>
              <a:off x="736560" y="325116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6" name="CustomShape 12"/>
            <p:cNvSpPr/>
            <p:nvPr/>
          </p:nvSpPr>
          <p:spPr>
            <a:xfrm>
              <a:off x="863640" y="335268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Albümin Tercihi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897" name="CustomShape 13"/>
            <p:cNvSpPr/>
            <p:nvPr/>
          </p:nvSpPr>
          <p:spPr>
            <a:xfrm>
              <a:off x="863640" y="365760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Fransız Kooparatif Grup önerisi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898" name="CustomShape 14"/>
            <p:cNvSpPr/>
            <p:nvPr/>
          </p:nvSpPr>
          <p:spPr>
            <a:xfrm>
              <a:off x="711360" y="4114800"/>
              <a:ext cx="4533480" cy="1371240"/>
            </a:xfrm>
            <a:custGeom>
              <a:avLst/>
              <a:gdLst/>
              <a:ahLst/>
              <a:cxnLst/>
              <a:rect l="l" t="t" r="r" b="b"/>
              <a:pathLst>
                <a:path w="4533900" h="1371600">
                  <a:moveTo>
                    <a:pt x="101594" y="0"/>
                  </a:moveTo>
                  <a:lnTo>
                    <a:pt x="4432306" y="0"/>
                  </a:lnTo>
                  <a:cubicBezTo>
                    <a:pt x="4488415" y="0"/>
                    <a:pt x="4533900" y="45485"/>
                    <a:pt x="4533900" y="101594"/>
                  </a:cubicBezTo>
                  <a:lnTo>
                    <a:pt x="4533900" y="1270006"/>
                  </a:lnTo>
                  <a:cubicBezTo>
                    <a:pt x="4533900" y="1326115"/>
                    <a:pt x="4488415" y="1371600"/>
                    <a:pt x="44323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9" name="CustomShape 15"/>
            <p:cNvSpPr/>
            <p:nvPr/>
          </p:nvSpPr>
          <p:spPr>
            <a:xfrm>
              <a:off x="812880" y="421632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00" name="CustomShape 16"/>
            <p:cNvSpPr/>
            <p:nvPr/>
          </p:nvSpPr>
          <p:spPr>
            <a:xfrm>
              <a:off x="812880" y="45212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Yanıt oranı: %100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01" name="CustomShape 17"/>
            <p:cNvSpPr/>
            <p:nvPr/>
          </p:nvSpPr>
          <p:spPr>
            <a:xfrm>
              <a:off x="812880" y="48261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Ortalama seans: 5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02" name="CustomShape 18"/>
            <p:cNvSpPr/>
            <p:nvPr/>
          </p:nvSpPr>
          <p:spPr>
            <a:xfrm>
              <a:off x="812880" y="51307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Mortalite: &lt;%5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03" name="CustomShape 19"/>
            <p:cNvSpPr/>
            <p:nvPr/>
          </p:nvSpPr>
          <p:spPr>
            <a:xfrm>
              <a:off x="5655600" y="1650960"/>
              <a:ext cx="4939920" cy="4038120"/>
            </a:xfrm>
            <a:custGeom>
              <a:avLst/>
              <a:gdLst/>
              <a:ahLst/>
              <a:cxnLst/>
              <a:rect l="l" t="t" r="r" b="b"/>
              <a:pathLst>
                <a:path w="4940300" h="4038600">
                  <a:moveTo>
                    <a:pt x="50800" y="0"/>
                  </a:moveTo>
                  <a:lnTo>
                    <a:pt x="4889500" y="0"/>
                  </a:lnTo>
                  <a:cubicBezTo>
                    <a:pt x="4917556" y="0"/>
                    <a:pt x="4940300" y="22744"/>
                    <a:pt x="4940300" y="50800"/>
                  </a:cubicBezTo>
                  <a:lnTo>
                    <a:pt x="4940300" y="3886183"/>
                  </a:lnTo>
                  <a:cubicBezTo>
                    <a:pt x="4940300" y="3970361"/>
                    <a:pt x="4872061" y="4038600"/>
                    <a:pt x="4787883" y="4038600"/>
                  </a:cubicBezTo>
                  <a:lnTo>
                    <a:pt x="152417" y="4038600"/>
                  </a:lnTo>
                  <a:cubicBezTo>
                    <a:pt x="68239" y="4038600"/>
                    <a:pt x="0" y="3970361"/>
                    <a:pt x="0" y="388618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4" name="CustomShape 20"/>
            <p:cNvSpPr/>
            <p:nvPr/>
          </p:nvSpPr>
          <p:spPr>
            <a:xfrm>
              <a:off x="5655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5" name="CustomShape 21"/>
            <p:cNvSpPr/>
            <p:nvPr/>
          </p:nvSpPr>
          <p:spPr>
            <a:xfrm>
              <a:off x="5795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Myasthenia Gravis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06" name="CustomShape 22"/>
            <p:cNvSpPr/>
            <p:nvPr/>
          </p:nvSpPr>
          <p:spPr>
            <a:xfrm>
              <a:off x="5859000" y="238752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7" name="CustomShape 23"/>
            <p:cNvSpPr/>
            <p:nvPr/>
          </p:nvSpPr>
          <p:spPr>
            <a:xfrm>
              <a:off x="596052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Endikasyon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08" name="CustomShape 24"/>
            <p:cNvSpPr/>
            <p:nvPr/>
          </p:nvSpPr>
          <p:spPr>
            <a:xfrm>
              <a:off x="596052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Myastenik kriz, pre-operatif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09" name="CustomShape 25"/>
            <p:cNvSpPr/>
            <p:nvPr/>
          </p:nvSpPr>
          <p:spPr>
            <a:xfrm>
              <a:off x="5884200" y="325116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0" name="CustomShape 26"/>
            <p:cNvSpPr/>
            <p:nvPr/>
          </p:nvSpPr>
          <p:spPr>
            <a:xfrm>
              <a:off x="5884200" y="325116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1" name="CustomShape 27"/>
            <p:cNvSpPr/>
            <p:nvPr/>
          </p:nvSpPr>
          <p:spPr>
            <a:xfrm>
              <a:off x="6011280" y="335268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Albümin Önerisi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12" name="CustomShape 28"/>
            <p:cNvSpPr/>
            <p:nvPr/>
          </p:nvSpPr>
          <p:spPr>
            <a:xfrm>
              <a:off x="6011280" y="365760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ASFA Grade 1B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13" name="CustomShape 29"/>
            <p:cNvSpPr/>
            <p:nvPr/>
          </p:nvSpPr>
          <p:spPr>
            <a:xfrm>
              <a:off x="5859000" y="4114800"/>
              <a:ext cx="4533480" cy="1371240"/>
            </a:xfrm>
            <a:custGeom>
              <a:avLst/>
              <a:gdLst/>
              <a:ahLst/>
              <a:cxnLst/>
              <a:rect l="l" t="t" r="r" b="b"/>
              <a:pathLst>
                <a:path w="4533900" h="1371600">
                  <a:moveTo>
                    <a:pt x="101594" y="0"/>
                  </a:moveTo>
                  <a:lnTo>
                    <a:pt x="4432306" y="0"/>
                  </a:lnTo>
                  <a:cubicBezTo>
                    <a:pt x="4488415" y="0"/>
                    <a:pt x="4533900" y="45485"/>
                    <a:pt x="4533900" y="101594"/>
                  </a:cubicBezTo>
                  <a:lnTo>
                    <a:pt x="4533900" y="1270006"/>
                  </a:lnTo>
                  <a:cubicBezTo>
                    <a:pt x="4533900" y="1326115"/>
                    <a:pt x="4488415" y="1371600"/>
                    <a:pt x="44323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4" name="CustomShape 30"/>
            <p:cNvSpPr/>
            <p:nvPr/>
          </p:nvSpPr>
          <p:spPr>
            <a:xfrm>
              <a:off x="5960520" y="421632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15" name="CustomShape 31"/>
            <p:cNvSpPr/>
            <p:nvPr/>
          </p:nvSpPr>
          <p:spPr>
            <a:xfrm>
              <a:off x="5960520" y="45212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Sağkalım: %97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16" name="CustomShape 32"/>
            <p:cNvSpPr/>
            <p:nvPr/>
          </p:nvSpPr>
          <p:spPr>
            <a:xfrm>
              <a:off x="5960520" y="48261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Etki başlangıcı: 24 saat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17" name="CustomShape 33"/>
            <p:cNvSpPr/>
            <p:nvPr/>
          </p:nvSpPr>
          <p:spPr>
            <a:xfrm>
              <a:off x="5960520" y="51307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Ortalama seans: 4-5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18" name="CustomShape 34"/>
            <p:cNvSpPr/>
            <p:nvPr/>
          </p:nvSpPr>
          <p:spPr>
            <a:xfrm>
              <a:off x="10803600" y="1650960"/>
              <a:ext cx="4939920" cy="4038120"/>
            </a:xfrm>
            <a:custGeom>
              <a:avLst/>
              <a:gdLst/>
              <a:ahLst/>
              <a:cxnLst/>
              <a:rect l="l" t="t" r="r" b="b"/>
              <a:pathLst>
                <a:path w="4940300" h="4038600">
                  <a:moveTo>
                    <a:pt x="50800" y="0"/>
                  </a:moveTo>
                  <a:lnTo>
                    <a:pt x="4889500" y="0"/>
                  </a:lnTo>
                  <a:cubicBezTo>
                    <a:pt x="4917556" y="0"/>
                    <a:pt x="4940300" y="22744"/>
                    <a:pt x="4940300" y="50800"/>
                  </a:cubicBezTo>
                  <a:lnTo>
                    <a:pt x="4940300" y="3886183"/>
                  </a:lnTo>
                  <a:cubicBezTo>
                    <a:pt x="4940300" y="3970361"/>
                    <a:pt x="4872061" y="4038600"/>
                    <a:pt x="4787883" y="4038600"/>
                  </a:cubicBezTo>
                  <a:lnTo>
                    <a:pt x="152417" y="4038600"/>
                  </a:lnTo>
                  <a:cubicBezTo>
                    <a:pt x="68239" y="4038600"/>
                    <a:pt x="0" y="3970361"/>
                    <a:pt x="0" y="388618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9" name="CustomShape 35"/>
            <p:cNvSpPr/>
            <p:nvPr/>
          </p:nvSpPr>
          <p:spPr>
            <a:xfrm>
              <a:off x="10803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0" name="CustomShape 36"/>
            <p:cNvSpPr/>
            <p:nvPr/>
          </p:nvSpPr>
          <p:spPr>
            <a:xfrm>
              <a:off x="10943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CIDP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21" name="CustomShape 37"/>
            <p:cNvSpPr/>
            <p:nvPr/>
          </p:nvSpPr>
          <p:spPr>
            <a:xfrm>
              <a:off x="11006640" y="238752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2" name="CustomShape 38"/>
            <p:cNvSpPr/>
            <p:nvPr/>
          </p:nvSpPr>
          <p:spPr>
            <a:xfrm>
              <a:off x="1110816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23" name="CustomShape 39"/>
            <p:cNvSpPr/>
            <p:nvPr/>
          </p:nvSpPr>
          <p:spPr>
            <a:xfrm>
              <a:off x="1110816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Kronik inflamatuar demiyelinizan polinöropati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24" name="CustomShape 40"/>
            <p:cNvSpPr/>
            <p:nvPr/>
          </p:nvSpPr>
          <p:spPr>
            <a:xfrm>
              <a:off x="11032200" y="325116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5" name="CustomShape 41"/>
            <p:cNvSpPr/>
            <p:nvPr/>
          </p:nvSpPr>
          <p:spPr>
            <a:xfrm>
              <a:off x="11032200" y="325116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6" name="CustomShape 42"/>
            <p:cNvSpPr/>
            <p:nvPr/>
          </p:nvSpPr>
          <p:spPr>
            <a:xfrm>
              <a:off x="11158920" y="335268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Albümin Tercihi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27" name="CustomShape 43"/>
            <p:cNvSpPr/>
            <p:nvPr/>
          </p:nvSpPr>
          <p:spPr>
            <a:xfrm>
              <a:off x="11158920" y="365760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Düşük yan etki profili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28" name="CustomShape 44"/>
            <p:cNvSpPr/>
            <p:nvPr/>
          </p:nvSpPr>
          <p:spPr>
            <a:xfrm>
              <a:off x="11006640" y="4114800"/>
              <a:ext cx="4533480" cy="1371240"/>
            </a:xfrm>
            <a:custGeom>
              <a:avLst/>
              <a:gdLst/>
              <a:ahLst/>
              <a:cxnLst/>
              <a:rect l="l" t="t" r="r" b="b"/>
              <a:pathLst>
                <a:path w="4533900" h="1371600">
                  <a:moveTo>
                    <a:pt x="101594" y="0"/>
                  </a:moveTo>
                  <a:lnTo>
                    <a:pt x="4432306" y="0"/>
                  </a:lnTo>
                  <a:cubicBezTo>
                    <a:pt x="4488415" y="0"/>
                    <a:pt x="4533900" y="45485"/>
                    <a:pt x="4533900" y="101594"/>
                  </a:cubicBezTo>
                  <a:lnTo>
                    <a:pt x="4533900" y="1270006"/>
                  </a:lnTo>
                  <a:cubicBezTo>
                    <a:pt x="4533900" y="1326115"/>
                    <a:pt x="4488415" y="1371600"/>
                    <a:pt x="44323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9" name="CustomShape 45"/>
            <p:cNvSpPr/>
            <p:nvPr/>
          </p:nvSpPr>
          <p:spPr>
            <a:xfrm>
              <a:off x="11108160" y="421632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30" name="CustomShape 46"/>
            <p:cNvSpPr/>
            <p:nvPr/>
          </p:nvSpPr>
          <p:spPr>
            <a:xfrm>
              <a:off x="11108160" y="45212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İyileşme: %70-80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31" name="CustomShape 47"/>
            <p:cNvSpPr/>
            <p:nvPr/>
          </p:nvSpPr>
          <p:spPr>
            <a:xfrm>
              <a:off x="11108160" y="48261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Nüks: Sık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32" name="CustomShape 48"/>
            <p:cNvSpPr/>
            <p:nvPr/>
          </p:nvSpPr>
          <p:spPr>
            <a:xfrm>
              <a:off x="11108160" y="51307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Bakım TPE: Aylık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33" name="CustomShape 49"/>
            <p:cNvSpPr/>
            <p:nvPr/>
          </p:nvSpPr>
          <p:spPr>
            <a:xfrm>
              <a:off x="507960" y="5892840"/>
              <a:ext cx="7492680" cy="3555720"/>
            </a:xfrm>
            <a:custGeom>
              <a:avLst/>
              <a:gdLst/>
              <a:ahLst/>
              <a:cxnLst/>
              <a:rect l="l" t="t" r="r" b="b"/>
              <a:pathLst>
                <a:path w="7493000" h="3556000">
                  <a:moveTo>
                    <a:pt x="152410" y="0"/>
                  </a:moveTo>
                  <a:lnTo>
                    <a:pt x="7340590" y="0"/>
                  </a:lnTo>
                  <a:cubicBezTo>
                    <a:pt x="7424764" y="0"/>
                    <a:pt x="7493000" y="68236"/>
                    <a:pt x="7493000" y="152410"/>
                  </a:cubicBezTo>
                  <a:lnTo>
                    <a:pt x="7493000" y="3403590"/>
                  </a:lnTo>
                  <a:cubicBezTo>
                    <a:pt x="7493000" y="3487764"/>
                    <a:pt x="7424764" y="3556000"/>
                    <a:pt x="7340590" y="3556000"/>
                  </a:cubicBezTo>
                  <a:lnTo>
                    <a:pt x="152410" y="3556000"/>
                  </a:lnTo>
                  <a:cubicBezTo>
                    <a:pt x="68236" y="3556000"/>
                    <a:pt x="0" y="3487764"/>
                    <a:pt x="0" y="3403590"/>
                  </a:cubicBezTo>
                  <a:lnTo>
                    <a:pt x="0" y="152410"/>
                  </a:lnTo>
                  <a:cubicBezTo>
                    <a:pt x="0" y="68293"/>
                    <a:pt x="68293" y="0"/>
                    <a:pt x="152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4" name="CustomShape 50"/>
            <p:cNvSpPr/>
            <p:nvPr/>
          </p:nvSpPr>
          <p:spPr>
            <a:xfrm>
              <a:off x="762120" y="614664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Nörolojik Hastalıklarda Etkinlik Karşılaştırması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35" name="CustomShape 51"/>
            <p:cNvSpPr/>
            <p:nvPr/>
          </p:nvSpPr>
          <p:spPr>
            <a:xfrm>
              <a:off x="762120" y="6654960"/>
              <a:ext cx="6984720" cy="2539800"/>
            </a:xfrm>
            <a:prstGeom prst="roundRect">
              <a:avLst>
                <a:gd name="adj" fmla="val 0"/>
              </a:avLst>
            </a:prstGeom>
            <a:blipFill rotWithShape="0">
              <a:blip r:embed="rId3"/>
              <a:stretch>
                <a:fillRect t="307" b="307"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6" name="CustomShape 52"/>
            <p:cNvSpPr/>
            <p:nvPr/>
          </p:nvSpPr>
          <p:spPr>
            <a:xfrm>
              <a:off x="8255160" y="5892840"/>
              <a:ext cx="7492680" cy="3555720"/>
            </a:xfrm>
            <a:custGeom>
              <a:avLst/>
              <a:gdLst/>
              <a:ahLst/>
              <a:cxnLst/>
              <a:rect l="l" t="t" r="r" b="b"/>
              <a:pathLst>
                <a:path w="7493000" h="3556000">
                  <a:moveTo>
                    <a:pt x="152410" y="0"/>
                  </a:moveTo>
                  <a:lnTo>
                    <a:pt x="7340590" y="0"/>
                  </a:lnTo>
                  <a:cubicBezTo>
                    <a:pt x="7424764" y="0"/>
                    <a:pt x="7493000" y="68236"/>
                    <a:pt x="7493000" y="152410"/>
                  </a:cubicBezTo>
                  <a:lnTo>
                    <a:pt x="7493000" y="3403590"/>
                  </a:lnTo>
                  <a:cubicBezTo>
                    <a:pt x="7493000" y="3487764"/>
                    <a:pt x="7424764" y="3556000"/>
                    <a:pt x="7340590" y="3556000"/>
                  </a:cubicBezTo>
                  <a:lnTo>
                    <a:pt x="152410" y="3556000"/>
                  </a:lnTo>
                  <a:cubicBezTo>
                    <a:pt x="68236" y="3556000"/>
                    <a:pt x="0" y="3487764"/>
                    <a:pt x="0" y="3403590"/>
                  </a:cubicBezTo>
                  <a:lnTo>
                    <a:pt x="0" y="152410"/>
                  </a:lnTo>
                  <a:cubicBezTo>
                    <a:pt x="0" y="68293"/>
                    <a:pt x="68293" y="0"/>
                    <a:pt x="1524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7" name="CustomShape 53"/>
            <p:cNvSpPr/>
            <p:nvPr/>
          </p:nvSpPr>
          <p:spPr>
            <a:xfrm>
              <a:off x="8540640" y="619776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59531" y="27781"/>
                  </a:moveTo>
                  <a:cubicBezTo>
                    <a:pt x="59531" y="12452"/>
                    <a:pt x="71983" y="0"/>
                    <a:pt x="87313" y="0"/>
                  </a:cubicBezTo>
                  <a:lnTo>
                    <a:pt x="99219" y="0"/>
                  </a:lnTo>
                  <a:cubicBezTo>
                    <a:pt x="108000" y="0"/>
                    <a:pt x="115094" y="7094"/>
                    <a:pt x="115094" y="15875"/>
                  </a:cubicBezTo>
                  <a:lnTo>
                    <a:pt x="115094" y="238125"/>
                  </a:lnTo>
                  <a:cubicBezTo>
                    <a:pt x="115094" y="246906"/>
                    <a:pt x="108000" y="254000"/>
                    <a:pt x="99219" y="254000"/>
                  </a:cubicBezTo>
                  <a:lnTo>
                    <a:pt x="83344" y="254000"/>
                  </a:lnTo>
                  <a:cubicBezTo>
                    <a:pt x="68560" y="254000"/>
                    <a:pt x="56108" y="243880"/>
                    <a:pt x="52586" y="230188"/>
                  </a:cubicBezTo>
                  <a:cubicBezTo>
                    <a:pt x="52239" y="230188"/>
                    <a:pt x="51941" y="230188"/>
                    <a:pt x="51594" y="230188"/>
                  </a:cubicBezTo>
                  <a:cubicBezTo>
                    <a:pt x="29666" y="230188"/>
                    <a:pt x="11906" y="212427"/>
                    <a:pt x="11906" y="190500"/>
                  </a:cubicBezTo>
                  <a:cubicBezTo>
                    <a:pt x="11906" y="181570"/>
                    <a:pt x="14883" y="173335"/>
                    <a:pt x="19844" y="166688"/>
                  </a:cubicBezTo>
                  <a:cubicBezTo>
                    <a:pt x="10220" y="159445"/>
                    <a:pt x="3969" y="147935"/>
                    <a:pt x="3969" y="134938"/>
                  </a:cubicBezTo>
                  <a:cubicBezTo>
                    <a:pt x="3969" y="119608"/>
                    <a:pt x="12700" y="106263"/>
                    <a:pt x="25400" y="99665"/>
                  </a:cubicBezTo>
                  <a:cubicBezTo>
                    <a:pt x="21878" y="93712"/>
                    <a:pt x="19844" y="86767"/>
                    <a:pt x="19844" y="79375"/>
                  </a:cubicBezTo>
                  <a:cubicBezTo>
                    <a:pt x="19844" y="57448"/>
                    <a:pt x="37604" y="39688"/>
                    <a:pt x="59531" y="39688"/>
                  </a:cubicBezTo>
                  <a:lnTo>
                    <a:pt x="59531" y="27781"/>
                  </a:lnTo>
                  <a:close/>
                  <a:moveTo>
                    <a:pt x="194469" y="27781"/>
                  </a:moveTo>
                  <a:lnTo>
                    <a:pt x="194469" y="39688"/>
                  </a:lnTo>
                  <a:cubicBezTo>
                    <a:pt x="216396" y="39688"/>
                    <a:pt x="234156" y="57448"/>
                    <a:pt x="234156" y="79375"/>
                  </a:cubicBezTo>
                  <a:cubicBezTo>
                    <a:pt x="234156" y="86816"/>
                    <a:pt x="232122" y="93762"/>
                    <a:pt x="228600" y="99665"/>
                  </a:cubicBezTo>
                  <a:cubicBezTo>
                    <a:pt x="241350" y="106263"/>
                    <a:pt x="250031" y="119559"/>
                    <a:pt x="250031" y="134938"/>
                  </a:cubicBezTo>
                  <a:cubicBezTo>
                    <a:pt x="250031" y="147935"/>
                    <a:pt x="243780" y="159445"/>
                    <a:pt x="234156" y="166688"/>
                  </a:cubicBezTo>
                  <a:cubicBezTo>
                    <a:pt x="239117" y="173335"/>
                    <a:pt x="242094" y="181570"/>
                    <a:pt x="242094" y="190500"/>
                  </a:cubicBezTo>
                  <a:cubicBezTo>
                    <a:pt x="242094" y="212427"/>
                    <a:pt x="224334" y="230188"/>
                    <a:pt x="202406" y="230188"/>
                  </a:cubicBezTo>
                  <a:cubicBezTo>
                    <a:pt x="202059" y="230188"/>
                    <a:pt x="201761" y="230188"/>
                    <a:pt x="201414" y="230188"/>
                  </a:cubicBezTo>
                  <a:cubicBezTo>
                    <a:pt x="197892" y="243880"/>
                    <a:pt x="185440" y="254000"/>
                    <a:pt x="170656" y="254000"/>
                  </a:cubicBezTo>
                  <a:lnTo>
                    <a:pt x="154781" y="254000"/>
                  </a:lnTo>
                  <a:cubicBezTo>
                    <a:pt x="146000" y="254000"/>
                    <a:pt x="138906" y="246906"/>
                    <a:pt x="138906" y="238125"/>
                  </a:cubicBezTo>
                  <a:lnTo>
                    <a:pt x="138906" y="15875"/>
                  </a:lnTo>
                  <a:cubicBezTo>
                    <a:pt x="138906" y="7094"/>
                    <a:pt x="146000" y="0"/>
                    <a:pt x="154781" y="0"/>
                  </a:cubicBezTo>
                  <a:lnTo>
                    <a:pt x="166688" y="0"/>
                  </a:lnTo>
                  <a:cubicBezTo>
                    <a:pt x="182017" y="0"/>
                    <a:pt x="194469" y="12452"/>
                    <a:pt x="194469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8" name="CustomShape 54"/>
            <p:cNvSpPr/>
            <p:nvPr/>
          </p:nvSpPr>
          <p:spPr>
            <a:xfrm>
              <a:off x="8826480" y="614664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Klinik Öneriler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39" name="CustomShape 55"/>
            <p:cNvSpPr/>
            <p:nvPr/>
          </p:nvSpPr>
          <p:spPr>
            <a:xfrm>
              <a:off x="8534520" y="67172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0" name="CustomShape 56"/>
            <p:cNvSpPr/>
            <p:nvPr/>
          </p:nvSpPr>
          <p:spPr>
            <a:xfrm>
              <a:off x="8864640" y="665496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GBS: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tercih edilmeli, TDP daha fazla yan etki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41" name="CustomShape 57"/>
            <p:cNvSpPr/>
            <p:nvPr/>
          </p:nvSpPr>
          <p:spPr>
            <a:xfrm>
              <a:off x="8534520" y="71492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2" name="CustomShape 58"/>
            <p:cNvSpPr/>
            <p:nvPr/>
          </p:nvSpPr>
          <p:spPr>
            <a:xfrm>
              <a:off x="8864640" y="708660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MG: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güvenli ve etkili, kriz yönetiminde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43" name="CustomShape 59"/>
            <p:cNvSpPr/>
            <p:nvPr/>
          </p:nvSpPr>
          <p:spPr>
            <a:xfrm>
              <a:off x="8534520" y="758088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4" name="CustomShape 60"/>
            <p:cNvSpPr/>
            <p:nvPr/>
          </p:nvSpPr>
          <p:spPr>
            <a:xfrm>
              <a:off x="8864640" y="751824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CIDP: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ile bakım TPE, nüks önleme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45" name="CustomShape 61"/>
            <p:cNvSpPr/>
            <p:nvPr/>
          </p:nvSpPr>
          <p:spPr>
            <a:xfrm>
              <a:off x="8534520" y="801288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6" name="CustomShape 62"/>
            <p:cNvSpPr/>
            <p:nvPr/>
          </p:nvSpPr>
          <p:spPr>
            <a:xfrm>
              <a:off x="8864640" y="795024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Maliyet: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Kısıtlı ortamlarda TDP düşünülebilir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6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4260" y="72751"/>
            <a:ext cx="16141740" cy="8982349"/>
            <a:chOff x="507960" y="584280"/>
            <a:chExt cx="15239880" cy="9423000"/>
          </a:xfrm>
        </p:grpSpPr>
        <p:sp>
          <p:nvSpPr>
            <p:cNvPr id="947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9" name="CustomShape 3"/>
            <p:cNvSpPr/>
            <p:nvPr/>
          </p:nvSpPr>
          <p:spPr>
            <a:xfrm>
              <a:off x="812880" y="863640"/>
              <a:ext cx="989280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Böbrek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Nakli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: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Desensitizasyon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AMR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Tedavisi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950" name="CustomShape 4"/>
            <p:cNvSpPr/>
            <p:nvPr/>
          </p:nvSpPr>
          <p:spPr>
            <a:xfrm>
              <a:off x="507960" y="1625760"/>
              <a:ext cx="7492680" cy="5892480"/>
            </a:xfrm>
            <a:custGeom>
              <a:avLst/>
              <a:gdLst/>
              <a:ahLst/>
              <a:cxnLst/>
              <a:rect l="l" t="t" r="r" b="b"/>
              <a:pathLst>
                <a:path w="7493000" h="5892800">
                  <a:moveTo>
                    <a:pt x="152388" y="0"/>
                  </a:moveTo>
                  <a:lnTo>
                    <a:pt x="7340612" y="0"/>
                  </a:lnTo>
                  <a:cubicBezTo>
                    <a:pt x="7424774" y="0"/>
                    <a:pt x="7493000" y="68226"/>
                    <a:pt x="7493000" y="152388"/>
                  </a:cubicBezTo>
                  <a:lnTo>
                    <a:pt x="7493000" y="5740412"/>
                  </a:lnTo>
                  <a:cubicBezTo>
                    <a:pt x="7493000" y="5824574"/>
                    <a:pt x="7424774" y="5892800"/>
                    <a:pt x="7340612" y="5892800"/>
                  </a:cubicBezTo>
                  <a:lnTo>
                    <a:pt x="152388" y="5892800"/>
                  </a:lnTo>
                  <a:cubicBezTo>
                    <a:pt x="68226" y="5892800"/>
                    <a:pt x="0" y="5824574"/>
                    <a:pt x="0" y="5740412"/>
                  </a:cubicBezTo>
                  <a:lnTo>
                    <a:pt x="0" y="152388"/>
                  </a:lnTo>
                  <a:cubicBezTo>
                    <a:pt x="0" y="68283"/>
                    <a:pt x="68283" y="0"/>
                    <a:pt x="152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1" name="CustomShape 5"/>
            <p:cNvSpPr/>
            <p:nvPr/>
          </p:nvSpPr>
          <p:spPr>
            <a:xfrm>
              <a:off x="79380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32693" y="113357"/>
                  </a:moveTo>
                  <a:cubicBezTo>
                    <a:pt x="39291" y="67221"/>
                    <a:pt x="79028" y="31750"/>
                    <a:pt x="127000" y="31750"/>
                  </a:cubicBezTo>
                  <a:cubicBezTo>
                    <a:pt x="153293" y="31750"/>
                    <a:pt x="177105" y="42416"/>
                    <a:pt x="194370" y="59630"/>
                  </a:cubicBezTo>
                  <a:cubicBezTo>
                    <a:pt x="194469" y="59730"/>
                    <a:pt x="194568" y="59829"/>
                    <a:pt x="194667" y="59928"/>
                  </a:cubicBezTo>
                  <a:lnTo>
                    <a:pt x="198438" y="63500"/>
                  </a:lnTo>
                  <a:lnTo>
                    <a:pt x="174675" y="63500"/>
                  </a:lnTo>
                  <a:cubicBezTo>
                    <a:pt x="165894" y="63500"/>
                    <a:pt x="158800" y="70594"/>
                    <a:pt x="158800" y="79375"/>
                  </a:cubicBezTo>
                  <a:cubicBezTo>
                    <a:pt x="158800" y="88156"/>
                    <a:pt x="165894" y="95250"/>
                    <a:pt x="174675" y="95250"/>
                  </a:cubicBezTo>
                  <a:lnTo>
                    <a:pt x="238175" y="95250"/>
                  </a:lnTo>
                  <a:cubicBezTo>
                    <a:pt x="246955" y="95250"/>
                    <a:pt x="254050" y="88156"/>
                    <a:pt x="254050" y="79375"/>
                  </a:cubicBezTo>
                  <a:lnTo>
                    <a:pt x="254050" y="15875"/>
                  </a:lnTo>
                  <a:cubicBezTo>
                    <a:pt x="254050" y="7094"/>
                    <a:pt x="246955" y="0"/>
                    <a:pt x="238175" y="0"/>
                  </a:cubicBezTo>
                  <a:cubicBezTo>
                    <a:pt x="229394" y="0"/>
                    <a:pt x="222300" y="7094"/>
                    <a:pt x="222300" y="15875"/>
                  </a:cubicBezTo>
                  <a:lnTo>
                    <a:pt x="222300" y="42366"/>
                  </a:lnTo>
                  <a:lnTo>
                    <a:pt x="216694" y="37058"/>
                  </a:lnTo>
                  <a:cubicBezTo>
                    <a:pt x="193725" y="14188"/>
                    <a:pt x="161975" y="0"/>
                    <a:pt x="127000" y="0"/>
                  </a:cubicBezTo>
                  <a:cubicBezTo>
                    <a:pt x="63004" y="0"/>
                    <a:pt x="10071" y="47327"/>
                    <a:pt x="1290" y="108893"/>
                  </a:cubicBezTo>
                  <a:cubicBezTo>
                    <a:pt x="50" y="117574"/>
                    <a:pt x="6052" y="125611"/>
                    <a:pt x="14734" y="126851"/>
                  </a:cubicBezTo>
                  <a:cubicBezTo>
                    <a:pt x="23416" y="128091"/>
                    <a:pt x="31452" y="122039"/>
                    <a:pt x="32693" y="113407"/>
                  </a:cubicBezTo>
                  <a:close/>
                  <a:moveTo>
                    <a:pt x="252710" y="145107"/>
                  </a:moveTo>
                  <a:cubicBezTo>
                    <a:pt x="253950" y="136426"/>
                    <a:pt x="247898" y="128389"/>
                    <a:pt x="239266" y="127149"/>
                  </a:cubicBezTo>
                  <a:cubicBezTo>
                    <a:pt x="230634" y="125909"/>
                    <a:pt x="222548" y="131961"/>
                    <a:pt x="221307" y="140593"/>
                  </a:cubicBezTo>
                  <a:cubicBezTo>
                    <a:pt x="214709" y="186730"/>
                    <a:pt x="174972" y="222200"/>
                    <a:pt x="127000" y="222200"/>
                  </a:cubicBezTo>
                  <a:cubicBezTo>
                    <a:pt x="100707" y="222200"/>
                    <a:pt x="76895" y="211534"/>
                    <a:pt x="59630" y="194320"/>
                  </a:cubicBezTo>
                  <a:cubicBezTo>
                    <a:pt x="59531" y="194221"/>
                    <a:pt x="59432" y="194121"/>
                    <a:pt x="59333" y="194022"/>
                  </a:cubicBezTo>
                  <a:lnTo>
                    <a:pt x="55562" y="190450"/>
                  </a:lnTo>
                  <a:lnTo>
                    <a:pt x="79325" y="190450"/>
                  </a:lnTo>
                  <a:cubicBezTo>
                    <a:pt x="88106" y="190450"/>
                    <a:pt x="95200" y="183356"/>
                    <a:pt x="95200" y="174575"/>
                  </a:cubicBezTo>
                  <a:cubicBezTo>
                    <a:pt x="95200" y="165795"/>
                    <a:pt x="88106" y="158700"/>
                    <a:pt x="79325" y="158700"/>
                  </a:cubicBezTo>
                  <a:lnTo>
                    <a:pt x="15875" y="158750"/>
                  </a:lnTo>
                  <a:cubicBezTo>
                    <a:pt x="11658" y="158750"/>
                    <a:pt x="7590" y="160437"/>
                    <a:pt x="4614" y="163463"/>
                  </a:cubicBezTo>
                  <a:cubicBezTo>
                    <a:pt x="1637" y="166489"/>
                    <a:pt x="-50" y="170507"/>
                    <a:pt x="0" y="174774"/>
                  </a:cubicBezTo>
                  <a:lnTo>
                    <a:pt x="496" y="237778"/>
                  </a:lnTo>
                  <a:cubicBezTo>
                    <a:pt x="546" y="246559"/>
                    <a:pt x="7739" y="253603"/>
                    <a:pt x="16520" y="253504"/>
                  </a:cubicBezTo>
                  <a:cubicBezTo>
                    <a:pt x="25301" y="253405"/>
                    <a:pt x="32345" y="246261"/>
                    <a:pt x="32246" y="237480"/>
                  </a:cubicBezTo>
                  <a:lnTo>
                    <a:pt x="32048" y="211931"/>
                  </a:lnTo>
                  <a:lnTo>
                    <a:pt x="37356" y="216942"/>
                  </a:lnTo>
                  <a:cubicBezTo>
                    <a:pt x="60325" y="239812"/>
                    <a:pt x="92025" y="254000"/>
                    <a:pt x="127000" y="254000"/>
                  </a:cubicBezTo>
                  <a:cubicBezTo>
                    <a:pt x="190996" y="254000"/>
                    <a:pt x="243929" y="206673"/>
                    <a:pt x="252710" y="145107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2" name="CustomShape 6"/>
            <p:cNvSpPr/>
            <p:nvPr/>
          </p:nvSpPr>
          <p:spPr>
            <a:xfrm>
              <a:off x="107964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Desensitizasyon Protokolü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53" name="CustomShape 7"/>
            <p:cNvSpPr/>
            <p:nvPr/>
          </p:nvSpPr>
          <p:spPr>
            <a:xfrm>
              <a:off x="762120" y="2387520"/>
              <a:ext cx="6984720" cy="2082600"/>
            </a:xfrm>
            <a:custGeom>
              <a:avLst/>
              <a:gdLst/>
              <a:ahLst/>
              <a:cxnLst/>
              <a:rect l="l" t="t" r="r" b="b"/>
              <a:pathLst>
                <a:path w="6985000" h="20828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1981201"/>
                  </a:lnTo>
                  <a:cubicBezTo>
                    <a:pt x="6985000" y="2037313"/>
                    <a:pt x="6939513" y="2082800"/>
                    <a:pt x="6883401" y="2082800"/>
                  </a:cubicBezTo>
                  <a:lnTo>
                    <a:pt x="101599" y="2082800"/>
                  </a:lnTo>
                  <a:cubicBezTo>
                    <a:pt x="45487" y="2082800"/>
                    <a:pt x="0" y="2037313"/>
                    <a:pt x="0" y="19812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4" name="CustomShape 8"/>
            <p:cNvSpPr/>
            <p:nvPr/>
          </p:nvSpPr>
          <p:spPr>
            <a:xfrm>
              <a:off x="91440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Pre-Transplant TPE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55" name="CustomShape 9"/>
            <p:cNvSpPr/>
            <p:nvPr/>
          </p:nvSpPr>
          <p:spPr>
            <a:xfrm>
              <a:off x="914400" y="29462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HLA duyarlı hastalar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56" name="CustomShape 10"/>
            <p:cNvSpPr/>
            <p:nvPr/>
          </p:nvSpPr>
          <p:spPr>
            <a:xfrm>
              <a:off x="914400" y="3301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ABO uyuşmazlığı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57" name="CustomShape 11"/>
            <p:cNvSpPr/>
            <p:nvPr/>
          </p:nvSpPr>
          <p:spPr>
            <a:xfrm>
              <a:off x="914400" y="36576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TDP + IVIG kombinasyonu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58" name="CustomShape 12"/>
            <p:cNvSpPr/>
            <p:nvPr/>
          </p:nvSpPr>
          <p:spPr>
            <a:xfrm>
              <a:off x="914400" y="40132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3-5 seans pre-operatif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59" name="CustomShape 13"/>
            <p:cNvSpPr/>
            <p:nvPr/>
          </p:nvSpPr>
          <p:spPr>
            <a:xfrm>
              <a:off x="762120" y="4572000"/>
              <a:ext cx="6984720" cy="1726920"/>
            </a:xfrm>
            <a:custGeom>
              <a:avLst/>
              <a:gdLst/>
              <a:ahLst/>
              <a:cxnLst/>
              <a:rect l="l" t="t" r="r" b="b"/>
              <a:pathLst>
                <a:path w="6985000" h="1727200">
                  <a:moveTo>
                    <a:pt x="101594" y="0"/>
                  </a:moveTo>
                  <a:lnTo>
                    <a:pt x="6883406" y="0"/>
                  </a:lnTo>
                  <a:cubicBezTo>
                    <a:pt x="6939515" y="0"/>
                    <a:pt x="6985000" y="45485"/>
                    <a:pt x="6985000" y="101594"/>
                  </a:cubicBezTo>
                  <a:lnTo>
                    <a:pt x="6985000" y="1625606"/>
                  </a:lnTo>
                  <a:cubicBezTo>
                    <a:pt x="6985000" y="1681715"/>
                    <a:pt x="6939515" y="1727200"/>
                    <a:pt x="6883406" y="1727200"/>
                  </a:cubicBezTo>
                  <a:lnTo>
                    <a:pt x="101594" y="1727200"/>
                  </a:lnTo>
                  <a:cubicBezTo>
                    <a:pt x="45485" y="1727200"/>
                    <a:pt x="0" y="1681715"/>
                    <a:pt x="0" y="16256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0" name="CustomShape 14"/>
            <p:cNvSpPr/>
            <p:nvPr/>
          </p:nvSpPr>
          <p:spPr>
            <a:xfrm>
              <a:off x="914400" y="47242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Replasman Stratejisi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61" name="CustomShape 15"/>
            <p:cNvSpPr/>
            <p:nvPr/>
          </p:nvSpPr>
          <p:spPr>
            <a:xfrm>
              <a:off x="914400" y="51307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TDP: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Pıhtılaşma faktörleri, immunglobulin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62" name="CustomShape 16"/>
            <p:cNvSpPr/>
            <p:nvPr/>
          </p:nvSpPr>
          <p:spPr>
            <a:xfrm>
              <a:off x="914400" y="54864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IVIG: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0.1-0.5 g/kg post-TPE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63" name="CustomShape 17"/>
            <p:cNvSpPr/>
            <p:nvPr/>
          </p:nvSpPr>
          <p:spPr>
            <a:xfrm>
              <a:off x="914400" y="58420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Rituximab: 375 mg/m²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64" name="CustomShape 18"/>
            <p:cNvSpPr/>
            <p:nvPr/>
          </p:nvSpPr>
          <p:spPr>
            <a:xfrm>
              <a:off x="787320" y="6400800"/>
              <a:ext cx="6959160" cy="863280"/>
            </a:xfrm>
            <a:custGeom>
              <a:avLst/>
              <a:gdLst/>
              <a:ahLst/>
              <a:cxnLst/>
              <a:rect l="l" t="t" r="r" b="b"/>
              <a:pathLst>
                <a:path w="6959600" h="863600">
                  <a:moveTo>
                    <a:pt x="50800" y="0"/>
                  </a:moveTo>
                  <a:lnTo>
                    <a:pt x="6857997" y="0"/>
                  </a:lnTo>
                  <a:cubicBezTo>
                    <a:pt x="6914111" y="0"/>
                    <a:pt x="6959600" y="45489"/>
                    <a:pt x="6959600" y="101603"/>
                  </a:cubicBezTo>
                  <a:lnTo>
                    <a:pt x="6959600" y="761997"/>
                  </a:lnTo>
                  <a:cubicBezTo>
                    <a:pt x="6959600" y="818111"/>
                    <a:pt x="6914111" y="863600"/>
                    <a:pt x="6857997" y="863600"/>
                  </a:cubicBez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5" name="CustomShape 19"/>
            <p:cNvSpPr/>
            <p:nvPr/>
          </p:nvSpPr>
          <p:spPr>
            <a:xfrm>
              <a:off x="787320" y="6400800"/>
              <a:ext cx="50400" cy="863280"/>
            </a:xfrm>
            <a:custGeom>
              <a:avLst/>
              <a:gdLst/>
              <a:ahLst/>
              <a:cxnLst/>
              <a:rect l="l" t="t" r="r" b="b"/>
              <a:pathLst>
                <a:path w="50800" h="863600">
                  <a:moveTo>
                    <a:pt x="50800" y="0"/>
                  </a:moveTo>
                  <a:lnTo>
                    <a:pt x="50800" y="0"/>
                  </a:lnTo>
                  <a:lnTo>
                    <a:pt x="50800" y="863600"/>
                  </a:ln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6" name="CustomShape 20"/>
            <p:cNvSpPr/>
            <p:nvPr/>
          </p:nvSpPr>
          <p:spPr>
            <a:xfrm>
              <a:off x="965160" y="65530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Başarı Oranı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67" name="CustomShape 21"/>
            <p:cNvSpPr/>
            <p:nvPr/>
          </p:nvSpPr>
          <p:spPr>
            <a:xfrm>
              <a:off x="965160" y="685800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Greft sağkalımı: %80-90 (1 yıl)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68" name="CustomShape 22"/>
            <p:cNvSpPr/>
            <p:nvPr/>
          </p:nvSpPr>
          <p:spPr>
            <a:xfrm>
              <a:off x="8255160" y="1625760"/>
              <a:ext cx="7492680" cy="5892480"/>
            </a:xfrm>
            <a:custGeom>
              <a:avLst/>
              <a:gdLst/>
              <a:ahLst/>
              <a:cxnLst/>
              <a:rect l="l" t="t" r="r" b="b"/>
              <a:pathLst>
                <a:path w="7493000" h="5892800">
                  <a:moveTo>
                    <a:pt x="152388" y="0"/>
                  </a:moveTo>
                  <a:lnTo>
                    <a:pt x="7340612" y="0"/>
                  </a:lnTo>
                  <a:cubicBezTo>
                    <a:pt x="7424774" y="0"/>
                    <a:pt x="7493000" y="68226"/>
                    <a:pt x="7493000" y="152388"/>
                  </a:cubicBezTo>
                  <a:lnTo>
                    <a:pt x="7493000" y="5740412"/>
                  </a:lnTo>
                  <a:cubicBezTo>
                    <a:pt x="7493000" y="5824574"/>
                    <a:pt x="7424774" y="5892800"/>
                    <a:pt x="7340612" y="5892800"/>
                  </a:cubicBezTo>
                  <a:lnTo>
                    <a:pt x="152388" y="5892800"/>
                  </a:lnTo>
                  <a:cubicBezTo>
                    <a:pt x="68226" y="5892800"/>
                    <a:pt x="0" y="5824574"/>
                    <a:pt x="0" y="5740412"/>
                  </a:cubicBezTo>
                  <a:lnTo>
                    <a:pt x="0" y="152388"/>
                  </a:lnTo>
                  <a:cubicBezTo>
                    <a:pt x="0" y="68283"/>
                    <a:pt x="68283" y="0"/>
                    <a:pt x="152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9" name="CustomShape 23"/>
            <p:cNvSpPr/>
            <p:nvPr/>
          </p:nvSpPr>
          <p:spPr>
            <a:xfrm>
              <a:off x="854064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25710" y="1439"/>
                  </a:moveTo>
                  <a:cubicBezTo>
                    <a:pt x="123627" y="496"/>
                    <a:pt x="121394" y="0"/>
                    <a:pt x="119063" y="0"/>
                  </a:cubicBezTo>
                  <a:cubicBezTo>
                    <a:pt x="116731" y="0"/>
                    <a:pt x="114498" y="496"/>
                    <a:pt x="112415" y="1439"/>
                  </a:cubicBezTo>
                  <a:lnTo>
                    <a:pt x="19000" y="41077"/>
                  </a:lnTo>
                  <a:cubicBezTo>
                    <a:pt x="8086" y="45690"/>
                    <a:pt x="-50" y="56455"/>
                    <a:pt x="0" y="69453"/>
                  </a:cubicBezTo>
                  <a:cubicBezTo>
                    <a:pt x="248" y="118666"/>
                    <a:pt x="20489" y="208707"/>
                    <a:pt x="105966" y="249634"/>
                  </a:cubicBezTo>
                  <a:cubicBezTo>
                    <a:pt x="114250" y="253603"/>
                    <a:pt x="123875" y="253603"/>
                    <a:pt x="132159" y="249634"/>
                  </a:cubicBezTo>
                  <a:cubicBezTo>
                    <a:pt x="217686" y="208707"/>
                    <a:pt x="237927" y="118666"/>
                    <a:pt x="238125" y="69453"/>
                  </a:cubicBezTo>
                  <a:cubicBezTo>
                    <a:pt x="238175" y="56455"/>
                    <a:pt x="230039" y="45690"/>
                    <a:pt x="219125" y="41077"/>
                  </a:cubicBezTo>
                  <a:lnTo>
                    <a:pt x="125710" y="1439"/>
                  </a:lnTo>
                  <a:close/>
                  <a:moveTo>
                    <a:pt x="119063" y="63500"/>
                  </a:moveTo>
                  <a:cubicBezTo>
                    <a:pt x="125661" y="63500"/>
                    <a:pt x="130969" y="68808"/>
                    <a:pt x="130969" y="75406"/>
                  </a:cubicBezTo>
                  <a:cubicBezTo>
                    <a:pt x="130969" y="86767"/>
                    <a:pt x="144711" y="92472"/>
                    <a:pt x="152747" y="84435"/>
                  </a:cubicBezTo>
                  <a:cubicBezTo>
                    <a:pt x="157411" y="79772"/>
                    <a:pt x="164951" y="79772"/>
                    <a:pt x="169565" y="84435"/>
                  </a:cubicBezTo>
                  <a:cubicBezTo>
                    <a:pt x="174179" y="89098"/>
                    <a:pt x="174228" y="96639"/>
                    <a:pt x="169565" y="101253"/>
                  </a:cubicBezTo>
                  <a:cubicBezTo>
                    <a:pt x="161528" y="109289"/>
                    <a:pt x="167233" y="123031"/>
                    <a:pt x="178594" y="123031"/>
                  </a:cubicBezTo>
                  <a:cubicBezTo>
                    <a:pt x="185192" y="123031"/>
                    <a:pt x="190500" y="128339"/>
                    <a:pt x="190500" y="134938"/>
                  </a:cubicBezTo>
                  <a:cubicBezTo>
                    <a:pt x="190500" y="141536"/>
                    <a:pt x="185192" y="146844"/>
                    <a:pt x="178594" y="146844"/>
                  </a:cubicBezTo>
                  <a:cubicBezTo>
                    <a:pt x="167233" y="146844"/>
                    <a:pt x="161528" y="160586"/>
                    <a:pt x="169565" y="168622"/>
                  </a:cubicBezTo>
                  <a:cubicBezTo>
                    <a:pt x="174228" y="173286"/>
                    <a:pt x="174228" y="180826"/>
                    <a:pt x="169565" y="185440"/>
                  </a:cubicBezTo>
                  <a:cubicBezTo>
                    <a:pt x="164902" y="190054"/>
                    <a:pt x="157361" y="190103"/>
                    <a:pt x="152747" y="185440"/>
                  </a:cubicBezTo>
                  <a:cubicBezTo>
                    <a:pt x="144711" y="177403"/>
                    <a:pt x="130969" y="183108"/>
                    <a:pt x="130969" y="194469"/>
                  </a:cubicBezTo>
                  <a:cubicBezTo>
                    <a:pt x="130969" y="201067"/>
                    <a:pt x="125661" y="206375"/>
                    <a:pt x="119063" y="206375"/>
                  </a:cubicBezTo>
                  <a:cubicBezTo>
                    <a:pt x="112464" y="206375"/>
                    <a:pt x="107156" y="201067"/>
                    <a:pt x="107156" y="194469"/>
                  </a:cubicBezTo>
                  <a:cubicBezTo>
                    <a:pt x="107156" y="183108"/>
                    <a:pt x="93414" y="177403"/>
                    <a:pt x="85378" y="185440"/>
                  </a:cubicBezTo>
                  <a:cubicBezTo>
                    <a:pt x="80714" y="190103"/>
                    <a:pt x="73174" y="190103"/>
                    <a:pt x="68560" y="185440"/>
                  </a:cubicBezTo>
                  <a:cubicBezTo>
                    <a:pt x="63946" y="180777"/>
                    <a:pt x="63897" y="173236"/>
                    <a:pt x="68560" y="168622"/>
                  </a:cubicBezTo>
                  <a:cubicBezTo>
                    <a:pt x="76597" y="160586"/>
                    <a:pt x="70892" y="146844"/>
                    <a:pt x="59531" y="146844"/>
                  </a:cubicBezTo>
                  <a:cubicBezTo>
                    <a:pt x="52933" y="146844"/>
                    <a:pt x="47625" y="141536"/>
                    <a:pt x="47625" y="134938"/>
                  </a:cubicBezTo>
                  <a:cubicBezTo>
                    <a:pt x="47625" y="128339"/>
                    <a:pt x="52933" y="123031"/>
                    <a:pt x="59531" y="123031"/>
                  </a:cubicBezTo>
                  <a:cubicBezTo>
                    <a:pt x="70892" y="123031"/>
                    <a:pt x="76597" y="109289"/>
                    <a:pt x="68560" y="101253"/>
                  </a:cubicBezTo>
                  <a:cubicBezTo>
                    <a:pt x="63897" y="96589"/>
                    <a:pt x="63897" y="89049"/>
                    <a:pt x="68560" y="84435"/>
                  </a:cubicBezTo>
                  <a:cubicBezTo>
                    <a:pt x="73223" y="79821"/>
                    <a:pt x="80764" y="79772"/>
                    <a:pt x="85378" y="84435"/>
                  </a:cubicBezTo>
                  <a:cubicBezTo>
                    <a:pt x="93414" y="92472"/>
                    <a:pt x="107156" y="86767"/>
                    <a:pt x="107156" y="75406"/>
                  </a:cubicBezTo>
                  <a:cubicBezTo>
                    <a:pt x="107156" y="68808"/>
                    <a:pt x="112464" y="63500"/>
                    <a:pt x="119063" y="63500"/>
                  </a:cubicBezTo>
                  <a:close/>
                  <a:moveTo>
                    <a:pt x="103188" y="130969"/>
                  </a:moveTo>
                  <a:cubicBezTo>
                    <a:pt x="109759" y="130969"/>
                    <a:pt x="115094" y="125634"/>
                    <a:pt x="115094" y="119063"/>
                  </a:cubicBezTo>
                  <a:cubicBezTo>
                    <a:pt x="115094" y="112491"/>
                    <a:pt x="109759" y="107156"/>
                    <a:pt x="103188" y="107156"/>
                  </a:cubicBezTo>
                  <a:cubicBezTo>
                    <a:pt x="96616" y="107156"/>
                    <a:pt x="91281" y="112491"/>
                    <a:pt x="91281" y="119063"/>
                  </a:cubicBezTo>
                  <a:cubicBezTo>
                    <a:pt x="91281" y="125634"/>
                    <a:pt x="96616" y="130969"/>
                    <a:pt x="103188" y="130969"/>
                  </a:cubicBezTo>
                  <a:close/>
                  <a:moveTo>
                    <a:pt x="146844" y="150813"/>
                  </a:moveTo>
                  <a:cubicBezTo>
                    <a:pt x="146844" y="144241"/>
                    <a:pt x="141509" y="138906"/>
                    <a:pt x="134938" y="138906"/>
                  </a:cubicBezTo>
                  <a:cubicBezTo>
                    <a:pt x="128366" y="138906"/>
                    <a:pt x="123031" y="144241"/>
                    <a:pt x="123031" y="150813"/>
                  </a:cubicBezTo>
                  <a:cubicBezTo>
                    <a:pt x="123031" y="157384"/>
                    <a:pt x="128366" y="162719"/>
                    <a:pt x="134938" y="162719"/>
                  </a:cubicBezTo>
                  <a:cubicBezTo>
                    <a:pt x="141509" y="162719"/>
                    <a:pt x="146844" y="157384"/>
                    <a:pt x="146844" y="150813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0" name="CustomShape 24"/>
            <p:cNvSpPr/>
            <p:nvPr/>
          </p:nvSpPr>
          <p:spPr>
            <a:xfrm>
              <a:off x="882648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Antikor-Medyeli Redeksiyon (AMR)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971" name="CustomShape 25"/>
            <p:cNvSpPr/>
            <p:nvPr/>
          </p:nvSpPr>
          <p:spPr>
            <a:xfrm>
              <a:off x="8534520" y="2387520"/>
              <a:ext cx="6959160" cy="1726920"/>
            </a:xfrm>
            <a:custGeom>
              <a:avLst/>
              <a:gdLst/>
              <a:ahLst/>
              <a:cxnLst/>
              <a:rect l="l" t="t" r="r" b="b"/>
              <a:pathLst>
                <a:path w="6959600" h="1727200">
                  <a:moveTo>
                    <a:pt x="50800" y="0"/>
                  </a:moveTo>
                  <a:lnTo>
                    <a:pt x="6858006" y="0"/>
                  </a:lnTo>
                  <a:cubicBezTo>
                    <a:pt x="6914115" y="0"/>
                    <a:pt x="6959600" y="45485"/>
                    <a:pt x="6959600" y="101594"/>
                  </a:cubicBezTo>
                  <a:lnTo>
                    <a:pt x="6959600" y="1625606"/>
                  </a:lnTo>
                  <a:cubicBezTo>
                    <a:pt x="6959600" y="1681715"/>
                    <a:pt x="6914115" y="1727200"/>
                    <a:pt x="6858006" y="1727200"/>
                  </a:cubicBez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2" name="CustomShape 26"/>
            <p:cNvSpPr/>
            <p:nvPr/>
          </p:nvSpPr>
          <p:spPr>
            <a:xfrm>
              <a:off x="8534520" y="2387520"/>
              <a:ext cx="50400" cy="1726920"/>
            </a:xfrm>
            <a:custGeom>
              <a:avLst/>
              <a:gdLst/>
              <a:ahLst/>
              <a:cxnLst/>
              <a:rect l="l" t="t" r="r" b="b"/>
              <a:pathLst>
                <a:path w="50800" h="1727200">
                  <a:moveTo>
                    <a:pt x="50800" y="0"/>
                  </a:moveTo>
                  <a:lnTo>
                    <a:pt x="50800" y="0"/>
                  </a:lnTo>
                  <a:lnTo>
                    <a:pt x="50800" y="1727200"/>
                  </a:lnTo>
                  <a:lnTo>
                    <a:pt x="50800" y="1727200"/>
                  </a:lnTo>
                  <a:cubicBezTo>
                    <a:pt x="22763" y="1727200"/>
                    <a:pt x="0" y="1704437"/>
                    <a:pt x="0" y="1676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3" name="CustomShape 27"/>
            <p:cNvSpPr/>
            <p:nvPr/>
          </p:nvSpPr>
          <p:spPr>
            <a:xfrm>
              <a:off x="8712360" y="25401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Tanı Kriterleri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74" name="CustomShape 28"/>
            <p:cNvSpPr/>
            <p:nvPr/>
          </p:nvSpPr>
          <p:spPr>
            <a:xfrm>
              <a:off x="8712360" y="29462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DSA (Donor-Spesifik Antikor) pozitiflik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75" name="CustomShape 29"/>
            <p:cNvSpPr/>
            <p:nvPr/>
          </p:nvSpPr>
          <p:spPr>
            <a:xfrm>
              <a:off x="8712360" y="33019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C4d pozitiflik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76" name="CustomShape 30"/>
            <p:cNvSpPr/>
            <p:nvPr/>
          </p:nvSpPr>
          <p:spPr>
            <a:xfrm>
              <a:off x="8712360" y="365760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Transplant biyopsisi (Banff kriterleri)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77" name="CustomShape 31"/>
            <p:cNvSpPr/>
            <p:nvPr/>
          </p:nvSpPr>
          <p:spPr>
            <a:xfrm>
              <a:off x="8508960" y="4216320"/>
              <a:ext cx="6984720" cy="2082600"/>
            </a:xfrm>
            <a:custGeom>
              <a:avLst/>
              <a:gdLst/>
              <a:ahLst/>
              <a:cxnLst/>
              <a:rect l="l" t="t" r="r" b="b"/>
              <a:pathLst>
                <a:path w="6985000" h="20828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1981201"/>
                  </a:lnTo>
                  <a:cubicBezTo>
                    <a:pt x="6985000" y="2037313"/>
                    <a:pt x="6939513" y="2082800"/>
                    <a:pt x="6883401" y="2082800"/>
                  </a:cubicBezTo>
                  <a:lnTo>
                    <a:pt x="101599" y="2082800"/>
                  </a:lnTo>
                  <a:cubicBezTo>
                    <a:pt x="45487" y="2082800"/>
                    <a:pt x="0" y="2037313"/>
                    <a:pt x="0" y="19812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8" name="CustomShape 32"/>
            <p:cNvSpPr/>
            <p:nvPr/>
          </p:nvSpPr>
          <p:spPr>
            <a:xfrm>
              <a:off x="8661240" y="43689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Tedavi Protokolü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79" name="CustomShape 33"/>
            <p:cNvSpPr/>
            <p:nvPr/>
          </p:nvSpPr>
          <p:spPr>
            <a:xfrm>
              <a:off x="8661240" y="47750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TPE: Günlük/Gün aşırı (5-10 seans)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0" name="CustomShape 34"/>
            <p:cNvSpPr/>
            <p:nvPr/>
          </p:nvSpPr>
          <p:spPr>
            <a:xfrm>
              <a:off x="8661240" y="51307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TDP + IVIG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1" name="CustomShape 35"/>
            <p:cNvSpPr/>
            <p:nvPr/>
          </p:nvSpPr>
          <p:spPr>
            <a:xfrm>
              <a:off x="8661240" y="54864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Rituximab veya bortezomib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2" name="CustomShape 36"/>
            <p:cNvSpPr/>
            <p:nvPr/>
          </p:nvSpPr>
          <p:spPr>
            <a:xfrm>
              <a:off x="8661240" y="58420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Eculizumab (aHUS varsa)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3" name="CustomShape 37"/>
            <p:cNvSpPr/>
            <p:nvPr/>
          </p:nvSpPr>
          <p:spPr>
            <a:xfrm>
              <a:off x="8508960" y="640080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4" name="CustomShape 38"/>
            <p:cNvSpPr/>
            <p:nvPr/>
          </p:nvSpPr>
          <p:spPr>
            <a:xfrm>
              <a:off x="8661240" y="65530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Yanıt Oranı: %60-70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5" name="CustomShape 39"/>
            <p:cNvSpPr/>
            <p:nvPr/>
          </p:nvSpPr>
          <p:spPr>
            <a:xfrm>
              <a:off x="8661240" y="685800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Nüks sık, tekrar TPE gerekebilir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986" name="CustomShape 40"/>
            <p:cNvSpPr/>
            <p:nvPr/>
          </p:nvSpPr>
          <p:spPr>
            <a:xfrm>
              <a:off x="507960" y="7721640"/>
              <a:ext cx="3657240" cy="2285640"/>
            </a:xfrm>
            <a:custGeom>
              <a:avLst/>
              <a:gdLst/>
              <a:ahLst/>
              <a:cxnLst/>
              <a:rect l="l" t="t" r="r" b="b"/>
              <a:pathLst>
                <a:path w="3657600" h="2286000">
                  <a:moveTo>
                    <a:pt x="152408" y="0"/>
                  </a:moveTo>
                  <a:lnTo>
                    <a:pt x="3505192" y="0"/>
                  </a:lnTo>
                  <a:cubicBezTo>
                    <a:pt x="3589365" y="0"/>
                    <a:pt x="3657600" y="68235"/>
                    <a:pt x="3657600" y="152408"/>
                  </a:cubicBezTo>
                  <a:lnTo>
                    <a:pt x="3657600" y="2133592"/>
                  </a:lnTo>
                  <a:cubicBezTo>
                    <a:pt x="3657600" y="2217765"/>
                    <a:pt x="3589365" y="2286000"/>
                    <a:pt x="3505192" y="2286000"/>
                  </a:cubicBezTo>
                  <a:lnTo>
                    <a:pt x="152408" y="2286000"/>
                  </a:lnTo>
                  <a:cubicBezTo>
                    <a:pt x="68235" y="2286000"/>
                    <a:pt x="0" y="2217765"/>
                    <a:pt x="0" y="2133592"/>
                  </a:cubicBezTo>
                  <a:lnTo>
                    <a:pt x="0" y="152408"/>
                  </a:lnTo>
                  <a:cubicBezTo>
                    <a:pt x="0" y="68292"/>
                    <a:pt x="68292" y="0"/>
                    <a:pt x="152408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7" name="CustomShape 41"/>
            <p:cNvSpPr/>
            <p:nvPr/>
          </p:nvSpPr>
          <p:spPr>
            <a:xfrm>
              <a:off x="736560" y="79754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38100" y="139700"/>
                  </a:moveTo>
                  <a:cubicBezTo>
                    <a:pt x="38100" y="153710"/>
                    <a:pt x="49490" y="165100"/>
                    <a:pt x="63500" y="165100"/>
                  </a:cubicBezTo>
                  <a:lnTo>
                    <a:pt x="135533" y="165100"/>
                  </a:lnTo>
                  <a:cubicBezTo>
                    <a:pt x="142280" y="165100"/>
                    <a:pt x="148749" y="162441"/>
                    <a:pt x="153511" y="157678"/>
                  </a:cubicBezTo>
                  <a:lnTo>
                    <a:pt x="195778" y="115372"/>
                  </a:lnTo>
                  <a:cubicBezTo>
                    <a:pt x="200541" y="110609"/>
                    <a:pt x="203200" y="104140"/>
                    <a:pt x="203200" y="97393"/>
                  </a:cubicBezTo>
                  <a:lnTo>
                    <a:pt x="203200" y="25400"/>
                  </a:lnTo>
                  <a:cubicBezTo>
                    <a:pt x="203200" y="11390"/>
                    <a:pt x="191810" y="0"/>
                    <a:pt x="177800" y="0"/>
                  </a:cubicBezTo>
                  <a:lnTo>
                    <a:pt x="63500" y="0"/>
                  </a:lnTo>
                  <a:cubicBezTo>
                    <a:pt x="49490" y="0"/>
                    <a:pt x="38100" y="11390"/>
                    <a:pt x="38100" y="25400"/>
                  </a:cubicBezTo>
                  <a:lnTo>
                    <a:pt x="38100" y="139700"/>
                  </a:lnTo>
                  <a:close/>
                  <a:moveTo>
                    <a:pt x="114300" y="44450"/>
                  </a:moveTo>
                  <a:lnTo>
                    <a:pt x="127000" y="44450"/>
                  </a:lnTo>
                  <a:cubicBezTo>
                    <a:pt x="130493" y="44450"/>
                    <a:pt x="133350" y="47308"/>
                    <a:pt x="133350" y="50800"/>
                  </a:cubicBezTo>
                  <a:lnTo>
                    <a:pt x="133350" y="69850"/>
                  </a:lnTo>
                  <a:lnTo>
                    <a:pt x="152400" y="69850"/>
                  </a:lnTo>
                  <a:cubicBezTo>
                    <a:pt x="155893" y="69850"/>
                    <a:pt x="158750" y="72708"/>
                    <a:pt x="158750" y="76200"/>
                  </a:cubicBezTo>
                  <a:lnTo>
                    <a:pt x="158750" y="88900"/>
                  </a:lnTo>
                  <a:cubicBezTo>
                    <a:pt x="158750" y="92393"/>
                    <a:pt x="155893" y="95250"/>
                    <a:pt x="152400" y="95250"/>
                  </a:cubicBezTo>
                  <a:lnTo>
                    <a:pt x="133350" y="95250"/>
                  </a:lnTo>
                  <a:lnTo>
                    <a:pt x="133350" y="114300"/>
                  </a:lnTo>
                  <a:cubicBezTo>
                    <a:pt x="133350" y="117793"/>
                    <a:pt x="130493" y="120650"/>
                    <a:pt x="127000" y="120650"/>
                  </a:cubicBezTo>
                  <a:lnTo>
                    <a:pt x="114300" y="120650"/>
                  </a:lnTo>
                  <a:cubicBezTo>
                    <a:pt x="110808" y="120650"/>
                    <a:pt x="107950" y="117793"/>
                    <a:pt x="107950" y="114300"/>
                  </a:cubicBezTo>
                  <a:lnTo>
                    <a:pt x="107950" y="95250"/>
                  </a:lnTo>
                  <a:lnTo>
                    <a:pt x="88900" y="95250"/>
                  </a:lnTo>
                  <a:cubicBezTo>
                    <a:pt x="85408" y="95250"/>
                    <a:pt x="82550" y="92393"/>
                    <a:pt x="82550" y="88900"/>
                  </a:cubicBezTo>
                  <a:lnTo>
                    <a:pt x="82550" y="76200"/>
                  </a:lnTo>
                  <a:cubicBezTo>
                    <a:pt x="82550" y="72708"/>
                    <a:pt x="85408" y="69850"/>
                    <a:pt x="88900" y="69850"/>
                  </a:cubicBezTo>
                  <a:lnTo>
                    <a:pt x="107950" y="69850"/>
                  </a:lnTo>
                  <a:lnTo>
                    <a:pt x="107950" y="50800"/>
                  </a:lnTo>
                  <a:cubicBezTo>
                    <a:pt x="107950" y="47308"/>
                    <a:pt x="110808" y="44450"/>
                    <a:pt x="114300" y="44450"/>
                  </a:cubicBezTo>
                  <a:close/>
                  <a:moveTo>
                    <a:pt x="19050" y="47625"/>
                  </a:moveTo>
                  <a:cubicBezTo>
                    <a:pt x="19050" y="42347"/>
                    <a:pt x="14803" y="38100"/>
                    <a:pt x="9525" y="38100"/>
                  </a:cubicBezTo>
                  <a:cubicBezTo>
                    <a:pt x="4247" y="38100"/>
                    <a:pt x="0" y="42347"/>
                    <a:pt x="0" y="47625"/>
                  </a:cubicBezTo>
                  <a:lnTo>
                    <a:pt x="0" y="177800"/>
                  </a:lnTo>
                  <a:cubicBezTo>
                    <a:pt x="0" y="191810"/>
                    <a:pt x="11390" y="203200"/>
                    <a:pt x="25400" y="203200"/>
                  </a:cubicBezTo>
                  <a:lnTo>
                    <a:pt x="130175" y="203200"/>
                  </a:lnTo>
                  <a:cubicBezTo>
                    <a:pt x="135453" y="203200"/>
                    <a:pt x="139700" y="198953"/>
                    <a:pt x="139700" y="193675"/>
                  </a:cubicBezTo>
                  <a:cubicBezTo>
                    <a:pt x="139700" y="188397"/>
                    <a:pt x="135453" y="184150"/>
                    <a:pt x="130175" y="184150"/>
                  </a:cubicBezTo>
                  <a:lnTo>
                    <a:pt x="25400" y="184150"/>
                  </a:lnTo>
                  <a:cubicBezTo>
                    <a:pt x="21908" y="184150"/>
                    <a:pt x="19050" y="181293"/>
                    <a:pt x="19050" y="177800"/>
                  </a:cubicBezTo>
                  <a:lnTo>
                    <a:pt x="19050" y="47625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8" name="CustomShape 42"/>
            <p:cNvSpPr/>
            <p:nvPr/>
          </p:nvSpPr>
          <p:spPr>
            <a:xfrm>
              <a:off x="965160" y="792468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Anti-GBM Hastalığı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89" name="CustomShape 43"/>
            <p:cNvSpPr/>
            <p:nvPr/>
          </p:nvSpPr>
          <p:spPr>
            <a:xfrm>
              <a:off x="711360" y="833112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Replasman: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0" name="CustomShape 44"/>
            <p:cNvSpPr/>
            <p:nvPr/>
          </p:nvSpPr>
          <p:spPr>
            <a:xfrm>
              <a:off x="711360" y="871236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Seans: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7-10 (günlük)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1" name="CustomShape 45"/>
            <p:cNvSpPr/>
            <p:nvPr/>
          </p:nvSpPr>
          <p:spPr>
            <a:xfrm>
              <a:off x="711360" y="909324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Eşlik: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Siklofosfamid + steroid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2" name="CustomShape 46"/>
            <p:cNvSpPr/>
            <p:nvPr/>
          </p:nvSpPr>
          <p:spPr>
            <a:xfrm>
              <a:off x="711360" y="947412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Yanıt: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Erken dönemde iyi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3" name="CustomShape 47"/>
            <p:cNvSpPr/>
            <p:nvPr/>
          </p:nvSpPr>
          <p:spPr>
            <a:xfrm>
              <a:off x="4368960" y="7746840"/>
              <a:ext cx="3657240" cy="2260080"/>
            </a:xfrm>
            <a:custGeom>
              <a:avLst/>
              <a:gdLst/>
              <a:ahLst/>
              <a:cxnLst/>
              <a:rect l="l" t="t" r="r" b="b"/>
              <a:pathLst>
                <a:path w="3657600" h="22606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108190"/>
                  </a:lnTo>
                  <a:cubicBezTo>
                    <a:pt x="3657600" y="2192364"/>
                    <a:pt x="3589364" y="2260600"/>
                    <a:pt x="3505190" y="2260600"/>
                  </a:cubicBezTo>
                  <a:lnTo>
                    <a:pt x="152410" y="2260600"/>
                  </a:lnTo>
                  <a:cubicBezTo>
                    <a:pt x="68236" y="2260600"/>
                    <a:pt x="0" y="2192364"/>
                    <a:pt x="0" y="21081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4" name="CustomShape 48"/>
            <p:cNvSpPr/>
            <p:nvPr/>
          </p:nvSpPr>
          <p:spPr>
            <a:xfrm>
              <a:off x="4368960" y="774684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5" name="CustomShape 49"/>
            <p:cNvSpPr/>
            <p:nvPr/>
          </p:nvSpPr>
          <p:spPr>
            <a:xfrm>
              <a:off x="4597560" y="80265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95647" y="34568"/>
                  </a:moveTo>
                  <a:lnTo>
                    <a:pt x="101600" y="42783"/>
                  </a:lnTo>
                  <a:lnTo>
                    <a:pt x="107553" y="34568"/>
                  </a:lnTo>
                  <a:cubicBezTo>
                    <a:pt x="117475" y="20836"/>
                    <a:pt x="133429" y="12700"/>
                    <a:pt x="150376" y="12700"/>
                  </a:cubicBezTo>
                  <a:cubicBezTo>
                    <a:pt x="179546" y="12700"/>
                    <a:pt x="203200" y="36354"/>
                    <a:pt x="203200" y="65524"/>
                  </a:cubicBezTo>
                  <a:lnTo>
                    <a:pt x="203200" y="66556"/>
                  </a:lnTo>
                  <a:cubicBezTo>
                    <a:pt x="203200" y="111085"/>
                    <a:pt x="147677" y="162798"/>
                    <a:pt x="118705" y="184904"/>
                  </a:cubicBezTo>
                  <a:cubicBezTo>
                    <a:pt x="113784" y="188635"/>
                    <a:pt x="107752" y="190500"/>
                    <a:pt x="101600" y="190500"/>
                  </a:cubicBezTo>
                  <a:cubicBezTo>
                    <a:pt x="95448" y="190500"/>
                    <a:pt x="89376" y="188674"/>
                    <a:pt x="84495" y="184904"/>
                  </a:cubicBezTo>
                  <a:cubicBezTo>
                    <a:pt x="55523" y="162798"/>
                    <a:pt x="0" y="111085"/>
                    <a:pt x="0" y="66556"/>
                  </a:cubicBezTo>
                  <a:lnTo>
                    <a:pt x="0" y="65524"/>
                  </a:lnTo>
                  <a:cubicBezTo>
                    <a:pt x="0" y="36354"/>
                    <a:pt x="23654" y="12700"/>
                    <a:pt x="52824" y="12700"/>
                  </a:cubicBezTo>
                  <a:cubicBezTo>
                    <a:pt x="69771" y="12700"/>
                    <a:pt x="85725" y="20836"/>
                    <a:pt x="95647" y="34568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6" name="CustomShape 50"/>
            <p:cNvSpPr/>
            <p:nvPr/>
          </p:nvSpPr>
          <p:spPr>
            <a:xfrm>
              <a:off x="4826160" y="797544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Kalp Nakli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7" name="CustomShape 51"/>
            <p:cNvSpPr/>
            <p:nvPr/>
          </p:nvSpPr>
          <p:spPr>
            <a:xfrm>
              <a:off x="4572000" y="838188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Desensitizasyon: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TDP + IVIG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8" name="CustomShape 52"/>
            <p:cNvSpPr/>
            <p:nvPr/>
          </p:nvSpPr>
          <p:spPr>
            <a:xfrm>
              <a:off x="4572000" y="876312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AMR: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TPE + rituximab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999" name="CustomShape 53"/>
            <p:cNvSpPr/>
            <p:nvPr/>
          </p:nvSpPr>
          <p:spPr>
            <a:xfrm>
              <a:off x="4572000" y="914400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Başarı: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%70-80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00" name="CustomShape 54"/>
            <p:cNvSpPr/>
            <p:nvPr/>
          </p:nvSpPr>
          <p:spPr>
            <a:xfrm>
              <a:off x="8229600" y="7746840"/>
              <a:ext cx="3657240" cy="2260080"/>
            </a:xfrm>
            <a:custGeom>
              <a:avLst/>
              <a:gdLst/>
              <a:ahLst/>
              <a:cxnLst/>
              <a:rect l="l" t="t" r="r" b="b"/>
              <a:pathLst>
                <a:path w="3657600" h="22606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108190"/>
                  </a:lnTo>
                  <a:cubicBezTo>
                    <a:pt x="3657600" y="2192364"/>
                    <a:pt x="3589364" y="2260600"/>
                    <a:pt x="3505190" y="2260600"/>
                  </a:cubicBezTo>
                  <a:lnTo>
                    <a:pt x="152410" y="2260600"/>
                  </a:lnTo>
                  <a:cubicBezTo>
                    <a:pt x="68236" y="2260600"/>
                    <a:pt x="0" y="2192364"/>
                    <a:pt x="0" y="21081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1" name="CustomShape 55"/>
            <p:cNvSpPr/>
            <p:nvPr/>
          </p:nvSpPr>
          <p:spPr>
            <a:xfrm>
              <a:off x="8229600" y="774684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2" name="CustomShape 56"/>
            <p:cNvSpPr/>
            <p:nvPr/>
          </p:nvSpPr>
          <p:spPr>
            <a:xfrm>
              <a:off x="8445600" y="8026560"/>
              <a:ext cx="228240" cy="202680"/>
            </a:xfrm>
            <a:custGeom>
              <a:avLst/>
              <a:gdLst/>
              <a:ahLst/>
              <a:cxnLst/>
              <a:rect l="l" t="t" r="r" b="b"/>
              <a:pathLst>
                <a:path w="228600" h="203200">
                  <a:moveTo>
                    <a:pt x="127000" y="12700"/>
                  </a:moveTo>
                  <a:cubicBezTo>
                    <a:pt x="127000" y="5675"/>
                    <a:pt x="121325" y="0"/>
                    <a:pt x="114300" y="0"/>
                  </a:cubicBezTo>
                  <a:cubicBezTo>
                    <a:pt x="107275" y="0"/>
                    <a:pt x="101600" y="5675"/>
                    <a:pt x="101600" y="12700"/>
                  </a:cubicBezTo>
                  <a:lnTo>
                    <a:pt x="101600" y="69017"/>
                  </a:lnTo>
                  <a:lnTo>
                    <a:pt x="88900" y="76637"/>
                  </a:lnTo>
                  <a:lnTo>
                    <a:pt x="88900" y="30321"/>
                  </a:lnTo>
                  <a:cubicBezTo>
                    <a:pt x="88900" y="20598"/>
                    <a:pt x="81002" y="12700"/>
                    <a:pt x="71279" y="12700"/>
                  </a:cubicBezTo>
                  <a:cubicBezTo>
                    <a:pt x="66318" y="12700"/>
                    <a:pt x="61595" y="14803"/>
                    <a:pt x="58261" y="18455"/>
                  </a:cubicBezTo>
                  <a:lnTo>
                    <a:pt x="47784" y="29964"/>
                  </a:lnTo>
                  <a:cubicBezTo>
                    <a:pt x="17026" y="63818"/>
                    <a:pt x="0" y="107871"/>
                    <a:pt x="0" y="153591"/>
                  </a:cubicBezTo>
                  <a:lnTo>
                    <a:pt x="0" y="165695"/>
                  </a:lnTo>
                  <a:cubicBezTo>
                    <a:pt x="0" y="186412"/>
                    <a:pt x="16788" y="203200"/>
                    <a:pt x="37505" y="203200"/>
                  </a:cubicBezTo>
                  <a:cubicBezTo>
                    <a:pt x="46236" y="203200"/>
                    <a:pt x="54848" y="201176"/>
                    <a:pt x="62667" y="197247"/>
                  </a:cubicBezTo>
                  <a:lnTo>
                    <a:pt x="64651" y="196255"/>
                  </a:lnTo>
                  <a:cubicBezTo>
                    <a:pt x="79494" y="188833"/>
                    <a:pt x="88860" y="173673"/>
                    <a:pt x="88860" y="157043"/>
                  </a:cubicBezTo>
                  <a:lnTo>
                    <a:pt x="88860" y="106243"/>
                  </a:lnTo>
                  <a:lnTo>
                    <a:pt x="114260" y="91003"/>
                  </a:lnTo>
                  <a:lnTo>
                    <a:pt x="139660" y="106243"/>
                  </a:lnTo>
                  <a:lnTo>
                    <a:pt x="139660" y="157043"/>
                  </a:lnTo>
                  <a:cubicBezTo>
                    <a:pt x="139660" y="173633"/>
                    <a:pt x="149027" y="188833"/>
                    <a:pt x="163870" y="196255"/>
                  </a:cubicBezTo>
                  <a:lnTo>
                    <a:pt x="165854" y="197247"/>
                  </a:lnTo>
                  <a:cubicBezTo>
                    <a:pt x="173673" y="201136"/>
                    <a:pt x="182285" y="203200"/>
                    <a:pt x="191016" y="203200"/>
                  </a:cubicBezTo>
                  <a:cubicBezTo>
                    <a:pt x="211733" y="203200"/>
                    <a:pt x="228521" y="186412"/>
                    <a:pt x="228521" y="165695"/>
                  </a:cubicBezTo>
                  <a:lnTo>
                    <a:pt x="228521" y="163235"/>
                  </a:lnTo>
                  <a:cubicBezTo>
                    <a:pt x="228521" y="119142"/>
                    <a:pt x="213955" y="76319"/>
                    <a:pt x="187087" y="41394"/>
                  </a:cubicBezTo>
                  <a:lnTo>
                    <a:pt x="170220" y="19328"/>
                  </a:lnTo>
                  <a:cubicBezTo>
                    <a:pt x="167005" y="15121"/>
                    <a:pt x="162004" y="12700"/>
                    <a:pt x="156726" y="12700"/>
                  </a:cubicBezTo>
                  <a:cubicBezTo>
                    <a:pt x="147320" y="12700"/>
                    <a:pt x="139700" y="20320"/>
                    <a:pt x="139700" y="29726"/>
                  </a:cubicBezTo>
                  <a:lnTo>
                    <a:pt x="139700" y="76637"/>
                  </a:lnTo>
                  <a:lnTo>
                    <a:pt x="127000" y="69017"/>
                  </a:lnTo>
                  <a:lnTo>
                    <a:pt x="127000" y="1270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3" name="CustomShape 57"/>
            <p:cNvSpPr/>
            <p:nvPr/>
          </p:nvSpPr>
          <p:spPr>
            <a:xfrm>
              <a:off x="8686800" y="797544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Akciğer Nakli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04" name="CustomShape 58"/>
            <p:cNvSpPr/>
            <p:nvPr/>
          </p:nvSpPr>
          <p:spPr>
            <a:xfrm>
              <a:off x="8432640" y="838188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Desensitizasyon: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TDP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05" name="CustomShape 59"/>
            <p:cNvSpPr/>
            <p:nvPr/>
          </p:nvSpPr>
          <p:spPr>
            <a:xfrm>
              <a:off x="8432640" y="876312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AMR: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TPE + IVIG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06" name="CustomShape 60"/>
            <p:cNvSpPr/>
            <p:nvPr/>
          </p:nvSpPr>
          <p:spPr>
            <a:xfrm>
              <a:off x="8432640" y="9144000"/>
              <a:ext cx="335232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Zorluk: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Yüksek nüks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07" name="CustomShape 61"/>
            <p:cNvSpPr/>
            <p:nvPr/>
          </p:nvSpPr>
          <p:spPr>
            <a:xfrm>
              <a:off x="12090240" y="7746840"/>
              <a:ext cx="3657240" cy="2260080"/>
            </a:xfrm>
            <a:custGeom>
              <a:avLst/>
              <a:gdLst/>
              <a:ahLst/>
              <a:cxnLst/>
              <a:rect l="l" t="t" r="r" b="b"/>
              <a:pathLst>
                <a:path w="3657600" h="22606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2108190"/>
                  </a:lnTo>
                  <a:cubicBezTo>
                    <a:pt x="3657600" y="2192364"/>
                    <a:pt x="3589364" y="2260600"/>
                    <a:pt x="3505190" y="2260600"/>
                  </a:cubicBezTo>
                  <a:lnTo>
                    <a:pt x="152410" y="2260600"/>
                  </a:lnTo>
                  <a:cubicBezTo>
                    <a:pt x="68236" y="2260600"/>
                    <a:pt x="0" y="2192364"/>
                    <a:pt x="0" y="21081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8" name="CustomShape 62"/>
            <p:cNvSpPr/>
            <p:nvPr/>
          </p:nvSpPr>
          <p:spPr>
            <a:xfrm>
              <a:off x="12090240" y="774684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9" name="CustomShape 63"/>
            <p:cNvSpPr/>
            <p:nvPr/>
          </p:nvSpPr>
          <p:spPr>
            <a:xfrm>
              <a:off x="12344400" y="8026560"/>
              <a:ext cx="151920" cy="202680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123587" y="12700"/>
                  </a:moveTo>
                  <a:lnTo>
                    <a:pt x="127000" y="12700"/>
                  </a:lnTo>
                  <a:cubicBezTo>
                    <a:pt x="141010" y="12700"/>
                    <a:pt x="152400" y="24090"/>
                    <a:pt x="152400" y="38100"/>
                  </a:cubicBezTo>
                  <a:lnTo>
                    <a:pt x="152400" y="177800"/>
                  </a:lnTo>
                  <a:cubicBezTo>
                    <a:pt x="152400" y="191810"/>
                    <a:pt x="141010" y="203200"/>
                    <a:pt x="127000" y="203200"/>
                  </a:cubicBezTo>
                  <a:lnTo>
                    <a:pt x="25400" y="203200"/>
                  </a:lnTo>
                  <a:cubicBezTo>
                    <a:pt x="11390" y="203200"/>
                    <a:pt x="0" y="191810"/>
                    <a:pt x="0" y="177800"/>
                  </a:cubicBezTo>
                  <a:lnTo>
                    <a:pt x="0" y="38100"/>
                  </a:lnTo>
                  <a:cubicBezTo>
                    <a:pt x="0" y="24090"/>
                    <a:pt x="11390" y="12700"/>
                    <a:pt x="25400" y="12700"/>
                  </a:cubicBezTo>
                  <a:lnTo>
                    <a:pt x="28813" y="12700"/>
                  </a:lnTo>
                  <a:cubicBezTo>
                    <a:pt x="33179" y="5120"/>
                    <a:pt x="41394" y="0"/>
                    <a:pt x="50800" y="0"/>
                  </a:cubicBezTo>
                  <a:lnTo>
                    <a:pt x="101600" y="0"/>
                  </a:lnTo>
                  <a:cubicBezTo>
                    <a:pt x="111006" y="0"/>
                    <a:pt x="119221" y="5120"/>
                    <a:pt x="123587" y="12700"/>
                  </a:cubicBezTo>
                  <a:close/>
                  <a:moveTo>
                    <a:pt x="98425" y="44450"/>
                  </a:moveTo>
                  <a:cubicBezTo>
                    <a:pt x="103703" y="44450"/>
                    <a:pt x="107950" y="40203"/>
                    <a:pt x="107950" y="34925"/>
                  </a:cubicBezTo>
                  <a:cubicBezTo>
                    <a:pt x="107950" y="29647"/>
                    <a:pt x="103703" y="25400"/>
                    <a:pt x="98425" y="25400"/>
                  </a:cubicBezTo>
                  <a:lnTo>
                    <a:pt x="53975" y="25400"/>
                  </a:lnTo>
                  <a:cubicBezTo>
                    <a:pt x="48697" y="25400"/>
                    <a:pt x="44450" y="29647"/>
                    <a:pt x="44450" y="34925"/>
                  </a:cubicBezTo>
                  <a:cubicBezTo>
                    <a:pt x="44450" y="40203"/>
                    <a:pt x="48697" y="44450"/>
                    <a:pt x="53975" y="44450"/>
                  </a:cubicBezTo>
                  <a:lnTo>
                    <a:pt x="98425" y="44450"/>
                  </a:lnTo>
                  <a:close/>
                  <a:moveTo>
                    <a:pt x="109696" y="103465"/>
                  </a:moveTo>
                  <a:cubicBezTo>
                    <a:pt x="112474" y="99020"/>
                    <a:pt x="111125" y="93147"/>
                    <a:pt x="106680" y="90329"/>
                  </a:cubicBezTo>
                  <a:cubicBezTo>
                    <a:pt x="102235" y="87511"/>
                    <a:pt x="96361" y="88900"/>
                    <a:pt x="93543" y="93345"/>
                  </a:cubicBezTo>
                  <a:lnTo>
                    <a:pt x="69175" y="132358"/>
                  </a:lnTo>
                  <a:lnTo>
                    <a:pt x="58460" y="118070"/>
                  </a:lnTo>
                  <a:cubicBezTo>
                    <a:pt x="55285" y="113863"/>
                    <a:pt x="49332" y="112990"/>
                    <a:pt x="45125" y="116165"/>
                  </a:cubicBezTo>
                  <a:cubicBezTo>
                    <a:pt x="40918" y="119340"/>
                    <a:pt x="40045" y="125293"/>
                    <a:pt x="43220" y="129500"/>
                  </a:cubicBezTo>
                  <a:lnTo>
                    <a:pt x="62270" y="154900"/>
                  </a:lnTo>
                  <a:cubicBezTo>
                    <a:pt x="64135" y="157401"/>
                    <a:pt x="67151" y="158829"/>
                    <a:pt x="70287" y="158710"/>
                  </a:cubicBezTo>
                  <a:cubicBezTo>
                    <a:pt x="73422" y="158591"/>
                    <a:pt x="76279" y="156924"/>
                    <a:pt x="77946" y="154226"/>
                  </a:cubicBezTo>
                  <a:lnTo>
                    <a:pt x="109696" y="103426"/>
                  </a:ln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0" name="CustomShape 64"/>
            <p:cNvSpPr/>
            <p:nvPr/>
          </p:nvSpPr>
          <p:spPr>
            <a:xfrm>
              <a:off x="12547440" y="797544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İzlem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11" name="CustomShape 65"/>
            <p:cNvSpPr/>
            <p:nvPr/>
          </p:nvSpPr>
          <p:spPr>
            <a:xfrm>
              <a:off x="12331800" y="844452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2" name="CustomShape 66"/>
            <p:cNvSpPr/>
            <p:nvPr/>
          </p:nvSpPr>
          <p:spPr>
            <a:xfrm>
              <a:off x="12598560" y="8381880"/>
              <a:ext cx="30477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DSA düzeyleri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13" name="CustomShape 67"/>
            <p:cNvSpPr/>
            <p:nvPr/>
          </p:nvSpPr>
          <p:spPr>
            <a:xfrm>
              <a:off x="12331800" y="882540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4" name="CustomShape 68"/>
            <p:cNvSpPr/>
            <p:nvPr/>
          </p:nvSpPr>
          <p:spPr>
            <a:xfrm>
              <a:off x="12598560" y="8763120"/>
              <a:ext cx="30477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Kreatinin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15" name="CustomShape 69"/>
            <p:cNvSpPr/>
            <p:nvPr/>
          </p:nvSpPr>
          <p:spPr>
            <a:xfrm>
              <a:off x="12331800" y="92066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6" name="CustomShape 70"/>
            <p:cNvSpPr/>
            <p:nvPr/>
          </p:nvSpPr>
          <p:spPr>
            <a:xfrm>
              <a:off x="12598560" y="9144000"/>
              <a:ext cx="30477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Biyopsi (gerekirse)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73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47742" y="75482"/>
            <a:ext cx="16108258" cy="9089784"/>
            <a:chOff x="507960" y="584280"/>
            <a:chExt cx="15239880" cy="9190702"/>
          </a:xfrm>
        </p:grpSpPr>
        <p:sp>
          <p:nvSpPr>
            <p:cNvPr id="1017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9" name="CustomShape 3"/>
            <p:cNvSpPr/>
            <p:nvPr/>
          </p:nvSpPr>
          <p:spPr>
            <a:xfrm>
              <a:off x="812880" y="863640"/>
              <a:ext cx="904212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SLE,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Vaskülitler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Antifosfolipid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Sendromu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020" name="CustomShape 4"/>
            <p:cNvSpPr/>
            <p:nvPr/>
          </p:nvSpPr>
          <p:spPr>
            <a:xfrm>
              <a:off x="507960" y="1650960"/>
              <a:ext cx="4939920" cy="4343040"/>
            </a:xfrm>
            <a:custGeom>
              <a:avLst/>
              <a:gdLst/>
              <a:ahLst/>
              <a:cxnLst/>
              <a:rect l="l" t="t" r="r" b="b"/>
              <a:pathLst>
                <a:path w="4940300" h="43434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190990"/>
                  </a:lnTo>
                  <a:cubicBezTo>
                    <a:pt x="4940300" y="4275164"/>
                    <a:pt x="4872064" y="4343400"/>
                    <a:pt x="4787890" y="4343400"/>
                  </a:cubicBezTo>
                  <a:lnTo>
                    <a:pt x="152410" y="4343400"/>
                  </a:lnTo>
                  <a:cubicBezTo>
                    <a:pt x="68236" y="4343400"/>
                    <a:pt x="0" y="4275164"/>
                    <a:pt x="0" y="41909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1" name="CustomShape 5"/>
            <p:cNvSpPr/>
            <p:nvPr/>
          </p:nvSpPr>
          <p:spPr>
            <a:xfrm>
              <a:off x="50796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2" name="CustomShape 6"/>
            <p:cNvSpPr/>
            <p:nvPr/>
          </p:nvSpPr>
          <p:spPr>
            <a:xfrm>
              <a:off x="64764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Sistemik Lupus Eritematozus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23" name="CustomShape 7"/>
            <p:cNvSpPr/>
            <p:nvPr/>
          </p:nvSpPr>
          <p:spPr>
            <a:xfrm>
              <a:off x="711360" y="2387520"/>
              <a:ext cx="4533480" cy="1676160"/>
            </a:xfrm>
            <a:custGeom>
              <a:avLst/>
              <a:gdLst/>
              <a:ahLst/>
              <a:cxnLst/>
              <a:rect l="l" t="t" r="r" b="b"/>
              <a:pathLst>
                <a:path w="4533900" h="1676400">
                  <a:moveTo>
                    <a:pt x="101607" y="0"/>
                  </a:moveTo>
                  <a:lnTo>
                    <a:pt x="4432293" y="0"/>
                  </a:lnTo>
                  <a:cubicBezTo>
                    <a:pt x="4488409" y="0"/>
                    <a:pt x="4533900" y="45491"/>
                    <a:pt x="4533900" y="101607"/>
                  </a:cubicBezTo>
                  <a:lnTo>
                    <a:pt x="4533900" y="1574793"/>
                  </a:lnTo>
                  <a:cubicBezTo>
                    <a:pt x="4533900" y="1630909"/>
                    <a:pt x="4488409" y="1676400"/>
                    <a:pt x="4432293" y="1676400"/>
                  </a:cubicBezTo>
                  <a:lnTo>
                    <a:pt x="101607" y="1676400"/>
                  </a:lnTo>
                  <a:cubicBezTo>
                    <a:pt x="45491" y="1676400"/>
                    <a:pt x="0" y="1630909"/>
                    <a:pt x="0" y="1574793"/>
                  </a:cubicBezTo>
                  <a:lnTo>
                    <a:pt x="0" y="101607"/>
                  </a:lnTo>
                  <a:cubicBezTo>
                    <a:pt x="0" y="45528"/>
                    <a:pt x="45528" y="0"/>
                    <a:pt x="101607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24" name="CustomShape 8"/>
            <p:cNvSpPr/>
            <p:nvPr/>
          </p:nvSpPr>
          <p:spPr>
            <a:xfrm>
              <a:off x="81288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Endikasyonlar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25" name="CustomShape 9"/>
            <p:cNvSpPr/>
            <p:nvPr/>
          </p:nvSpPr>
          <p:spPr>
            <a:xfrm>
              <a:off x="81288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Ciddi lupus nefriti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26" name="CustomShape 10"/>
            <p:cNvSpPr/>
            <p:nvPr/>
          </p:nvSpPr>
          <p:spPr>
            <a:xfrm>
              <a:off x="812880" y="309888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Serebral lupus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27" name="CustomShape 11"/>
            <p:cNvSpPr/>
            <p:nvPr/>
          </p:nvSpPr>
          <p:spPr>
            <a:xfrm>
              <a:off x="812880" y="34034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TTP benzeri tablo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28" name="CustomShape 12"/>
            <p:cNvSpPr/>
            <p:nvPr/>
          </p:nvSpPr>
          <p:spPr>
            <a:xfrm>
              <a:off x="812880" y="37083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Hemofagositik sendrom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29" name="CustomShape 13"/>
            <p:cNvSpPr/>
            <p:nvPr/>
          </p:nvSpPr>
          <p:spPr>
            <a:xfrm>
              <a:off x="736560" y="416556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0" name="CustomShape 14"/>
            <p:cNvSpPr/>
            <p:nvPr/>
          </p:nvSpPr>
          <p:spPr>
            <a:xfrm>
              <a:off x="736560" y="416556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1" name="CustomShape 15"/>
            <p:cNvSpPr/>
            <p:nvPr/>
          </p:nvSpPr>
          <p:spPr>
            <a:xfrm>
              <a:off x="863640" y="426708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Replasman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32" name="CustomShape 16"/>
            <p:cNvSpPr/>
            <p:nvPr/>
          </p:nvSpPr>
          <p:spPr>
            <a:xfrm>
              <a:off x="863640" y="457200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 (Grade 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33" name="CustomShape 17"/>
            <p:cNvSpPr/>
            <p:nvPr/>
          </p:nvSpPr>
          <p:spPr>
            <a:xfrm>
              <a:off x="711360" y="502920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4" name="CustomShape 18"/>
            <p:cNvSpPr/>
            <p:nvPr/>
          </p:nvSpPr>
          <p:spPr>
            <a:xfrm>
              <a:off x="812880" y="513072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Protokol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35" name="CustomShape 19"/>
            <p:cNvSpPr/>
            <p:nvPr/>
          </p:nvSpPr>
          <p:spPr>
            <a:xfrm>
              <a:off x="812880" y="54356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7 seans, 14 gün + immünsupresyon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36" name="CustomShape 20"/>
            <p:cNvSpPr/>
            <p:nvPr/>
          </p:nvSpPr>
          <p:spPr>
            <a:xfrm>
              <a:off x="5655600" y="1650960"/>
              <a:ext cx="4939920" cy="4343040"/>
            </a:xfrm>
            <a:custGeom>
              <a:avLst/>
              <a:gdLst/>
              <a:ahLst/>
              <a:cxnLst/>
              <a:rect l="l" t="t" r="r" b="b"/>
              <a:pathLst>
                <a:path w="4940300" h="43434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190990"/>
                  </a:lnTo>
                  <a:cubicBezTo>
                    <a:pt x="4940300" y="4275164"/>
                    <a:pt x="4872064" y="4343400"/>
                    <a:pt x="4787890" y="4343400"/>
                  </a:cubicBezTo>
                  <a:lnTo>
                    <a:pt x="152410" y="4343400"/>
                  </a:lnTo>
                  <a:cubicBezTo>
                    <a:pt x="68236" y="4343400"/>
                    <a:pt x="0" y="4275164"/>
                    <a:pt x="0" y="41909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7" name="CustomShape 21"/>
            <p:cNvSpPr/>
            <p:nvPr/>
          </p:nvSpPr>
          <p:spPr>
            <a:xfrm>
              <a:off x="5655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8" name="CustomShape 22"/>
            <p:cNvSpPr/>
            <p:nvPr/>
          </p:nvSpPr>
          <p:spPr>
            <a:xfrm>
              <a:off x="5795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ANCA-Pozitif Vaskülitler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39" name="CustomShape 23"/>
            <p:cNvSpPr/>
            <p:nvPr/>
          </p:nvSpPr>
          <p:spPr>
            <a:xfrm>
              <a:off x="5859000" y="2387520"/>
              <a:ext cx="4533480" cy="1371240"/>
            </a:xfrm>
            <a:custGeom>
              <a:avLst/>
              <a:gdLst/>
              <a:ahLst/>
              <a:cxnLst/>
              <a:rect l="l" t="t" r="r" b="b"/>
              <a:pathLst>
                <a:path w="4533900" h="1371600">
                  <a:moveTo>
                    <a:pt x="101594" y="0"/>
                  </a:moveTo>
                  <a:lnTo>
                    <a:pt x="4432306" y="0"/>
                  </a:lnTo>
                  <a:cubicBezTo>
                    <a:pt x="4488415" y="0"/>
                    <a:pt x="4533900" y="45485"/>
                    <a:pt x="4533900" y="101594"/>
                  </a:cubicBezTo>
                  <a:lnTo>
                    <a:pt x="4533900" y="1270006"/>
                  </a:lnTo>
                  <a:cubicBezTo>
                    <a:pt x="4533900" y="1326115"/>
                    <a:pt x="4488415" y="1371600"/>
                    <a:pt x="44323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0" name="CustomShape 24"/>
            <p:cNvSpPr/>
            <p:nvPr/>
          </p:nvSpPr>
          <p:spPr>
            <a:xfrm>
              <a:off x="596052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Tipler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41" name="CustomShape 25"/>
            <p:cNvSpPr/>
            <p:nvPr/>
          </p:nvSpPr>
          <p:spPr>
            <a:xfrm>
              <a:off x="596052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Granülomatozis with polyangiitis (GPA)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42" name="CustomShape 26"/>
            <p:cNvSpPr/>
            <p:nvPr/>
          </p:nvSpPr>
          <p:spPr>
            <a:xfrm>
              <a:off x="5960520" y="309888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Mikroskopik polyangiitis (MPA)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43" name="CustomShape 27"/>
            <p:cNvSpPr/>
            <p:nvPr/>
          </p:nvSpPr>
          <p:spPr>
            <a:xfrm>
              <a:off x="5960520" y="34034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Eozinofilik granülomatozis (EGPA)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44" name="CustomShape 28"/>
            <p:cNvSpPr/>
            <p:nvPr/>
          </p:nvSpPr>
          <p:spPr>
            <a:xfrm>
              <a:off x="5884200" y="386064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5" name="CustomShape 29"/>
            <p:cNvSpPr/>
            <p:nvPr/>
          </p:nvSpPr>
          <p:spPr>
            <a:xfrm>
              <a:off x="5884200" y="386064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6" name="CustomShape 30"/>
            <p:cNvSpPr/>
            <p:nvPr/>
          </p:nvSpPr>
          <p:spPr>
            <a:xfrm>
              <a:off x="6011280" y="396252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Replasman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47" name="CustomShape 31"/>
            <p:cNvSpPr/>
            <p:nvPr/>
          </p:nvSpPr>
          <p:spPr>
            <a:xfrm>
              <a:off x="6011280" y="426708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 (Grade 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48" name="CustomShape 32"/>
            <p:cNvSpPr/>
            <p:nvPr/>
          </p:nvSpPr>
          <p:spPr>
            <a:xfrm>
              <a:off x="5859000" y="472428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9" name="CustomShape 33"/>
            <p:cNvSpPr/>
            <p:nvPr/>
          </p:nvSpPr>
          <p:spPr>
            <a:xfrm>
              <a:off x="5960520" y="48261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Protokol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50" name="CustomShape 34"/>
            <p:cNvSpPr/>
            <p:nvPr/>
          </p:nvSpPr>
          <p:spPr>
            <a:xfrm>
              <a:off x="5960520" y="51307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7 seans, 14 gün + siklofosfamid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51" name="CustomShape 35"/>
            <p:cNvSpPr/>
            <p:nvPr/>
          </p:nvSpPr>
          <p:spPr>
            <a:xfrm>
              <a:off x="10803600" y="1650960"/>
              <a:ext cx="4939920" cy="4343040"/>
            </a:xfrm>
            <a:custGeom>
              <a:avLst/>
              <a:gdLst/>
              <a:ahLst/>
              <a:cxnLst/>
              <a:rect l="l" t="t" r="r" b="b"/>
              <a:pathLst>
                <a:path w="4940300" h="43434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190990"/>
                  </a:lnTo>
                  <a:cubicBezTo>
                    <a:pt x="4940300" y="4275164"/>
                    <a:pt x="4872064" y="4343400"/>
                    <a:pt x="4787890" y="4343400"/>
                  </a:cubicBezTo>
                  <a:lnTo>
                    <a:pt x="152410" y="4343400"/>
                  </a:lnTo>
                  <a:cubicBezTo>
                    <a:pt x="68236" y="4343400"/>
                    <a:pt x="0" y="4275164"/>
                    <a:pt x="0" y="419099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2" name="CustomShape 36"/>
            <p:cNvSpPr/>
            <p:nvPr/>
          </p:nvSpPr>
          <p:spPr>
            <a:xfrm>
              <a:off x="10803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3" name="CustomShape 37"/>
            <p:cNvSpPr/>
            <p:nvPr/>
          </p:nvSpPr>
          <p:spPr>
            <a:xfrm>
              <a:off x="10943280" y="1879560"/>
              <a:ext cx="466056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Antifosfolipid Sendromu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54" name="CustomShape 38"/>
            <p:cNvSpPr/>
            <p:nvPr/>
          </p:nvSpPr>
          <p:spPr>
            <a:xfrm>
              <a:off x="11006640" y="2387520"/>
              <a:ext cx="4533480" cy="1371240"/>
            </a:xfrm>
            <a:custGeom>
              <a:avLst/>
              <a:gdLst/>
              <a:ahLst/>
              <a:cxnLst/>
              <a:rect l="l" t="t" r="r" b="b"/>
              <a:pathLst>
                <a:path w="4533900" h="1371600">
                  <a:moveTo>
                    <a:pt x="101594" y="0"/>
                  </a:moveTo>
                  <a:lnTo>
                    <a:pt x="4432306" y="0"/>
                  </a:lnTo>
                  <a:cubicBezTo>
                    <a:pt x="4488415" y="0"/>
                    <a:pt x="4533900" y="45485"/>
                    <a:pt x="4533900" y="101594"/>
                  </a:cubicBezTo>
                  <a:lnTo>
                    <a:pt x="4533900" y="1270006"/>
                  </a:lnTo>
                  <a:cubicBezTo>
                    <a:pt x="4533900" y="1326115"/>
                    <a:pt x="4488415" y="1371600"/>
                    <a:pt x="4432306" y="1371600"/>
                  </a:cubicBezTo>
                  <a:lnTo>
                    <a:pt x="101594" y="1371600"/>
                  </a:lnTo>
                  <a:cubicBezTo>
                    <a:pt x="45485" y="1371600"/>
                    <a:pt x="0" y="1326115"/>
                    <a:pt x="0" y="12700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5" name="CustomShape 39"/>
            <p:cNvSpPr/>
            <p:nvPr/>
          </p:nvSpPr>
          <p:spPr>
            <a:xfrm>
              <a:off x="11108160" y="248904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Endikasyonlar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56" name="CustomShape 40"/>
            <p:cNvSpPr/>
            <p:nvPr/>
          </p:nvSpPr>
          <p:spPr>
            <a:xfrm>
              <a:off x="11108160" y="279396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Katastrofik APS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57" name="CustomShape 41"/>
            <p:cNvSpPr/>
            <p:nvPr/>
          </p:nvSpPr>
          <p:spPr>
            <a:xfrm>
              <a:off x="11108160" y="309888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Gebelik komplikasyonları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58" name="CustomShape 42"/>
            <p:cNvSpPr/>
            <p:nvPr/>
          </p:nvSpPr>
          <p:spPr>
            <a:xfrm>
              <a:off x="11108160" y="340344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Tromboz refrakter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59" name="CustomShape 43"/>
            <p:cNvSpPr/>
            <p:nvPr/>
          </p:nvSpPr>
          <p:spPr>
            <a:xfrm>
              <a:off x="11032200" y="3860640"/>
              <a:ext cx="4508280" cy="761760"/>
            </a:xfrm>
            <a:custGeom>
              <a:avLst/>
              <a:gdLst/>
              <a:ahLst/>
              <a:cxnLst/>
              <a:rect l="l" t="t" r="r" b="b"/>
              <a:pathLst>
                <a:path w="4508500" h="762000">
                  <a:moveTo>
                    <a:pt x="50800" y="0"/>
                  </a:moveTo>
                  <a:lnTo>
                    <a:pt x="4406903" y="0"/>
                  </a:lnTo>
                  <a:cubicBezTo>
                    <a:pt x="4463013" y="0"/>
                    <a:pt x="4508500" y="45487"/>
                    <a:pt x="4508500" y="101597"/>
                  </a:cubicBezTo>
                  <a:lnTo>
                    <a:pt x="4508500" y="660403"/>
                  </a:lnTo>
                  <a:cubicBezTo>
                    <a:pt x="4508500" y="716513"/>
                    <a:pt x="4463013" y="762000"/>
                    <a:pt x="4406903" y="762000"/>
                  </a:cubicBez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0" name="CustomShape 44"/>
            <p:cNvSpPr/>
            <p:nvPr/>
          </p:nvSpPr>
          <p:spPr>
            <a:xfrm>
              <a:off x="11032200" y="3860640"/>
              <a:ext cx="50400" cy="761760"/>
            </a:xfrm>
            <a:custGeom>
              <a:avLst/>
              <a:gdLst/>
              <a:ahLst/>
              <a:cxnLst/>
              <a:rect l="l" t="t" r="r" b="b"/>
              <a:pathLst>
                <a:path w="50800" h="762000">
                  <a:moveTo>
                    <a:pt x="50800" y="0"/>
                  </a:moveTo>
                  <a:lnTo>
                    <a:pt x="50800" y="0"/>
                  </a:lnTo>
                  <a:lnTo>
                    <a:pt x="50800" y="762000"/>
                  </a:lnTo>
                  <a:lnTo>
                    <a:pt x="50800" y="762000"/>
                  </a:lnTo>
                  <a:cubicBezTo>
                    <a:pt x="22763" y="762000"/>
                    <a:pt x="0" y="739237"/>
                    <a:pt x="0" y="711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1" name="CustomShape 45"/>
            <p:cNvSpPr/>
            <p:nvPr/>
          </p:nvSpPr>
          <p:spPr>
            <a:xfrm>
              <a:off x="11158920" y="396252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Replasman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62" name="CustomShape 46"/>
            <p:cNvSpPr/>
            <p:nvPr/>
          </p:nvSpPr>
          <p:spPr>
            <a:xfrm>
              <a:off x="11158920" y="4267080"/>
              <a:ext cx="43686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 (Grade 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63" name="CustomShape 47"/>
            <p:cNvSpPr/>
            <p:nvPr/>
          </p:nvSpPr>
          <p:spPr>
            <a:xfrm>
              <a:off x="11006640" y="4724280"/>
              <a:ext cx="4533480" cy="761760"/>
            </a:xfrm>
            <a:custGeom>
              <a:avLst/>
              <a:gdLst/>
              <a:ahLst/>
              <a:cxnLst/>
              <a:rect l="l" t="t" r="r" b="b"/>
              <a:pathLst>
                <a:path w="4533900" h="762000">
                  <a:moveTo>
                    <a:pt x="101597" y="0"/>
                  </a:moveTo>
                  <a:lnTo>
                    <a:pt x="4432303" y="0"/>
                  </a:lnTo>
                  <a:cubicBezTo>
                    <a:pt x="4488413" y="0"/>
                    <a:pt x="4533900" y="45487"/>
                    <a:pt x="4533900" y="101597"/>
                  </a:cubicBezTo>
                  <a:lnTo>
                    <a:pt x="4533900" y="660403"/>
                  </a:lnTo>
                  <a:cubicBezTo>
                    <a:pt x="4533900" y="716513"/>
                    <a:pt x="4488413" y="762000"/>
                    <a:pt x="44323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4" name="CustomShape 48"/>
            <p:cNvSpPr/>
            <p:nvPr/>
          </p:nvSpPr>
          <p:spPr>
            <a:xfrm>
              <a:off x="11108160" y="4826160"/>
              <a:ext cx="44319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Protokol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65" name="CustomShape 49"/>
            <p:cNvSpPr/>
            <p:nvPr/>
          </p:nvSpPr>
          <p:spPr>
            <a:xfrm>
              <a:off x="11108160" y="5130720"/>
              <a:ext cx="44193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3-5 seans + antikoagülasyon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066" name="CustomShape 50"/>
            <p:cNvSpPr/>
            <p:nvPr/>
          </p:nvSpPr>
          <p:spPr>
            <a:xfrm>
              <a:off x="507960" y="6219262"/>
              <a:ext cx="7492680" cy="3555720"/>
            </a:xfrm>
            <a:custGeom>
              <a:avLst/>
              <a:gdLst/>
              <a:ahLst/>
              <a:cxnLst/>
              <a:rect l="l" t="t" r="r" b="b"/>
              <a:pathLst>
                <a:path w="7493000" h="3556000">
                  <a:moveTo>
                    <a:pt x="152410" y="0"/>
                  </a:moveTo>
                  <a:lnTo>
                    <a:pt x="7340590" y="0"/>
                  </a:lnTo>
                  <a:cubicBezTo>
                    <a:pt x="7424764" y="0"/>
                    <a:pt x="7493000" y="68236"/>
                    <a:pt x="7493000" y="152410"/>
                  </a:cubicBezTo>
                  <a:lnTo>
                    <a:pt x="7493000" y="3403590"/>
                  </a:lnTo>
                  <a:cubicBezTo>
                    <a:pt x="7493000" y="3487764"/>
                    <a:pt x="7424764" y="3556000"/>
                    <a:pt x="7340590" y="3556000"/>
                  </a:cubicBezTo>
                  <a:lnTo>
                    <a:pt x="152410" y="3556000"/>
                  </a:lnTo>
                  <a:cubicBezTo>
                    <a:pt x="68236" y="3556000"/>
                    <a:pt x="0" y="3487764"/>
                    <a:pt x="0" y="3403590"/>
                  </a:cubicBezTo>
                  <a:lnTo>
                    <a:pt x="0" y="152410"/>
                  </a:lnTo>
                  <a:cubicBezTo>
                    <a:pt x="0" y="68293"/>
                    <a:pt x="68293" y="0"/>
                    <a:pt x="152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7" name="CustomShape 51"/>
            <p:cNvSpPr/>
            <p:nvPr/>
          </p:nvSpPr>
          <p:spPr>
            <a:xfrm>
              <a:off x="762120" y="6451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Otoimmün Hastalıklarda TPE Yanıt Oranları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68" name="CustomShape 52"/>
            <p:cNvSpPr/>
            <p:nvPr/>
          </p:nvSpPr>
          <p:spPr>
            <a:xfrm>
              <a:off x="762120" y="6936822"/>
              <a:ext cx="6984720" cy="2562498"/>
            </a:xfrm>
            <a:prstGeom prst="roundRect">
              <a:avLst>
                <a:gd name="adj" fmla="val 0"/>
              </a:avLst>
            </a:prstGeom>
            <a:blipFill rotWithShape="0">
              <a:blip r:embed="rId3"/>
              <a:stretch>
                <a:fillRect t="307" b="307"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9" name="CustomShape 53"/>
            <p:cNvSpPr/>
            <p:nvPr/>
          </p:nvSpPr>
          <p:spPr>
            <a:xfrm>
              <a:off x="8255160" y="6197760"/>
              <a:ext cx="7492680" cy="3555720"/>
            </a:xfrm>
            <a:custGeom>
              <a:avLst/>
              <a:gdLst/>
              <a:ahLst/>
              <a:cxnLst/>
              <a:rect l="l" t="t" r="r" b="b"/>
              <a:pathLst>
                <a:path w="7493000" h="3556000">
                  <a:moveTo>
                    <a:pt x="152410" y="0"/>
                  </a:moveTo>
                  <a:lnTo>
                    <a:pt x="7340590" y="0"/>
                  </a:lnTo>
                  <a:cubicBezTo>
                    <a:pt x="7424764" y="0"/>
                    <a:pt x="7493000" y="68236"/>
                    <a:pt x="7493000" y="152410"/>
                  </a:cubicBezTo>
                  <a:lnTo>
                    <a:pt x="7493000" y="3403590"/>
                  </a:lnTo>
                  <a:cubicBezTo>
                    <a:pt x="7493000" y="3487764"/>
                    <a:pt x="7424764" y="3556000"/>
                    <a:pt x="7340590" y="3556000"/>
                  </a:cubicBezTo>
                  <a:lnTo>
                    <a:pt x="152410" y="3556000"/>
                  </a:lnTo>
                  <a:cubicBezTo>
                    <a:pt x="68236" y="3556000"/>
                    <a:pt x="0" y="3487764"/>
                    <a:pt x="0" y="3403590"/>
                  </a:cubicBezTo>
                  <a:lnTo>
                    <a:pt x="0" y="152410"/>
                  </a:lnTo>
                  <a:cubicBezTo>
                    <a:pt x="0" y="68293"/>
                    <a:pt x="68293" y="0"/>
                    <a:pt x="152410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0" name="CustomShape 54"/>
            <p:cNvSpPr/>
            <p:nvPr/>
          </p:nvSpPr>
          <p:spPr>
            <a:xfrm>
              <a:off x="8556480" y="6502320"/>
              <a:ext cx="221760" cy="253800"/>
            </a:xfrm>
            <a:custGeom>
              <a:avLst/>
              <a:gdLst/>
              <a:ahLst/>
              <a:cxnLst/>
              <a:rect l="l" t="t" r="r" b="b"/>
              <a:pathLst>
                <a:path w="222250" h="254000">
                  <a:moveTo>
                    <a:pt x="111125" y="3969"/>
                  </a:moveTo>
                  <a:cubicBezTo>
                    <a:pt x="78269" y="3969"/>
                    <a:pt x="51594" y="30644"/>
                    <a:pt x="51594" y="63500"/>
                  </a:cubicBezTo>
                  <a:cubicBezTo>
                    <a:pt x="51594" y="96356"/>
                    <a:pt x="78269" y="123031"/>
                    <a:pt x="111125" y="123031"/>
                  </a:cubicBezTo>
                  <a:cubicBezTo>
                    <a:pt x="143981" y="123031"/>
                    <a:pt x="170656" y="96356"/>
                    <a:pt x="170656" y="63500"/>
                  </a:cubicBezTo>
                  <a:cubicBezTo>
                    <a:pt x="170656" y="30644"/>
                    <a:pt x="143981" y="3969"/>
                    <a:pt x="111125" y="3969"/>
                  </a:cubicBezTo>
                  <a:close/>
                  <a:moveTo>
                    <a:pt x="140891" y="159147"/>
                  </a:moveTo>
                  <a:cubicBezTo>
                    <a:pt x="138212" y="158899"/>
                    <a:pt x="135434" y="158750"/>
                    <a:pt x="132655" y="158750"/>
                  </a:cubicBezTo>
                  <a:lnTo>
                    <a:pt x="89545" y="158750"/>
                  </a:lnTo>
                  <a:cubicBezTo>
                    <a:pt x="86767" y="158750"/>
                    <a:pt x="84038" y="158899"/>
                    <a:pt x="81310" y="159147"/>
                  </a:cubicBezTo>
                  <a:lnTo>
                    <a:pt x="81310" y="192633"/>
                  </a:lnTo>
                  <a:cubicBezTo>
                    <a:pt x="89495" y="196404"/>
                    <a:pt x="95200" y="204688"/>
                    <a:pt x="95200" y="214263"/>
                  </a:cubicBezTo>
                  <a:cubicBezTo>
                    <a:pt x="95200" y="227409"/>
                    <a:pt x="84534" y="238075"/>
                    <a:pt x="71388" y="238075"/>
                  </a:cubicBezTo>
                  <a:cubicBezTo>
                    <a:pt x="58241" y="238075"/>
                    <a:pt x="47575" y="227409"/>
                    <a:pt x="47575" y="214263"/>
                  </a:cubicBezTo>
                  <a:cubicBezTo>
                    <a:pt x="47575" y="204639"/>
                    <a:pt x="53280" y="196354"/>
                    <a:pt x="61466" y="192633"/>
                  </a:cubicBezTo>
                  <a:lnTo>
                    <a:pt x="61466" y="163661"/>
                  </a:lnTo>
                  <a:cubicBezTo>
                    <a:pt x="30262" y="175121"/>
                    <a:pt x="7938" y="205184"/>
                    <a:pt x="7938" y="240407"/>
                  </a:cubicBezTo>
                  <a:cubicBezTo>
                    <a:pt x="7938" y="247898"/>
                    <a:pt x="14039" y="254000"/>
                    <a:pt x="21530" y="254000"/>
                  </a:cubicBezTo>
                  <a:lnTo>
                    <a:pt x="200670" y="254000"/>
                  </a:lnTo>
                  <a:cubicBezTo>
                    <a:pt x="208161" y="254000"/>
                    <a:pt x="214263" y="247898"/>
                    <a:pt x="214263" y="240407"/>
                  </a:cubicBezTo>
                  <a:cubicBezTo>
                    <a:pt x="214263" y="205184"/>
                    <a:pt x="191939" y="175171"/>
                    <a:pt x="160685" y="163711"/>
                  </a:cubicBezTo>
                  <a:lnTo>
                    <a:pt x="160685" y="182265"/>
                  </a:lnTo>
                  <a:cubicBezTo>
                    <a:pt x="172244" y="186333"/>
                    <a:pt x="180529" y="197396"/>
                    <a:pt x="180529" y="210344"/>
                  </a:cubicBezTo>
                  <a:lnTo>
                    <a:pt x="180529" y="226219"/>
                  </a:lnTo>
                  <a:cubicBezTo>
                    <a:pt x="180529" y="231676"/>
                    <a:pt x="176064" y="236141"/>
                    <a:pt x="170607" y="236141"/>
                  </a:cubicBezTo>
                  <a:cubicBezTo>
                    <a:pt x="165150" y="236141"/>
                    <a:pt x="160685" y="231676"/>
                    <a:pt x="160685" y="226219"/>
                  </a:cubicBezTo>
                  <a:lnTo>
                    <a:pt x="160685" y="210344"/>
                  </a:lnTo>
                  <a:cubicBezTo>
                    <a:pt x="160685" y="204887"/>
                    <a:pt x="156220" y="200422"/>
                    <a:pt x="150763" y="200422"/>
                  </a:cubicBezTo>
                  <a:cubicBezTo>
                    <a:pt x="145306" y="200422"/>
                    <a:pt x="140841" y="204887"/>
                    <a:pt x="140841" y="210344"/>
                  </a:cubicBezTo>
                  <a:lnTo>
                    <a:pt x="140841" y="226219"/>
                  </a:lnTo>
                  <a:cubicBezTo>
                    <a:pt x="140841" y="231676"/>
                    <a:pt x="136376" y="236141"/>
                    <a:pt x="130919" y="236141"/>
                  </a:cubicBezTo>
                  <a:cubicBezTo>
                    <a:pt x="125462" y="236141"/>
                    <a:pt x="120997" y="231676"/>
                    <a:pt x="120997" y="226219"/>
                  </a:cubicBezTo>
                  <a:lnTo>
                    <a:pt x="120997" y="210344"/>
                  </a:lnTo>
                  <a:cubicBezTo>
                    <a:pt x="120997" y="197396"/>
                    <a:pt x="129282" y="186382"/>
                    <a:pt x="140841" y="182265"/>
                  </a:cubicBezTo>
                  <a:lnTo>
                    <a:pt x="140841" y="159147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1" name="CustomShape 55"/>
            <p:cNvSpPr/>
            <p:nvPr/>
          </p:nvSpPr>
          <p:spPr>
            <a:xfrm>
              <a:off x="8826480" y="6451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Klinik Öneriler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72" name="CustomShape 56"/>
            <p:cNvSpPr/>
            <p:nvPr/>
          </p:nvSpPr>
          <p:spPr>
            <a:xfrm>
              <a:off x="8534520" y="70221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3" name="CustomShape 57"/>
            <p:cNvSpPr/>
            <p:nvPr/>
          </p:nvSpPr>
          <p:spPr>
            <a:xfrm>
              <a:off x="8864640" y="695952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SLE: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+ immünsupresyon, nefrit ve nöropsikiyatrik tutulumda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74" name="CustomShape 58"/>
            <p:cNvSpPr/>
            <p:nvPr/>
          </p:nvSpPr>
          <p:spPr>
            <a:xfrm>
              <a:off x="8534520" y="7453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5" name="CustomShape 59"/>
            <p:cNvSpPr/>
            <p:nvPr/>
          </p:nvSpPr>
          <p:spPr>
            <a:xfrm>
              <a:off x="8864640" y="739152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Vaskülitler: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+ siklofosfamid, pulmoner renal sendromda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76" name="CustomShape 60"/>
            <p:cNvSpPr/>
            <p:nvPr/>
          </p:nvSpPr>
          <p:spPr>
            <a:xfrm>
              <a:off x="8534520" y="78858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7" name="CustomShape 61"/>
            <p:cNvSpPr/>
            <p:nvPr/>
          </p:nvSpPr>
          <p:spPr>
            <a:xfrm>
              <a:off x="8864640" y="782316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APS: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+ antikoagülasyon, katastrofik tabloda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78" name="CustomShape 62"/>
            <p:cNvSpPr/>
            <p:nvPr/>
          </p:nvSpPr>
          <p:spPr>
            <a:xfrm>
              <a:off x="8534520" y="83174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9" name="CustomShape 63"/>
            <p:cNvSpPr/>
            <p:nvPr/>
          </p:nvSpPr>
          <p:spPr>
            <a:xfrm>
              <a:off x="8864640" y="825516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Not: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TPE destekleyici tedavi, temel tedavi immünsupresyon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66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6455" y="0"/>
            <a:ext cx="16005341" cy="9027887"/>
            <a:chOff x="507960" y="507960"/>
            <a:chExt cx="15112800" cy="10159560"/>
          </a:xfrm>
        </p:grpSpPr>
        <p:sp>
          <p:nvSpPr>
            <p:cNvPr id="1080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1" name="CustomShape 2"/>
            <p:cNvSpPr/>
            <p:nvPr/>
          </p:nvSpPr>
          <p:spPr>
            <a:xfrm>
              <a:off x="812880" y="507960"/>
              <a:ext cx="8889480" cy="125769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16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       </a:t>
              </a:r>
              <a:r>
                <a:rPr lang="tr-TR" sz="36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 </a:t>
              </a:r>
              <a:r>
                <a:rPr lang="en-US" sz="24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FARMAKOEKONOMİ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083" name="CustomShape 4"/>
            <p:cNvSpPr/>
            <p:nvPr/>
          </p:nvSpPr>
          <p:spPr>
            <a:xfrm>
              <a:off x="507960" y="1625760"/>
              <a:ext cx="7492680" cy="5181120"/>
            </a:xfrm>
            <a:custGeom>
              <a:avLst/>
              <a:gdLst/>
              <a:ahLst/>
              <a:cxnLst/>
              <a:rect l="l" t="t" r="r" b="b"/>
              <a:pathLst>
                <a:path w="7493000" h="5181600">
                  <a:moveTo>
                    <a:pt x="152391" y="0"/>
                  </a:moveTo>
                  <a:lnTo>
                    <a:pt x="7340609" y="0"/>
                  </a:lnTo>
                  <a:cubicBezTo>
                    <a:pt x="7424716" y="0"/>
                    <a:pt x="7493000" y="68284"/>
                    <a:pt x="7493000" y="152391"/>
                  </a:cubicBezTo>
                  <a:lnTo>
                    <a:pt x="7493000" y="5029209"/>
                  </a:lnTo>
                  <a:cubicBezTo>
                    <a:pt x="7493000" y="5113372"/>
                    <a:pt x="7424772" y="5181600"/>
                    <a:pt x="7340609" y="5181600"/>
                  </a:cubicBezTo>
                  <a:lnTo>
                    <a:pt x="152391" y="5181600"/>
                  </a:lnTo>
                  <a:cubicBezTo>
                    <a:pt x="68284" y="5181600"/>
                    <a:pt x="0" y="5113316"/>
                    <a:pt x="0" y="5029209"/>
                  </a:cubicBezTo>
                  <a:lnTo>
                    <a:pt x="0" y="152391"/>
                  </a:lnTo>
                  <a:cubicBezTo>
                    <a:pt x="0" y="68284"/>
                    <a:pt x="68284" y="0"/>
                    <a:pt x="1523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4" name="CustomShape 5"/>
            <p:cNvSpPr/>
            <p:nvPr/>
          </p:nvSpPr>
          <p:spPr>
            <a:xfrm>
              <a:off x="76212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Detaylı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Maliyet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Analizi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085" name="CustomShape 6"/>
            <p:cNvSpPr/>
            <p:nvPr/>
          </p:nvSpPr>
          <p:spPr>
            <a:xfrm>
              <a:off x="762120" y="2387520"/>
              <a:ext cx="6984720" cy="3174480"/>
            </a:xfrm>
            <a:prstGeom prst="roundRect">
              <a:avLst>
                <a:gd name="adj" fmla="val 0"/>
              </a:avLst>
            </a:prstGeom>
            <a:blipFill rotWithShape="0">
              <a:blip r:embed="rId3"/>
              <a:stretch>
                <a:fillRect l="447" r="447"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6" name="CustomShape 7"/>
            <p:cNvSpPr/>
            <p:nvPr/>
          </p:nvSpPr>
          <p:spPr>
            <a:xfrm>
              <a:off x="8124645" y="1577897"/>
              <a:ext cx="7492680" cy="5181120"/>
            </a:xfrm>
            <a:custGeom>
              <a:avLst/>
              <a:gdLst/>
              <a:ahLst/>
              <a:cxnLst/>
              <a:rect l="l" t="t" r="r" b="b"/>
              <a:pathLst>
                <a:path w="7493000" h="5181600">
                  <a:moveTo>
                    <a:pt x="152391" y="0"/>
                  </a:moveTo>
                  <a:lnTo>
                    <a:pt x="7340609" y="0"/>
                  </a:lnTo>
                  <a:cubicBezTo>
                    <a:pt x="7424716" y="0"/>
                    <a:pt x="7493000" y="68284"/>
                    <a:pt x="7493000" y="152391"/>
                  </a:cubicBezTo>
                  <a:lnTo>
                    <a:pt x="7493000" y="5029209"/>
                  </a:lnTo>
                  <a:cubicBezTo>
                    <a:pt x="7493000" y="5113372"/>
                    <a:pt x="7424772" y="5181600"/>
                    <a:pt x="7340609" y="5181600"/>
                  </a:cubicBezTo>
                  <a:lnTo>
                    <a:pt x="152391" y="5181600"/>
                  </a:lnTo>
                  <a:cubicBezTo>
                    <a:pt x="68284" y="5181600"/>
                    <a:pt x="0" y="5113316"/>
                    <a:pt x="0" y="5029209"/>
                  </a:cubicBezTo>
                  <a:lnTo>
                    <a:pt x="0" y="152391"/>
                  </a:lnTo>
                  <a:cubicBezTo>
                    <a:pt x="0" y="68284"/>
                    <a:pt x="68284" y="0"/>
                    <a:pt x="1523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7" name="CustomShape 8"/>
            <p:cNvSpPr/>
            <p:nvPr/>
          </p:nvSpPr>
          <p:spPr>
            <a:xfrm>
              <a:off x="850896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Maliyet Bileşenleri Detayı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088" name="CustomShape 9"/>
            <p:cNvSpPr/>
            <p:nvPr/>
          </p:nvSpPr>
          <p:spPr>
            <a:xfrm>
              <a:off x="8508960" y="2387520"/>
              <a:ext cx="6984720" cy="964800"/>
            </a:xfrm>
            <a:custGeom>
              <a:avLst/>
              <a:gdLst/>
              <a:ahLst/>
              <a:cxnLst/>
              <a:rect l="l" t="t" r="r" b="b"/>
              <a:pathLst>
                <a:path w="6985000" h="965200">
                  <a:moveTo>
                    <a:pt x="101597" y="0"/>
                  </a:moveTo>
                  <a:lnTo>
                    <a:pt x="6883403" y="0"/>
                  </a:lnTo>
                  <a:cubicBezTo>
                    <a:pt x="6939513" y="0"/>
                    <a:pt x="6985000" y="45487"/>
                    <a:pt x="6985000" y="101597"/>
                  </a:cubicBezTo>
                  <a:lnTo>
                    <a:pt x="6985000" y="863603"/>
                  </a:lnTo>
                  <a:cubicBezTo>
                    <a:pt x="6985000" y="919713"/>
                    <a:pt x="6939513" y="965200"/>
                    <a:pt x="68834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9" name="CustomShape 10"/>
            <p:cNvSpPr/>
            <p:nvPr/>
          </p:nvSpPr>
          <p:spPr>
            <a:xfrm>
              <a:off x="8661239" y="2565360"/>
              <a:ext cx="2710436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Albümin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smtClean="0">
                  <a:solidFill>
                    <a:srgbClr val="2C5282"/>
                  </a:solidFill>
                  <a:latin typeface="MiSans"/>
                  <a:ea typeface="MiSans"/>
                </a:rPr>
                <a:t>%</a:t>
              </a:r>
              <a:r>
                <a:rPr lang="tr-TR" sz="1600" b="1" strike="noStrike" spc="-1" dirty="0" smtClean="0">
                  <a:solidFill>
                    <a:srgbClr val="2C5282"/>
                  </a:solidFill>
                  <a:latin typeface="MiSans"/>
                  <a:ea typeface="MiSans"/>
                </a:rPr>
                <a:t>20</a:t>
              </a:r>
              <a:r>
                <a:rPr lang="en-US" sz="1600" b="1" strike="noStrike" spc="-1" dirty="0" smtClean="0">
                  <a:solidFill>
                    <a:srgbClr val="2C5282"/>
                  </a:solidFill>
                  <a:latin typeface="MiSans"/>
                  <a:ea typeface="MiSans"/>
                </a:rPr>
                <a:t> (</a:t>
              </a:r>
              <a:r>
                <a:rPr lang="tr-TR" sz="1600" b="1" spc="-1" dirty="0" smtClean="0">
                  <a:solidFill>
                    <a:srgbClr val="2C5282"/>
                  </a:solidFill>
                  <a:latin typeface="MiSans"/>
                  <a:ea typeface="MiSans"/>
                </a:rPr>
                <a:t>100</a:t>
              </a:r>
              <a:r>
                <a:rPr lang="en-US" sz="1600" b="1" strike="noStrike" spc="-1" dirty="0" smtClean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mL)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091" name="CustomShape 12"/>
            <p:cNvSpPr/>
            <p:nvPr/>
          </p:nvSpPr>
          <p:spPr>
            <a:xfrm>
              <a:off x="8661240" y="29462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5 </a:t>
              </a:r>
              <a:r>
                <a:rPr lang="en-US" sz="14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</a:t>
              </a: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× 5 </a:t>
              </a:r>
              <a:r>
                <a:rPr lang="tr-TR" sz="1400" spc="-1" dirty="0" err="1" smtClean="0">
                  <a:solidFill>
                    <a:srgbClr val="1A202C"/>
                  </a:solidFill>
                  <a:latin typeface="MiSans"/>
                  <a:ea typeface="MiSans"/>
                </a:rPr>
                <a:t>flakon</a:t>
              </a:r>
              <a:r>
                <a:rPr lang="en-US" sz="14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= </a:t>
              </a:r>
              <a:r>
                <a:rPr lang="tr-TR" sz="14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150 000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1092" name="CustomShape 13"/>
            <p:cNvSpPr/>
            <p:nvPr/>
          </p:nvSpPr>
          <p:spPr>
            <a:xfrm>
              <a:off x="8559158" y="3418663"/>
              <a:ext cx="6984720" cy="964800"/>
            </a:xfrm>
            <a:custGeom>
              <a:avLst/>
              <a:gdLst/>
              <a:ahLst/>
              <a:cxnLst/>
              <a:rect l="l" t="t" r="r" b="b"/>
              <a:pathLst>
                <a:path w="6985000" h="965200">
                  <a:moveTo>
                    <a:pt x="101597" y="0"/>
                  </a:moveTo>
                  <a:lnTo>
                    <a:pt x="6883403" y="0"/>
                  </a:lnTo>
                  <a:cubicBezTo>
                    <a:pt x="6939513" y="0"/>
                    <a:pt x="6985000" y="45487"/>
                    <a:pt x="6985000" y="101597"/>
                  </a:cubicBezTo>
                  <a:lnTo>
                    <a:pt x="6985000" y="863603"/>
                  </a:lnTo>
                  <a:cubicBezTo>
                    <a:pt x="6985000" y="919713"/>
                    <a:pt x="6939513" y="965200"/>
                    <a:pt x="68834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3" name="CustomShape 14"/>
            <p:cNvSpPr/>
            <p:nvPr/>
          </p:nvSpPr>
          <p:spPr>
            <a:xfrm>
              <a:off x="8661240" y="3632040"/>
              <a:ext cx="1294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TDP 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094" name="CustomShape 15"/>
            <p:cNvSpPr/>
            <p:nvPr/>
          </p:nvSpPr>
          <p:spPr>
            <a:xfrm>
              <a:off x="14545080" y="3606840"/>
              <a:ext cx="9266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tr-TR" sz="2800" b="1" strike="noStrike" spc="-1" dirty="0" smtClean="0">
                  <a:solidFill>
                    <a:srgbClr val="0070C0"/>
                  </a:solidFill>
                  <a:latin typeface="Arial"/>
                </a:rPr>
                <a:t>1134</a:t>
              </a:r>
              <a:endParaRPr lang="tr-TR" sz="2800" b="1" strike="noStrike" spc="-1" dirty="0">
                <a:solidFill>
                  <a:srgbClr val="0070C0"/>
                </a:solidFill>
                <a:latin typeface="Arial"/>
              </a:endParaRPr>
            </a:p>
          </p:txBody>
        </p:sp>
        <p:sp>
          <p:nvSpPr>
            <p:cNvPr id="1095" name="CustomShape 16"/>
            <p:cNvSpPr/>
            <p:nvPr/>
          </p:nvSpPr>
          <p:spPr>
            <a:xfrm>
              <a:off x="8661240" y="40132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5 </a:t>
              </a:r>
              <a:r>
                <a:rPr lang="en-US" sz="14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</a:t>
              </a: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× </a:t>
              </a:r>
              <a:r>
                <a:rPr lang="tr-TR" sz="14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8 ünite </a:t>
              </a:r>
              <a:r>
                <a:rPr lang="en-US" sz="14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4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= </a:t>
              </a:r>
              <a:r>
                <a:rPr lang="tr-TR" sz="1400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45360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1096" name="CustomShape 17"/>
            <p:cNvSpPr/>
            <p:nvPr/>
          </p:nvSpPr>
          <p:spPr>
            <a:xfrm>
              <a:off x="8508960" y="4521240"/>
              <a:ext cx="6984720" cy="964800"/>
            </a:xfrm>
            <a:custGeom>
              <a:avLst/>
              <a:gdLst/>
              <a:ahLst/>
              <a:cxnLst/>
              <a:rect l="l" t="t" r="r" b="b"/>
              <a:pathLst>
                <a:path w="6985000" h="965200">
                  <a:moveTo>
                    <a:pt x="101597" y="0"/>
                  </a:moveTo>
                  <a:lnTo>
                    <a:pt x="6883403" y="0"/>
                  </a:lnTo>
                  <a:cubicBezTo>
                    <a:pt x="6939513" y="0"/>
                    <a:pt x="6985000" y="45487"/>
                    <a:pt x="6985000" y="101597"/>
                  </a:cubicBezTo>
                  <a:lnTo>
                    <a:pt x="6985000" y="863603"/>
                  </a:lnTo>
                  <a:cubicBezTo>
                    <a:pt x="6985000" y="919713"/>
                    <a:pt x="6939513" y="965200"/>
                    <a:pt x="68834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7" name="CustomShape 18"/>
            <p:cNvSpPr/>
            <p:nvPr/>
          </p:nvSpPr>
          <p:spPr>
            <a:xfrm>
              <a:off x="8661240" y="4699080"/>
              <a:ext cx="3047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Sarf Malzemeleri + Antikoagülan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099" name="CustomShape 20"/>
            <p:cNvSpPr/>
            <p:nvPr/>
          </p:nvSpPr>
          <p:spPr>
            <a:xfrm>
              <a:off x="8661240" y="50799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Set, filtre, sitrat/heparin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100" name="CustomShape 21"/>
            <p:cNvSpPr/>
            <p:nvPr/>
          </p:nvSpPr>
          <p:spPr>
            <a:xfrm>
              <a:off x="8508960" y="5587920"/>
              <a:ext cx="6984720" cy="964800"/>
            </a:xfrm>
            <a:custGeom>
              <a:avLst/>
              <a:gdLst/>
              <a:ahLst/>
              <a:cxnLst/>
              <a:rect l="l" t="t" r="r" b="b"/>
              <a:pathLst>
                <a:path w="6985000" h="965200">
                  <a:moveTo>
                    <a:pt x="101597" y="0"/>
                  </a:moveTo>
                  <a:lnTo>
                    <a:pt x="6883403" y="0"/>
                  </a:lnTo>
                  <a:cubicBezTo>
                    <a:pt x="6939513" y="0"/>
                    <a:pt x="6985000" y="45487"/>
                    <a:pt x="6985000" y="101597"/>
                  </a:cubicBezTo>
                  <a:lnTo>
                    <a:pt x="6985000" y="863603"/>
                  </a:lnTo>
                  <a:cubicBezTo>
                    <a:pt x="6985000" y="919713"/>
                    <a:pt x="6939513" y="965200"/>
                    <a:pt x="68834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1" name="CustomShape 22"/>
            <p:cNvSpPr/>
            <p:nvPr/>
          </p:nvSpPr>
          <p:spPr>
            <a:xfrm>
              <a:off x="8661240" y="576576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Santral Venöz Kateter (gerekirse)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04" name="CustomShape 25"/>
            <p:cNvSpPr/>
            <p:nvPr/>
          </p:nvSpPr>
          <p:spPr>
            <a:xfrm>
              <a:off x="507960" y="7010280"/>
              <a:ext cx="3657240" cy="3657240"/>
            </a:xfrm>
            <a:custGeom>
              <a:avLst/>
              <a:gdLst/>
              <a:ahLst/>
              <a:cxnLst/>
              <a:rect l="l" t="t" r="r" b="b"/>
              <a:pathLst>
                <a:path w="3657600" h="3657600">
                  <a:moveTo>
                    <a:pt x="152412" y="0"/>
                  </a:moveTo>
                  <a:lnTo>
                    <a:pt x="3505188" y="0"/>
                  </a:lnTo>
                  <a:cubicBezTo>
                    <a:pt x="3589363" y="0"/>
                    <a:pt x="3657600" y="68237"/>
                    <a:pt x="3657600" y="152412"/>
                  </a:cubicBezTo>
                  <a:lnTo>
                    <a:pt x="3657600" y="3505188"/>
                  </a:lnTo>
                  <a:cubicBezTo>
                    <a:pt x="3657600" y="3589363"/>
                    <a:pt x="3589363" y="3657600"/>
                    <a:pt x="3505188" y="3657600"/>
                  </a:cubicBezTo>
                  <a:lnTo>
                    <a:pt x="152412" y="3657600"/>
                  </a:lnTo>
                  <a:cubicBezTo>
                    <a:pt x="68237" y="3657600"/>
                    <a:pt x="0" y="3589363"/>
                    <a:pt x="0" y="3505188"/>
                  </a:cubicBezTo>
                  <a:lnTo>
                    <a:pt x="0" y="152412"/>
                  </a:lnTo>
                  <a:cubicBezTo>
                    <a:pt x="0" y="68294"/>
                    <a:pt x="68294" y="0"/>
                    <a:pt x="152412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5" name="CustomShape 26"/>
            <p:cNvSpPr/>
            <p:nvPr/>
          </p:nvSpPr>
          <p:spPr>
            <a:xfrm>
              <a:off x="762120" y="7264440"/>
              <a:ext cx="151920" cy="202680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25400" y="0"/>
                  </a:moveTo>
                  <a:cubicBezTo>
                    <a:pt x="11390" y="0"/>
                    <a:pt x="0" y="11390"/>
                    <a:pt x="0" y="25400"/>
                  </a:cubicBezTo>
                  <a:lnTo>
                    <a:pt x="0" y="177800"/>
                  </a:lnTo>
                  <a:cubicBezTo>
                    <a:pt x="0" y="191810"/>
                    <a:pt x="11390" y="203200"/>
                    <a:pt x="25400" y="203200"/>
                  </a:cubicBezTo>
                  <a:lnTo>
                    <a:pt x="127000" y="203200"/>
                  </a:lnTo>
                  <a:cubicBezTo>
                    <a:pt x="141010" y="203200"/>
                    <a:pt x="152400" y="191810"/>
                    <a:pt x="152400" y="177800"/>
                  </a:cubicBezTo>
                  <a:lnTo>
                    <a:pt x="152400" y="25400"/>
                  </a:lnTo>
                  <a:cubicBezTo>
                    <a:pt x="152400" y="11390"/>
                    <a:pt x="141010" y="0"/>
                    <a:pt x="127000" y="0"/>
                  </a:cubicBezTo>
                  <a:lnTo>
                    <a:pt x="25400" y="0"/>
                  </a:lnTo>
                  <a:close/>
                  <a:moveTo>
                    <a:pt x="38100" y="25400"/>
                  </a:moveTo>
                  <a:lnTo>
                    <a:pt x="114300" y="25400"/>
                  </a:lnTo>
                  <a:cubicBezTo>
                    <a:pt x="121325" y="25400"/>
                    <a:pt x="127000" y="31075"/>
                    <a:pt x="127000" y="38100"/>
                  </a:cubicBezTo>
                  <a:lnTo>
                    <a:pt x="127000" y="50800"/>
                  </a:lnTo>
                  <a:cubicBezTo>
                    <a:pt x="127000" y="57825"/>
                    <a:pt x="121325" y="63500"/>
                    <a:pt x="114300" y="63500"/>
                  </a:cubicBezTo>
                  <a:lnTo>
                    <a:pt x="38100" y="63500"/>
                  </a:lnTo>
                  <a:cubicBezTo>
                    <a:pt x="31075" y="63500"/>
                    <a:pt x="25400" y="57825"/>
                    <a:pt x="25400" y="50800"/>
                  </a:cubicBezTo>
                  <a:lnTo>
                    <a:pt x="25400" y="38100"/>
                  </a:lnTo>
                  <a:cubicBezTo>
                    <a:pt x="25400" y="31075"/>
                    <a:pt x="31075" y="25400"/>
                    <a:pt x="38100" y="25400"/>
                  </a:cubicBezTo>
                  <a:close/>
                  <a:moveTo>
                    <a:pt x="44450" y="92075"/>
                  </a:moveTo>
                  <a:cubicBezTo>
                    <a:pt x="44450" y="97332"/>
                    <a:pt x="40182" y="101600"/>
                    <a:pt x="34925" y="101600"/>
                  </a:cubicBezTo>
                  <a:cubicBezTo>
                    <a:pt x="29668" y="101600"/>
                    <a:pt x="25400" y="97332"/>
                    <a:pt x="25400" y="92075"/>
                  </a:cubicBezTo>
                  <a:cubicBezTo>
                    <a:pt x="25400" y="86818"/>
                    <a:pt x="29668" y="82550"/>
                    <a:pt x="34925" y="82550"/>
                  </a:cubicBezTo>
                  <a:cubicBezTo>
                    <a:pt x="40182" y="82550"/>
                    <a:pt x="44450" y="86818"/>
                    <a:pt x="44450" y="92075"/>
                  </a:cubicBezTo>
                  <a:close/>
                  <a:moveTo>
                    <a:pt x="76200" y="101600"/>
                  </a:moveTo>
                  <a:cubicBezTo>
                    <a:pt x="70943" y="101600"/>
                    <a:pt x="66675" y="97332"/>
                    <a:pt x="66675" y="92075"/>
                  </a:cubicBezTo>
                  <a:cubicBezTo>
                    <a:pt x="66675" y="86818"/>
                    <a:pt x="70943" y="82550"/>
                    <a:pt x="76200" y="82550"/>
                  </a:cubicBezTo>
                  <a:cubicBezTo>
                    <a:pt x="81457" y="82550"/>
                    <a:pt x="85725" y="86818"/>
                    <a:pt x="85725" y="92075"/>
                  </a:cubicBezTo>
                  <a:cubicBezTo>
                    <a:pt x="85725" y="97332"/>
                    <a:pt x="81457" y="101600"/>
                    <a:pt x="76200" y="101600"/>
                  </a:cubicBezTo>
                  <a:close/>
                  <a:moveTo>
                    <a:pt x="127000" y="92075"/>
                  </a:moveTo>
                  <a:cubicBezTo>
                    <a:pt x="127000" y="97332"/>
                    <a:pt x="122732" y="101600"/>
                    <a:pt x="117475" y="101600"/>
                  </a:cubicBezTo>
                  <a:cubicBezTo>
                    <a:pt x="112218" y="101600"/>
                    <a:pt x="107950" y="97332"/>
                    <a:pt x="107950" y="92075"/>
                  </a:cubicBezTo>
                  <a:cubicBezTo>
                    <a:pt x="107950" y="86818"/>
                    <a:pt x="112218" y="82550"/>
                    <a:pt x="117475" y="82550"/>
                  </a:cubicBezTo>
                  <a:cubicBezTo>
                    <a:pt x="122732" y="82550"/>
                    <a:pt x="127000" y="86818"/>
                    <a:pt x="127000" y="92075"/>
                  </a:cubicBezTo>
                  <a:close/>
                  <a:moveTo>
                    <a:pt x="34925" y="139700"/>
                  </a:moveTo>
                  <a:cubicBezTo>
                    <a:pt x="29668" y="139700"/>
                    <a:pt x="25400" y="135432"/>
                    <a:pt x="25400" y="130175"/>
                  </a:cubicBezTo>
                  <a:cubicBezTo>
                    <a:pt x="25400" y="124918"/>
                    <a:pt x="29668" y="120650"/>
                    <a:pt x="34925" y="120650"/>
                  </a:cubicBezTo>
                  <a:cubicBezTo>
                    <a:pt x="40182" y="120650"/>
                    <a:pt x="44450" y="124918"/>
                    <a:pt x="44450" y="130175"/>
                  </a:cubicBezTo>
                  <a:cubicBezTo>
                    <a:pt x="44450" y="135432"/>
                    <a:pt x="40182" y="139700"/>
                    <a:pt x="34925" y="139700"/>
                  </a:cubicBezTo>
                  <a:close/>
                  <a:moveTo>
                    <a:pt x="85725" y="130175"/>
                  </a:moveTo>
                  <a:cubicBezTo>
                    <a:pt x="85725" y="135432"/>
                    <a:pt x="81457" y="139700"/>
                    <a:pt x="76200" y="139700"/>
                  </a:cubicBezTo>
                  <a:cubicBezTo>
                    <a:pt x="70943" y="139700"/>
                    <a:pt x="66675" y="135432"/>
                    <a:pt x="66675" y="130175"/>
                  </a:cubicBezTo>
                  <a:cubicBezTo>
                    <a:pt x="66675" y="124918"/>
                    <a:pt x="70943" y="120650"/>
                    <a:pt x="76200" y="120650"/>
                  </a:cubicBezTo>
                  <a:cubicBezTo>
                    <a:pt x="81457" y="120650"/>
                    <a:pt x="85725" y="124918"/>
                    <a:pt x="85725" y="130175"/>
                  </a:cubicBezTo>
                  <a:close/>
                  <a:moveTo>
                    <a:pt x="117475" y="139700"/>
                  </a:moveTo>
                  <a:cubicBezTo>
                    <a:pt x="112218" y="139700"/>
                    <a:pt x="107950" y="135432"/>
                    <a:pt x="107950" y="130175"/>
                  </a:cubicBezTo>
                  <a:cubicBezTo>
                    <a:pt x="107950" y="124918"/>
                    <a:pt x="112218" y="120650"/>
                    <a:pt x="117475" y="120650"/>
                  </a:cubicBezTo>
                  <a:cubicBezTo>
                    <a:pt x="122732" y="120650"/>
                    <a:pt x="127000" y="124918"/>
                    <a:pt x="127000" y="130175"/>
                  </a:cubicBezTo>
                  <a:cubicBezTo>
                    <a:pt x="127000" y="135432"/>
                    <a:pt x="122732" y="139700"/>
                    <a:pt x="117475" y="139700"/>
                  </a:cubicBezTo>
                  <a:close/>
                  <a:moveTo>
                    <a:pt x="25400" y="168275"/>
                  </a:moveTo>
                  <a:cubicBezTo>
                    <a:pt x="25400" y="162997"/>
                    <a:pt x="29647" y="158750"/>
                    <a:pt x="34925" y="158750"/>
                  </a:cubicBezTo>
                  <a:lnTo>
                    <a:pt x="79375" y="158750"/>
                  </a:lnTo>
                  <a:cubicBezTo>
                    <a:pt x="84653" y="158750"/>
                    <a:pt x="88900" y="162997"/>
                    <a:pt x="88900" y="168275"/>
                  </a:cubicBezTo>
                  <a:cubicBezTo>
                    <a:pt x="88900" y="173553"/>
                    <a:pt x="84653" y="177800"/>
                    <a:pt x="79375" y="177800"/>
                  </a:cubicBezTo>
                  <a:lnTo>
                    <a:pt x="34925" y="177800"/>
                  </a:lnTo>
                  <a:cubicBezTo>
                    <a:pt x="29647" y="177800"/>
                    <a:pt x="25400" y="173553"/>
                    <a:pt x="25400" y="168275"/>
                  </a:cubicBezTo>
                  <a:close/>
                  <a:moveTo>
                    <a:pt x="117475" y="158750"/>
                  </a:moveTo>
                  <a:cubicBezTo>
                    <a:pt x="122753" y="158750"/>
                    <a:pt x="127000" y="162997"/>
                    <a:pt x="127000" y="168275"/>
                  </a:cubicBezTo>
                  <a:cubicBezTo>
                    <a:pt x="127000" y="173553"/>
                    <a:pt x="122753" y="177800"/>
                    <a:pt x="117475" y="177800"/>
                  </a:cubicBezTo>
                  <a:cubicBezTo>
                    <a:pt x="112197" y="177800"/>
                    <a:pt x="107950" y="173553"/>
                    <a:pt x="107950" y="168275"/>
                  </a:cubicBezTo>
                  <a:cubicBezTo>
                    <a:pt x="107950" y="162997"/>
                    <a:pt x="112197" y="158750"/>
                    <a:pt x="117475" y="15875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6" name="CustomShape 27"/>
            <p:cNvSpPr/>
            <p:nvPr/>
          </p:nvSpPr>
          <p:spPr>
            <a:xfrm>
              <a:off x="965160" y="721368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Toplam Tedavi Maliyeti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07" name="CustomShape 28"/>
            <p:cNvSpPr/>
            <p:nvPr/>
          </p:nvSpPr>
          <p:spPr>
            <a:xfrm>
              <a:off x="711360" y="7620120"/>
              <a:ext cx="3250800" cy="863280"/>
            </a:xfrm>
            <a:custGeom>
              <a:avLst/>
              <a:gdLst/>
              <a:ahLst/>
              <a:cxnLst/>
              <a:rect l="l" t="t" r="r" b="b"/>
              <a:pathLst>
                <a:path w="3251200" h="863600">
                  <a:moveTo>
                    <a:pt x="101603" y="0"/>
                  </a:moveTo>
                  <a:lnTo>
                    <a:pt x="3149597" y="0"/>
                  </a:lnTo>
                  <a:cubicBezTo>
                    <a:pt x="3205711" y="0"/>
                    <a:pt x="3251200" y="45489"/>
                    <a:pt x="3251200" y="101603"/>
                  </a:cubicBezTo>
                  <a:lnTo>
                    <a:pt x="3251200" y="761997"/>
                  </a:lnTo>
                  <a:cubicBezTo>
                    <a:pt x="3251200" y="818111"/>
                    <a:pt x="3205711" y="863600"/>
                    <a:pt x="31495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8" name="CustomShape 29"/>
            <p:cNvSpPr/>
            <p:nvPr/>
          </p:nvSpPr>
          <p:spPr>
            <a:xfrm>
              <a:off x="812880" y="7721640"/>
              <a:ext cx="31366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T</a:t>
              </a:r>
              <a:r>
                <a:rPr lang="tr-TR" sz="1400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DP</a:t>
              </a:r>
              <a:r>
                <a:rPr lang="en-US" sz="14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4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(5 </a:t>
              </a:r>
              <a:r>
                <a:rPr lang="en-US" sz="14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seans</a:t>
              </a:r>
              <a:r>
                <a:rPr lang="en-US" sz="14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)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1109" name="CustomShape 30"/>
            <p:cNvSpPr/>
            <p:nvPr/>
          </p:nvSpPr>
          <p:spPr>
            <a:xfrm>
              <a:off x="812880" y="7975440"/>
              <a:ext cx="3200040" cy="406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tr-TR" sz="2400" b="1" spc="-1" dirty="0" smtClean="0">
                  <a:solidFill>
                    <a:srgbClr val="D69E2E"/>
                  </a:solidFill>
                  <a:latin typeface="Noto Sans SC"/>
                </a:rPr>
                <a:t>45360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110" name="CustomShape 31"/>
            <p:cNvSpPr/>
            <p:nvPr/>
          </p:nvSpPr>
          <p:spPr>
            <a:xfrm>
              <a:off x="711360" y="8585280"/>
              <a:ext cx="3250800" cy="863280"/>
            </a:xfrm>
            <a:custGeom>
              <a:avLst/>
              <a:gdLst/>
              <a:ahLst/>
              <a:cxnLst/>
              <a:rect l="l" t="t" r="r" b="b"/>
              <a:pathLst>
                <a:path w="3251200" h="863600">
                  <a:moveTo>
                    <a:pt x="101603" y="0"/>
                  </a:moveTo>
                  <a:lnTo>
                    <a:pt x="3149597" y="0"/>
                  </a:lnTo>
                  <a:cubicBezTo>
                    <a:pt x="3205711" y="0"/>
                    <a:pt x="3251200" y="45489"/>
                    <a:pt x="3251200" y="101603"/>
                  </a:cubicBezTo>
                  <a:lnTo>
                    <a:pt x="3251200" y="761997"/>
                  </a:lnTo>
                  <a:cubicBezTo>
                    <a:pt x="3251200" y="818111"/>
                    <a:pt x="3205711" y="863600"/>
                    <a:pt x="31495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1" name="CustomShape 32"/>
            <p:cNvSpPr/>
            <p:nvPr/>
          </p:nvSpPr>
          <p:spPr>
            <a:xfrm>
              <a:off x="742602" y="8662869"/>
              <a:ext cx="31366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tr-TR" sz="1400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ALBÜMİN</a:t>
              </a:r>
              <a:r>
                <a:rPr lang="en-US" sz="14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4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(5 </a:t>
              </a:r>
              <a:r>
                <a:rPr lang="tr-TR" sz="1400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seans</a:t>
              </a:r>
              <a:r>
                <a:rPr lang="en-US" sz="1400" b="0" strike="noStrike" spc="-1" dirty="0" smtClean="0">
                  <a:solidFill>
                    <a:srgbClr val="FFFFFF"/>
                  </a:solidFill>
                  <a:latin typeface="MiSans"/>
                  <a:ea typeface="MiSans"/>
                </a:rPr>
                <a:t>)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1112" name="CustomShape 33"/>
            <p:cNvSpPr/>
            <p:nvPr/>
          </p:nvSpPr>
          <p:spPr>
            <a:xfrm>
              <a:off x="812880" y="8940960"/>
              <a:ext cx="3200040" cy="406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10000"/>
                </a:lnSpc>
              </a:pP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113" name="CustomShape 34"/>
            <p:cNvSpPr/>
            <p:nvPr/>
          </p:nvSpPr>
          <p:spPr>
            <a:xfrm>
              <a:off x="711360" y="9550440"/>
              <a:ext cx="3250800" cy="914040"/>
            </a:xfrm>
            <a:custGeom>
              <a:avLst/>
              <a:gdLst/>
              <a:ahLst/>
              <a:cxnLst/>
              <a:rect l="l" t="t" r="r" b="b"/>
              <a:pathLst>
                <a:path w="3251200" h="914400">
                  <a:moveTo>
                    <a:pt x="101599" y="0"/>
                  </a:moveTo>
                  <a:lnTo>
                    <a:pt x="3149601" y="0"/>
                  </a:lnTo>
                  <a:cubicBezTo>
                    <a:pt x="3205713" y="0"/>
                    <a:pt x="3251200" y="45487"/>
                    <a:pt x="3251200" y="101599"/>
                  </a:cubicBezTo>
                  <a:lnTo>
                    <a:pt x="3251200" y="812801"/>
                  </a:lnTo>
                  <a:cubicBezTo>
                    <a:pt x="3251200" y="868913"/>
                    <a:pt x="3205713" y="914400"/>
                    <a:pt x="3149601" y="914400"/>
                  </a:cubicBezTo>
                  <a:lnTo>
                    <a:pt x="101599" y="914400"/>
                  </a:lnTo>
                  <a:cubicBezTo>
                    <a:pt x="45487" y="914400"/>
                    <a:pt x="0" y="868913"/>
                    <a:pt x="0" y="8128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4" name="CustomShape 35"/>
            <p:cNvSpPr/>
            <p:nvPr/>
          </p:nvSpPr>
          <p:spPr>
            <a:xfrm>
              <a:off x="768240" y="9651960"/>
              <a:ext cx="313668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Tasarruf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115" name="CustomShape 36"/>
            <p:cNvSpPr/>
            <p:nvPr/>
          </p:nvSpPr>
          <p:spPr>
            <a:xfrm>
              <a:off x="717480" y="9906120"/>
              <a:ext cx="3238200" cy="456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tr-TR" sz="3000" b="1" spc="-1" dirty="0" smtClean="0">
                  <a:solidFill>
                    <a:srgbClr val="FFFFFF"/>
                  </a:solidFill>
                  <a:latin typeface="Noto Sans SC"/>
                </a:rPr>
                <a:t>104640</a:t>
              </a:r>
              <a:endParaRPr lang="tr-TR" sz="3000" b="0" strike="noStrike" spc="-1" dirty="0">
                <a:latin typeface="Arial"/>
              </a:endParaRPr>
            </a:p>
          </p:txBody>
        </p:sp>
        <p:sp>
          <p:nvSpPr>
            <p:cNvPr id="1116" name="CustomShape 37"/>
            <p:cNvSpPr/>
            <p:nvPr/>
          </p:nvSpPr>
          <p:spPr>
            <a:xfrm>
              <a:off x="4368960" y="7035840"/>
              <a:ext cx="3657240" cy="3631680"/>
            </a:xfrm>
            <a:custGeom>
              <a:avLst/>
              <a:gdLst/>
              <a:ahLst/>
              <a:cxnLst/>
              <a:rect l="l" t="t" r="r" b="b"/>
              <a:pathLst>
                <a:path w="3657600" h="36322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3479793"/>
                  </a:lnTo>
                  <a:cubicBezTo>
                    <a:pt x="3657600" y="3563965"/>
                    <a:pt x="3589365" y="3632200"/>
                    <a:pt x="3505193" y="3632200"/>
                  </a:cubicBezTo>
                  <a:lnTo>
                    <a:pt x="152407" y="3632200"/>
                  </a:lnTo>
                  <a:cubicBezTo>
                    <a:pt x="68235" y="3632200"/>
                    <a:pt x="0" y="3563965"/>
                    <a:pt x="0" y="347979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7" name="CustomShape 38"/>
            <p:cNvSpPr/>
            <p:nvPr/>
          </p:nvSpPr>
          <p:spPr>
            <a:xfrm>
              <a:off x="4368960" y="703584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8" name="CustomShape 39"/>
            <p:cNvSpPr/>
            <p:nvPr/>
          </p:nvSpPr>
          <p:spPr>
            <a:xfrm>
              <a:off x="4597560" y="73152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25400" y="25400"/>
                  </a:moveTo>
                  <a:cubicBezTo>
                    <a:pt x="25400" y="18375"/>
                    <a:pt x="19725" y="12700"/>
                    <a:pt x="12700" y="12700"/>
                  </a:cubicBezTo>
                  <a:cubicBezTo>
                    <a:pt x="5675" y="12700"/>
                    <a:pt x="0" y="18375"/>
                    <a:pt x="0" y="25400"/>
                  </a:cubicBezTo>
                  <a:lnTo>
                    <a:pt x="0" y="158750"/>
                  </a:lnTo>
                  <a:cubicBezTo>
                    <a:pt x="0" y="176292"/>
                    <a:pt x="14208" y="190500"/>
                    <a:pt x="31750" y="190500"/>
                  </a:cubicBezTo>
                  <a:lnTo>
                    <a:pt x="190500" y="190500"/>
                  </a:lnTo>
                  <a:cubicBezTo>
                    <a:pt x="197525" y="190500"/>
                    <a:pt x="203200" y="184825"/>
                    <a:pt x="203200" y="177800"/>
                  </a:cubicBezTo>
                  <a:cubicBezTo>
                    <a:pt x="203200" y="170775"/>
                    <a:pt x="197525" y="165100"/>
                    <a:pt x="190500" y="165100"/>
                  </a:cubicBezTo>
                  <a:lnTo>
                    <a:pt x="31750" y="165100"/>
                  </a:lnTo>
                  <a:cubicBezTo>
                    <a:pt x="28258" y="165100"/>
                    <a:pt x="25400" y="162243"/>
                    <a:pt x="25400" y="158750"/>
                  </a:cubicBezTo>
                  <a:lnTo>
                    <a:pt x="25400" y="25400"/>
                  </a:lnTo>
                  <a:close/>
                  <a:moveTo>
                    <a:pt x="186769" y="59769"/>
                  </a:moveTo>
                  <a:cubicBezTo>
                    <a:pt x="191730" y="54808"/>
                    <a:pt x="191730" y="46752"/>
                    <a:pt x="186769" y="41791"/>
                  </a:cubicBezTo>
                  <a:cubicBezTo>
                    <a:pt x="181808" y="36830"/>
                    <a:pt x="173752" y="36830"/>
                    <a:pt x="168791" y="41791"/>
                  </a:cubicBezTo>
                  <a:lnTo>
                    <a:pt x="127000" y="83622"/>
                  </a:lnTo>
                  <a:lnTo>
                    <a:pt x="104219" y="60881"/>
                  </a:lnTo>
                  <a:cubicBezTo>
                    <a:pt x="99258" y="55920"/>
                    <a:pt x="91202" y="55920"/>
                    <a:pt x="86241" y="60881"/>
                  </a:cubicBezTo>
                  <a:lnTo>
                    <a:pt x="48141" y="98981"/>
                  </a:lnTo>
                  <a:cubicBezTo>
                    <a:pt x="43180" y="103942"/>
                    <a:pt x="43180" y="111998"/>
                    <a:pt x="48141" y="116959"/>
                  </a:cubicBezTo>
                  <a:cubicBezTo>
                    <a:pt x="53102" y="121920"/>
                    <a:pt x="61158" y="121920"/>
                    <a:pt x="66119" y="116959"/>
                  </a:cubicBezTo>
                  <a:lnTo>
                    <a:pt x="95250" y="87828"/>
                  </a:lnTo>
                  <a:lnTo>
                    <a:pt x="118031" y="110609"/>
                  </a:lnTo>
                  <a:cubicBezTo>
                    <a:pt x="122992" y="115570"/>
                    <a:pt x="131048" y="115570"/>
                    <a:pt x="136009" y="110609"/>
                  </a:cubicBezTo>
                  <a:lnTo>
                    <a:pt x="186809" y="59809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9" name="CustomShape 40"/>
            <p:cNvSpPr/>
            <p:nvPr/>
          </p:nvSpPr>
          <p:spPr>
            <a:xfrm>
              <a:off x="4826160" y="7264440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Ekonomik Faydalar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28" name="CustomShape 49"/>
            <p:cNvSpPr/>
            <p:nvPr/>
          </p:nvSpPr>
          <p:spPr>
            <a:xfrm>
              <a:off x="8179401" y="7035840"/>
              <a:ext cx="3657240" cy="3631680"/>
            </a:xfrm>
            <a:custGeom>
              <a:avLst/>
              <a:gdLst/>
              <a:ahLst/>
              <a:cxnLst/>
              <a:rect l="l" t="t" r="r" b="b"/>
              <a:pathLst>
                <a:path w="3657600" h="36322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3479793"/>
                  </a:lnTo>
                  <a:cubicBezTo>
                    <a:pt x="3657600" y="3563965"/>
                    <a:pt x="3589365" y="3632200"/>
                    <a:pt x="3505193" y="3632200"/>
                  </a:cubicBezTo>
                  <a:lnTo>
                    <a:pt x="152407" y="3632200"/>
                  </a:lnTo>
                  <a:cubicBezTo>
                    <a:pt x="68235" y="3632200"/>
                    <a:pt x="0" y="3563965"/>
                    <a:pt x="0" y="3479793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tr-TR" dirty="0" smtClean="0"/>
            </a:p>
          </p:txBody>
        </p:sp>
        <p:sp>
          <p:nvSpPr>
            <p:cNvPr id="1129" name="CustomShape 50"/>
            <p:cNvSpPr/>
            <p:nvPr/>
          </p:nvSpPr>
          <p:spPr>
            <a:xfrm>
              <a:off x="8229600" y="7035840"/>
              <a:ext cx="3657240" cy="50400"/>
            </a:xfrm>
            <a:custGeom>
              <a:avLst/>
              <a:gdLst/>
              <a:ahLst/>
              <a:cxnLst/>
              <a:rect l="l" t="t" r="r" b="b"/>
              <a:pathLst>
                <a:path w="3657600" h="50800">
                  <a:moveTo>
                    <a:pt x="50800" y="0"/>
                  </a:moveTo>
                  <a:lnTo>
                    <a:pt x="3606800" y="0"/>
                  </a:lnTo>
                  <a:cubicBezTo>
                    <a:pt x="3634837" y="0"/>
                    <a:pt x="3657600" y="22763"/>
                    <a:pt x="3657600" y="50800"/>
                  </a:cubicBezTo>
                  <a:lnTo>
                    <a:pt x="36576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38" name="CustomShape 59"/>
            <p:cNvSpPr/>
            <p:nvPr/>
          </p:nvSpPr>
          <p:spPr>
            <a:xfrm>
              <a:off x="8651814" y="7422889"/>
              <a:ext cx="228240" cy="202679"/>
            </a:xfrm>
            <a:custGeom>
              <a:avLst/>
              <a:gdLst/>
              <a:ahLst/>
              <a:cxnLst/>
              <a:rect l="l" t="t" r="r" b="b"/>
              <a:pathLst>
                <a:path w="228600" h="203200">
                  <a:moveTo>
                    <a:pt x="114300" y="-12700"/>
                  </a:moveTo>
                  <a:cubicBezTo>
                    <a:pt x="135328" y="-12700"/>
                    <a:pt x="152400" y="4372"/>
                    <a:pt x="152400" y="25400"/>
                  </a:cubicBezTo>
                  <a:cubicBezTo>
                    <a:pt x="152400" y="46428"/>
                    <a:pt x="135328" y="63500"/>
                    <a:pt x="114300" y="63500"/>
                  </a:cubicBezTo>
                  <a:cubicBezTo>
                    <a:pt x="93272" y="63500"/>
                    <a:pt x="76200" y="46428"/>
                    <a:pt x="76200" y="25400"/>
                  </a:cubicBezTo>
                  <a:cubicBezTo>
                    <a:pt x="76200" y="4372"/>
                    <a:pt x="93272" y="-12700"/>
                    <a:pt x="114300" y="-12700"/>
                  </a:cubicBezTo>
                  <a:close/>
                  <a:moveTo>
                    <a:pt x="19050" y="120650"/>
                  </a:moveTo>
                  <a:cubicBezTo>
                    <a:pt x="19050" y="92829"/>
                    <a:pt x="37703" y="68501"/>
                    <a:pt x="65524" y="55205"/>
                  </a:cubicBezTo>
                  <a:cubicBezTo>
                    <a:pt x="75565" y="71596"/>
                    <a:pt x="93663" y="82550"/>
                    <a:pt x="114300" y="82550"/>
                  </a:cubicBezTo>
                  <a:cubicBezTo>
                    <a:pt x="136406" y="82550"/>
                    <a:pt x="155615" y="69969"/>
                    <a:pt x="165100" y="51594"/>
                  </a:cubicBezTo>
                  <a:cubicBezTo>
                    <a:pt x="171371" y="47109"/>
                    <a:pt x="179030" y="44450"/>
                    <a:pt x="187325" y="44450"/>
                  </a:cubicBezTo>
                  <a:lnTo>
                    <a:pt x="195064" y="44450"/>
                  </a:lnTo>
                  <a:cubicBezTo>
                    <a:pt x="199192" y="44450"/>
                    <a:pt x="202208" y="48339"/>
                    <a:pt x="201216" y="52348"/>
                  </a:cubicBezTo>
                  <a:lnTo>
                    <a:pt x="194429" y="79454"/>
                  </a:lnTo>
                  <a:cubicBezTo>
                    <a:pt x="198358" y="84376"/>
                    <a:pt x="201652" y="89654"/>
                    <a:pt x="204113" y="95250"/>
                  </a:cubicBezTo>
                  <a:lnTo>
                    <a:pt x="212725" y="95250"/>
                  </a:lnTo>
                  <a:cubicBezTo>
                    <a:pt x="218003" y="95250"/>
                    <a:pt x="222250" y="99497"/>
                    <a:pt x="222250" y="104775"/>
                  </a:cubicBezTo>
                  <a:lnTo>
                    <a:pt x="222250" y="149225"/>
                  </a:lnTo>
                  <a:cubicBezTo>
                    <a:pt x="222250" y="154503"/>
                    <a:pt x="218003" y="158750"/>
                    <a:pt x="212725" y="158750"/>
                  </a:cubicBezTo>
                  <a:lnTo>
                    <a:pt x="196850" y="158750"/>
                  </a:lnTo>
                  <a:cubicBezTo>
                    <a:pt x="190302" y="167481"/>
                    <a:pt x="181570" y="174466"/>
                    <a:pt x="171450" y="178872"/>
                  </a:cubicBezTo>
                  <a:lnTo>
                    <a:pt x="171450" y="190500"/>
                  </a:lnTo>
                  <a:cubicBezTo>
                    <a:pt x="171450" y="197525"/>
                    <a:pt x="165775" y="203200"/>
                    <a:pt x="158750" y="203200"/>
                  </a:cubicBezTo>
                  <a:lnTo>
                    <a:pt x="145653" y="203200"/>
                  </a:lnTo>
                  <a:cubicBezTo>
                    <a:pt x="139978" y="203200"/>
                    <a:pt x="135017" y="199430"/>
                    <a:pt x="133429" y="193993"/>
                  </a:cubicBezTo>
                  <a:lnTo>
                    <a:pt x="130612" y="184150"/>
                  </a:lnTo>
                  <a:lnTo>
                    <a:pt x="97949" y="184150"/>
                  </a:lnTo>
                  <a:lnTo>
                    <a:pt x="95131" y="193993"/>
                  </a:lnTo>
                  <a:cubicBezTo>
                    <a:pt x="93583" y="199430"/>
                    <a:pt x="88622" y="203200"/>
                    <a:pt x="82947" y="203200"/>
                  </a:cubicBezTo>
                  <a:lnTo>
                    <a:pt x="69850" y="203200"/>
                  </a:lnTo>
                  <a:cubicBezTo>
                    <a:pt x="62825" y="203200"/>
                    <a:pt x="57150" y="197525"/>
                    <a:pt x="57150" y="190500"/>
                  </a:cubicBezTo>
                  <a:lnTo>
                    <a:pt x="57150" y="178872"/>
                  </a:lnTo>
                  <a:cubicBezTo>
                    <a:pt x="34727" y="169069"/>
                    <a:pt x="19050" y="146685"/>
                    <a:pt x="19050" y="120650"/>
                  </a:cubicBezTo>
                  <a:close/>
                  <a:moveTo>
                    <a:pt x="168275" y="127000"/>
                  </a:moveTo>
                  <a:cubicBezTo>
                    <a:pt x="173532" y="127000"/>
                    <a:pt x="177800" y="122732"/>
                    <a:pt x="177800" y="117475"/>
                  </a:cubicBezTo>
                  <a:cubicBezTo>
                    <a:pt x="177800" y="112218"/>
                    <a:pt x="173532" y="107950"/>
                    <a:pt x="168275" y="107950"/>
                  </a:cubicBezTo>
                  <a:cubicBezTo>
                    <a:pt x="163018" y="107950"/>
                    <a:pt x="158750" y="112218"/>
                    <a:pt x="158750" y="117475"/>
                  </a:cubicBezTo>
                  <a:cubicBezTo>
                    <a:pt x="158750" y="122732"/>
                    <a:pt x="163018" y="127000"/>
                    <a:pt x="168275" y="12700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39" name="CustomShape 60"/>
            <p:cNvSpPr/>
            <p:nvPr/>
          </p:nvSpPr>
          <p:spPr>
            <a:xfrm>
              <a:off x="8842816" y="7348198"/>
              <a:ext cx="30985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Tasarruf</a:t>
              </a:r>
              <a:r>
                <a:rPr lang="en-US" sz="1600" b="1" strike="noStrike" spc="-1" dirty="0">
                  <a:solidFill>
                    <a:srgbClr val="2C5282"/>
                  </a:solidFill>
                  <a:latin typeface="MiSans"/>
                  <a:ea typeface="MiSans"/>
                </a:rPr>
                <a:t> </a:t>
              </a: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Stratejileri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140" name="CustomShape 61"/>
            <p:cNvSpPr/>
            <p:nvPr/>
          </p:nvSpPr>
          <p:spPr>
            <a:xfrm>
              <a:off x="8439745" y="7670879"/>
              <a:ext cx="3142404" cy="59558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Kombinasyon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protokolleri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141" name="CustomShape 62"/>
            <p:cNvSpPr/>
            <p:nvPr/>
          </p:nvSpPr>
          <p:spPr>
            <a:xfrm>
              <a:off x="8448461" y="8266465"/>
              <a:ext cx="2852578" cy="73501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smtClean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Periferik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ven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kullanımı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142" name="CustomShape 63"/>
            <p:cNvSpPr/>
            <p:nvPr/>
          </p:nvSpPr>
          <p:spPr>
            <a:xfrm>
              <a:off x="8489943" y="9132150"/>
              <a:ext cx="3092206" cy="47367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Optimal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seans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planlama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143" name="CustomShape 64"/>
            <p:cNvSpPr/>
            <p:nvPr/>
          </p:nvSpPr>
          <p:spPr>
            <a:xfrm>
              <a:off x="8469863" y="9769164"/>
              <a:ext cx="3152444" cy="6533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•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Komplikasyon</a:t>
              </a:r>
              <a:r>
                <a:rPr lang="en-US" sz="1600" b="0" strike="noStrike" spc="-1" dirty="0">
                  <a:solidFill>
                    <a:srgbClr val="1A202C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1A202C"/>
                  </a:solidFill>
                  <a:latin typeface="MiSans"/>
                  <a:ea typeface="MiSans"/>
                </a:rPr>
                <a:t>önleme</a:t>
              </a:r>
              <a:endParaRPr lang="tr-TR" sz="1600" b="0" strike="noStrike" spc="-1" dirty="0">
                <a:latin typeface="Arial"/>
              </a:endParaRPr>
            </a:p>
          </p:txBody>
        </p:sp>
      </p:grpSp>
      <p:pic>
        <p:nvPicPr>
          <p:cNvPr id="67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14790058" y="1775638"/>
            <a:ext cx="93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6000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17500" y="7391400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150000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5" name="AutoShape 2" descr="blob:https://web.whatsapp.com/0c2136c4-99b6-401c-b7ac-6d439638ab5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0524" y="5777481"/>
            <a:ext cx="4050415" cy="3228295"/>
          </a:xfrm>
          <a:prstGeom prst="rect">
            <a:avLst/>
          </a:prstGeom>
        </p:spPr>
      </p:pic>
      <p:pic>
        <p:nvPicPr>
          <p:cNvPr id="1028" name="Picture 4" descr="Renkli Elle çizilmiş Soru Işareti Clipart, Soru Işareti, Soru Işareti  Efekti, Soru PNG Resim Şeffaf Küçük ve Ücretsiz İndirebileceğiniz PSD çizim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86" y="6357257"/>
            <a:ext cx="3657601" cy="259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0" y="0"/>
            <a:ext cx="16256000" cy="9144000"/>
            <a:chOff x="507960" y="507960"/>
            <a:chExt cx="15239880" cy="9144000"/>
          </a:xfrm>
        </p:grpSpPr>
        <p:sp>
          <p:nvSpPr>
            <p:cNvPr id="1144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5" name="CustomShape 2"/>
            <p:cNvSpPr/>
            <p:nvPr/>
          </p:nvSpPr>
          <p:spPr>
            <a:xfrm>
              <a:off x="812880" y="507960"/>
              <a:ext cx="8660880" cy="1168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3600" b="1" strike="noStrike" spc="77" dirty="0" smtClean="0">
                  <a:solidFill>
                    <a:srgbClr val="2C5282"/>
                  </a:solidFill>
                  <a:latin typeface="MiSans"/>
                  <a:ea typeface="MiSans"/>
                </a:rPr>
                <a:t>     </a:t>
              </a:r>
              <a:r>
                <a:rPr lang="en-US" sz="2400" b="1" strike="noStrike" spc="77" dirty="0" smtClean="0">
                  <a:solidFill>
                    <a:srgbClr val="2C5282"/>
                  </a:solidFill>
                  <a:latin typeface="MiSans"/>
                  <a:ea typeface="MiSans"/>
                </a:rPr>
                <a:t>ÖZEL </a:t>
              </a:r>
              <a:r>
                <a:rPr lang="en-US" sz="2400" b="1" strike="noStrike" spc="77" dirty="0">
                  <a:solidFill>
                    <a:srgbClr val="2C5282"/>
                  </a:solidFill>
                  <a:latin typeface="MiSans"/>
                  <a:ea typeface="MiSans"/>
                </a:rPr>
                <a:t>POPÜLASYONLAR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147" name="CustomShape 4"/>
            <p:cNvSpPr/>
            <p:nvPr/>
          </p:nvSpPr>
          <p:spPr>
            <a:xfrm>
              <a:off x="507960" y="1625760"/>
              <a:ext cx="7492680" cy="5486040"/>
            </a:xfrm>
            <a:custGeom>
              <a:avLst/>
              <a:gdLst/>
              <a:ahLst/>
              <a:cxnLst/>
              <a:rect l="l" t="t" r="r" b="b"/>
              <a:pathLst>
                <a:path w="7493000" h="5486400">
                  <a:moveTo>
                    <a:pt x="152412" y="0"/>
                  </a:moveTo>
                  <a:lnTo>
                    <a:pt x="7340588" y="0"/>
                  </a:lnTo>
                  <a:cubicBezTo>
                    <a:pt x="7424763" y="0"/>
                    <a:pt x="7493000" y="68237"/>
                    <a:pt x="7493000" y="152412"/>
                  </a:cubicBezTo>
                  <a:lnTo>
                    <a:pt x="7493000" y="5333988"/>
                  </a:lnTo>
                  <a:cubicBezTo>
                    <a:pt x="7493000" y="5418163"/>
                    <a:pt x="7424763" y="5486400"/>
                    <a:pt x="7340588" y="5486400"/>
                  </a:cubicBezTo>
                  <a:lnTo>
                    <a:pt x="152412" y="5486400"/>
                  </a:lnTo>
                  <a:cubicBezTo>
                    <a:pt x="68237" y="5486400"/>
                    <a:pt x="0" y="5418163"/>
                    <a:pt x="0" y="5333988"/>
                  </a:cubicBezTo>
                  <a:lnTo>
                    <a:pt x="0" y="152412"/>
                  </a:lnTo>
                  <a:cubicBezTo>
                    <a:pt x="0" y="68294"/>
                    <a:pt x="68294" y="0"/>
                    <a:pt x="152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8" name="CustomShape 5"/>
            <p:cNvSpPr/>
            <p:nvPr/>
          </p:nvSpPr>
          <p:spPr>
            <a:xfrm>
              <a:off x="825480" y="1930320"/>
              <a:ext cx="190080" cy="253800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59531" y="43656"/>
                  </a:moveTo>
                  <a:cubicBezTo>
                    <a:pt x="59531" y="23943"/>
                    <a:pt x="75536" y="7938"/>
                    <a:pt x="95250" y="7938"/>
                  </a:cubicBezTo>
                  <a:cubicBezTo>
                    <a:pt x="114964" y="7938"/>
                    <a:pt x="130969" y="23943"/>
                    <a:pt x="130969" y="43656"/>
                  </a:cubicBezTo>
                  <a:cubicBezTo>
                    <a:pt x="130969" y="63370"/>
                    <a:pt x="114964" y="79375"/>
                    <a:pt x="95250" y="79375"/>
                  </a:cubicBezTo>
                  <a:cubicBezTo>
                    <a:pt x="75536" y="79375"/>
                    <a:pt x="59531" y="63370"/>
                    <a:pt x="59531" y="43656"/>
                  </a:cubicBezTo>
                  <a:close/>
                  <a:moveTo>
                    <a:pt x="3820" y="71686"/>
                  </a:moveTo>
                  <a:cubicBezTo>
                    <a:pt x="10269" y="62805"/>
                    <a:pt x="22671" y="60871"/>
                    <a:pt x="31552" y="67320"/>
                  </a:cubicBezTo>
                  <a:lnTo>
                    <a:pt x="49510" y="80367"/>
                  </a:lnTo>
                  <a:cubicBezTo>
                    <a:pt x="62805" y="90041"/>
                    <a:pt x="78829" y="95250"/>
                    <a:pt x="95250" y="95250"/>
                  </a:cubicBezTo>
                  <a:cubicBezTo>
                    <a:pt x="111671" y="95250"/>
                    <a:pt x="127695" y="90041"/>
                    <a:pt x="140990" y="80367"/>
                  </a:cubicBezTo>
                  <a:lnTo>
                    <a:pt x="158948" y="67270"/>
                  </a:lnTo>
                  <a:cubicBezTo>
                    <a:pt x="167829" y="60821"/>
                    <a:pt x="180231" y="62805"/>
                    <a:pt x="186680" y="71636"/>
                  </a:cubicBezTo>
                  <a:cubicBezTo>
                    <a:pt x="193129" y="80466"/>
                    <a:pt x="191145" y="92918"/>
                    <a:pt x="182314" y="99368"/>
                  </a:cubicBezTo>
                  <a:lnTo>
                    <a:pt x="164356" y="112464"/>
                  </a:lnTo>
                  <a:cubicBezTo>
                    <a:pt x="157609" y="117376"/>
                    <a:pt x="150416" y="121493"/>
                    <a:pt x="142875" y="124867"/>
                  </a:cubicBezTo>
                  <a:lnTo>
                    <a:pt x="142875" y="142875"/>
                  </a:lnTo>
                  <a:lnTo>
                    <a:pt x="47625" y="142875"/>
                  </a:lnTo>
                  <a:lnTo>
                    <a:pt x="47625" y="124867"/>
                  </a:lnTo>
                  <a:cubicBezTo>
                    <a:pt x="40084" y="121543"/>
                    <a:pt x="32891" y="117376"/>
                    <a:pt x="26144" y="112464"/>
                  </a:cubicBezTo>
                  <a:lnTo>
                    <a:pt x="8186" y="99368"/>
                  </a:lnTo>
                  <a:cubicBezTo>
                    <a:pt x="-695" y="92918"/>
                    <a:pt x="-2629" y="80516"/>
                    <a:pt x="3820" y="71636"/>
                  </a:cubicBezTo>
                  <a:close/>
                  <a:moveTo>
                    <a:pt x="48369" y="163364"/>
                  </a:moveTo>
                  <a:lnTo>
                    <a:pt x="78432" y="189657"/>
                  </a:lnTo>
                  <a:lnTo>
                    <a:pt x="65534" y="208111"/>
                  </a:lnTo>
                  <a:lnTo>
                    <a:pt x="77589" y="220166"/>
                  </a:lnTo>
                  <a:cubicBezTo>
                    <a:pt x="85328" y="227905"/>
                    <a:pt x="85328" y="240457"/>
                    <a:pt x="77589" y="248245"/>
                  </a:cubicBezTo>
                  <a:cubicBezTo>
                    <a:pt x="69850" y="256034"/>
                    <a:pt x="57299" y="255984"/>
                    <a:pt x="49510" y="248245"/>
                  </a:cubicBezTo>
                  <a:lnTo>
                    <a:pt x="25698" y="224433"/>
                  </a:lnTo>
                  <a:cubicBezTo>
                    <a:pt x="18852" y="217587"/>
                    <a:pt x="17909" y="206871"/>
                    <a:pt x="23416" y="198983"/>
                  </a:cubicBezTo>
                  <a:lnTo>
                    <a:pt x="48320" y="163364"/>
                  </a:lnTo>
                  <a:close/>
                  <a:moveTo>
                    <a:pt x="112117" y="189657"/>
                  </a:moveTo>
                  <a:lnTo>
                    <a:pt x="142180" y="163364"/>
                  </a:lnTo>
                  <a:lnTo>
                    <a:pt x="167084" y="198983"/>
                  </a:lnTo>
                  <a:cubicBezTo>
                    <a:pt x="172591" y="206871"/>
                    <a:pt x="171648" y="217587"/>
                    <a:pt x="164852" y="224383"/>
                  </a:cubicBezTo>
                  <a:lnTo>
                    <a:pt x="141039" y="248196"/>
                  </a:lnTo>
                  <a:cubicBezTo>
                    <a:pt x="133300" y="255935"/>
                    <a:pt x="120749" y="255935"/>
                    <a:pt x="112961" y="248196"/>
                  </a:cubicBezTo>
                  <a:cubicBezTo>
                    <a:pt x="105172" y="240457"/>
                    <a:pt x="105221" y="227905"/>
                    <a:pt x="112961" y="220117"/>
                  </a:cubicBezTo>
                  <a:lnTo>
                    <a:pt x="125016" y="208062"/>
                  </a:lnTo>
                  <a:lnTo>
                    <a:pt x="112117" y="189607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9" name="CustomShape 6"/>
            <p:cNvSpPr/>
            <p:nvPr/>
          </p:nvSpPr>
          <p:spPr>
            <a:xfrm>
              <a:off x="107964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Pediatrik Popülasyon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150" name="CustomShape 7"/>
            <p:cNvSpPr/>
            <p:nvPr/>
          </p:nvSpPr>
          <p:spPr>
            <a:xfrm>
              <a:off x="762120" y="2387520"/>
              <a:ext cx="6984720" cy="2082600"/>
            </a:xfrm>
            <a:custGeom>
              <a:avLst/>
              <a:gdLst/>
              <a:ahLst/>
              <a:cxnLst/>
              <a:rect l="l" t="t" r="r" b="b"/>
              <a:pathLst>
                <a:path w="6985000" h="20828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1981201"/>
                  </a:lnTo>
                  <a:cubicBezTo>
                    <a:pt x="6985000" y="2037313"/>
                    <a:pt x="6939513" y="2082800"/>
                    <a:pt x="6883401" y="2082800"/>
                  </a:cubicBezTo>
                  <a:lnTo>
                    <a:pt x="101599" y="2082800"/>
                  </a:lnTo>
                  <a:cubicBezTo>
                    <a:pt x="45487" y="2082800"/>
                    <a:pt x="0" y="2037313"/>
                    <a:pt x="0" y="19812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1" name="CustomShape 8"/>
            <p:cNvSpPr/>
            <p:nvPr/>
          </p:nvSpPr>
          <p:spPr>
            <a:xfrm>
              <a:off x="91440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Özel Hususlar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2" name="CustomShape 9"/>
            <p:cNvSpPr/>
            <p:nvPr/>
          </p:nvSpPr>
          <p:spPr>
            <a:xfrm>
              <a:off x="914400" y="29462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Plazma volümü: 80 mL/kg (yenidoğan)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3" name="CustomShape 10"/>
            <p:cNvSpPr/>
            <p:nvPr/>
          </p:nvSpPr>
          <p:spPr>
            <a:xfrm>
              <a:off x="914400" y="3301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Santrifüj hızı: Düşük (1000-1500 rpm)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4" name="CustomShape 11"/>
            <p:cNvSpPr/>
            <p:nvPr/>
          </p:nvSpPr>
          <p:spPr>
            <a:xfrm>
              <a:off x="914400" y="36576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Akış hızı: 1-3 mL/kg/saat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5" name="CustomShape 12"/>
            <p:cNvSpPr/>
            <p:nvPr/>
          </p:nvSpPr>
          <p:spPr>
            <a:xfrm>
              <a:off x="914400" y="40132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Sitrat toksisitesi: Daha yüksek risk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6" name="CustomShape 13"/>
            <p:cNvSpPr/>
            <p:nvPr/>
          </p:nvSpPr>
          <p:spPr>
            <a:xfrm>
              <a:off x="787320" y="4572000"/>
              <a:ext cx="6959160" cy="1320480"/>
            </a:xfrm>
            <a:custGeom>
              <a:avLst/>
              <a:gdLst/>
              <a:ahLst/>
              <a:cxnLst/>
              <a:rect l="l" t="t" r="r" b="b"/>
              <a:pathLst>
                <a:path w="6959600" h="1320800">
                  <a:moveTo>
                    <a:pt x="50800" y="0"/>
                  </a:moveTo>
                  <a:lnTo>
                    <a:pt x="6858004" y="0"/>
                  </a:lnTo>
                  <a:cubicBezTo>
                    <a:pt x="6914114" y="0"/>
                    <a:pt x="6959600" y="45486"/>
                    <a:pt x="6959600" y="101596"/>
                  </a:cubicBezTo>
                  <a:lnTo>
                    <a:pt x="6959600" y="1219204"/>
                  </a:lnTo>
                  <a:cubicBezTo>
                    <a:pt x="6959600" y="1275314"/>
                    <a:pt x="6914114" y="1320800"/>
                    <a:pt x="6858004" y="1320800"/>
                  </a:cubicBezTo>
                  <a:lnTo>
                    <a:pt x="50800" y="1320800"/>
                  </a:lnTo>
                  <a:cubicBezTo>
                    <a:pt x="22763" y="1320800"/>
                    <a:pt x="0" y="1298037"/>
                    <a:pt x="0" y="1270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7" name="CustomShape 14"/>
            <p:cNvSpPr/>
            <p:nvPr/>
          </p:nvSpPr>
          <p:spPr>
            <a:xfrm>
              <a:off x="787320" y="4572000"/>
              <a:ext cx="50400" cy="1320480"/>
            </a:xfrm>
            <a:custGeom>
              <a:avLst/>
              <a:gdLst/>
              <a:ahLst/>
              <a:cxnLst/>
              <a:rect l="l" t="t" r="r" b="b"/>
              <a:pathLst>
                <a:path w="50800" h="1320800">
                  <a:moveTo>
                    <a:pt x="50800" y="0"/>
                  </a:moveTo>
                  <a:lnTo>
                    <a:pt x="50800" y="0"/>
                  </a:lnTo>
                  <a:lnTo>
                    <a:pt x="50800" y="1320800"/>
                  </a:lnTo>
                  <a:lnTo>
                    <a:pt x="50800" y="1320800"/>
                  </a:lnTo>
                  <a:cubicBezTo>
                    <a:pt x="22763" y="1320800"/>
                    <a:pt x="0" y="1298037"/>
                    <a:pt x="0" y="1270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8" name="CustomShape 15"/>
            <p:cNvSpPr/>
            <p:nvPr/>
          </p:nvSpPr>
          <p:spPr>
            <a:xfrm>
              <a:off x="965160" y="47242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Replasman Önerisi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59" name="CustomShape 16"/>
            <p:cNvSpPr/>
            <p:nvPr/>
          </p:nvSpPr>
          <p:spPr>
            <a:xfrm>
              <a:off x="965160" y="51307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 tercih edilir (düşük enfeksiyon riski)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60" name="CustomShape 17"/>
            <p:cNvSpPr/>
            <p:nvPr/>
          </p:nvSpPr>
          <p:spPr>
            <a:xfrm>
              <a:off x="965160" y="54356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TDP: Yüksek sitrat yükü, ABO uyumsuzluğu riski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61" name="CustomShape 18"/>
            <p:cNvSpPr/>
            <p:nvPr/>
          </p:nvSpPr>
          <p:spPr>
            <a:xfrm>
              <a:off x="762120" y="599436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2" name="CustomShape 19"/>
            <p:cNvSpPr/>
            <p:nvPr/>
          </p:nvSpPr>
          <p:spPr>
            <a:xfrm>
              <a:off x="914400" y="61466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Endikasyonlar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63" name="CustomShape 20"/>
            <p:cNvSpPr/>
            <p:nvPr/>
          </p:nvSpPr>
          <p:spPr>
            <a:xfrm>
              <a:off x="914400" y="64515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TTP, GBS, MG, metabolik hastalıklar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164" name="CustomShape 21"/>
            <p:cNvSpPr/>
            <p:nvPr/>
          </p:nvSpPr>
          <p:spPr>
            <a:xfrm>
              <a:off x="8255160" y="1625760"/>
              <a:ext cx="7492680" cy="5486040"/>
            </a:xfrm>
            <a:custGeom>
              <a:avLst/>
              <a:gdLst/>
              <a:ahLst/>
              <a:cxnLst/>
              <a:rect l="l" t="t" r="r" b="b"/>
              <a:pathLst>
                <a:path w="7493000" h="5486400">
                  <a:moveTo>
                    <a:pt x="152412" y="0"/>
                  </a:moveTo>
                  <a:lnTo>
                    <a:pt x="7340588" y="0"/>
                  </a:lnTo>
                  <a:cubicBezTo>
                    <a:pt x="7424763" y="0"/>
                    <a:pt x="7493000" y="68237"/>
                    <a:pt x="7493000" y="152412"/>
                  </a:cubicBezTo>
                  <a:lnTo>
                    <a:pt x="7493000" y="5333988"/>
                  </a:lnTo>
                  <a:cubicBezTo>
                    <a:pt x="7493000" y="5418163"/>
                    <a:pt x="7424763" y="5486400"/>
                    <a:pt x="7340588" y="5486400"/>
                  </a:cubicBezTo>
                  <a:lnTo>
                    <a:pt x="152412" y="5486400"/>
                  </a:lnTo>
                  <a:cubicBezTo>
                    <a:pt x="68237" y="5486400"/>
                    <a:pt x="0" y="5418163"/>
                    <a:pt x="0" y="5333988"/>
                  </a:cubicBezTo>
                  <a:lnTo>
                    <a:pt x="0" y="152412"/>
                  </a:lnTo>
                  <a:cubicBezTo>
                    <a:pt x="0" y="68294"/>
                    <a:pt x="68294" y="0"/>
                    <a:pt x="152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5" name="CustomShape 22"/>
            <p:cNvSpPr/>
            <p:nvPr/>
          </p:nvSpPr>
          <p:spPr>
            <a:xfrm>
              <a:off x="8524800" y="1930320"/>
              <a:ext cx="285480" cy="253800"/>
            </a:xfrm>
            <a:custGeom>
              <a:avLst/>
              <a:gdLst/>
              <a:ahLst/>
              <a:cxnLst/>
              <a:rect l="l" t="t" r="r" b="b"/>
              <a:pathLst>
                <a:path w="285750" h="254000">
                  <a:moveTo>
                    <a:pt x="111125" y="3969"/>
                  </a:moveTo>
                  <a:cubicBezTo>
                    <a:pt x="143981" y="3969"/>
                    <a:pt x="170656" y="30644"/>
                    <a:pt x="170656" y="63500"/>
                  </a:cubicBezTo>
                  <a:cubicBezTo>
                    <a:pt x="170656" y="96356"/>
                    <a:pt x="143981" y="123031"/>
                    <a:pt x="111125" y="123031"/>
                  </a:cubicBezTo>
                  <a:cubicBezTo>
                    <a:pt x="78269" y="123031"/>
                    <a:pt x="51594" y="96356"/>
                    <a:pt x="51594" y="63500"/>
                  </a:cubicBezTo>
                  <a:cubicBezTo>
                    <a:pt x="51594" y="30644"/>
                    <a:pt x="78269" y="3969"/>
                    <a:pt x="111125" y="3969"/>
                  </a:cubicBezTo>
                  <a:close/>
                  <a:moveTo>
                    <a:pt x="96391" y="150813"/>
                  </a:moveTo>
                  <a:lnTo>
                    <a:pt x="125859" y="150813"/>
                  </a:lnTo>
                  <a:cubicBezTo>
                    <a:pt x="127794" y="150813"/>
                    <a:pt x="129778" y="150862"/>
                    <a:pt x="131713" y="151011"/>
                  </a:cubicBezTo>
                  <a:cubicBezTo>
                    <a:pt x="123676" y="165001"/>
                    <a:pt x="119063" y="181173"/>
                    <a:pt x="119063" y="198438"/>
                  </a:cubicBezTo>
                  <a:cubicBezTo>
                    <a:pt x="119063" y="219174"/>
                    <a:pt x="125710" y="238373"/>
                    <a:pt x="136922" y="254000"/>
                  </a:cubicBezTo>
                  <a:lnTo>
                    <a:pt x="22671" y="254000"/>
                  </a:lnTo>
                  <a:cubicBezTo>
                    <a:pt x="14536" y="254000"/>
                    <a:pt x="7938" y="247402"/>
                    <a:pt x="7938" y="239266"/>
                  </a:cubicBezTo>
                  <a:cubicBezTo>
                    <a:pt x="7938" y="190401"/>
                    <a:pt x="47526" y="150813"/>
                    <a:pt x="96391" y="150813"/>
                  </a:cubicBezTo>
                  <a:close/>
                  <a:moveTo>
                    <a:pt x="142875" y="198438"/>
                  </a:moveTo>
                  <a:cubicBezTo>
                    <a:pt x="142875" y="159010"/>
                    <a:pt x="174885" y="127000"/>
                    <a:pt x="214313" y="127000"/>
                  </a:cubicBezTo>
                  <a:cubicBezTo>
                    <a:pt x="253740" y="127000"/>
                    <a:pt x="285750" y="159010"/>
                    <a:pt x="285750" y="198437"/>
                  </a:cubicBezTo>
                  <a:cubicBezTo>
                    <a:pt x="285750" y="237865"/>
                    <a:pt x="253740" y="269875"/>
                    <a:pt x="214313" y="269875"/>
                  </a:cubicBezTo>
                  <a:cubicBezTo>
                    <a:pt x="174885" y="269875"/>
                    <a:pt x="142875" y="237865"/>
                    <a:pt x="142875" y="198438"/>
                  </a:cubicBezTo>
                  <a:close/>
                  <a:moveTo>
                    <a:pt x="214313" y="158750"/>
                  </a:moveTo>
                  <a:cubicBezTo>
                    <a:pt x="209947" y="158750"/>
                    <a:pt x="206375" y="162322"/>
                    <a:pt x="206375" y="166688"/>
                  </a:cubicBezTo>
                  <a:lnTo>
                    <a:pt x="206375" y="198438"/>
                  </a:lnTo>
                  <a:cubicBezTo>
                    <a:pt x="206375" y="202803"/>
                    <a:pt x="209947" y="206375"/>
                    <a:pt x="214313" y="206375"/>
                  </a:cubicBezTo>
                  <a:lnTo>
                    <a:pt x="238125" y="206375"/>
                  </a:lnTo>
                  <a:cubicBezTo>
                    <a:pt x="242491" y="206375"/>
                    <a:pt x="246063" y="202803"/>
                    <a:pt x="246063" y="198438"/>
                  </a:cubicBezTo>
                  <a:cubicBezTo>
                    <a:pt x="246063" y="194072"/>
                    <a:pt x="242491" y="190500"/>
                    <a:pt x="238125" y="190500"/>
                  </a:cubicBezTo>
                  <a:lnTo>
                    <a:pt x="222250" y="190500"/>
                  </a:lnTo>
                  <a:lnTo>
                    <a:pt x="222250" y="166688"/>
                  </a:lnTo>
                  <a:cubicBezTo>
                    <a:pt x="222250" y="162322"/>
                    <a:pt x="218678" y="158750"/>
                    <a:pt x="214313" y="15875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6" name="CustomShape 23"/>
            <p:cNvSpPr/>
            <p:nvPr/>
          </p:nvSpPr>
          <p:spPr>
            <a:xfrm>
              <a:off x="882648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Geriatrik Popülasyon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167" name="CustomShape 24"/>
            <p:cNvSpPr/>
            <p:nvPr/>
          </p:nvSpPr>
          <p:spPr>
            <a:xfrm>
              <a:off x="8508960" y="2387520"/>
              <a:ext cx="6984720" cy="2082600"/>
            </a:xfrm>
            <a:custGeom>
              <a:avLst/>
              <a:gdLst/>
              <a:ahLst/>
              <a:cxnLst/>
              <a:rect l="l" t="t" r="r" b="b"/>
              <a:pathLst>
                <a:path w="6985000" h="2082800">
                  <a:moveTo>
                    <a:pt x="101599" y="0"/>
                  </a:moveTo>
                  <a:lnTo>
                    <a:pt x="6883401" y="0"/>
                  </a:lnTo>
                  <a:cubicBezTo>
                    <a:pt x="6939513" y="0"/>
                    <a:pt x="6985000" y="45487"/>
                    <a:pt x="6985000" y="101599"/>
                  </a:cubicBezTo>
                  <a:lnTo>
                    <a:pt x="6985000" y="1981201"/>
                  </a:lnTo>
                  <a:cubicBezTo>
                    <a:pt x="6985000" y="2037313"/>
                    <a:pt x="6939513" y="2082800"/>
                    <a:pt x="6883401" y="2082800"/>
                  </a:cubicBezTo>
                  <a:lnTo>
                    <a:pt x="101599" y="2082800"/>
                  </a:lnTo>
                  <a:cubicBezTo>
                    <a:pt x="45487" y="2082800"/>
                    <a:pt x="0" y="2037313"/>
                    <a:pt x="0" y="1981201"/>
                  </a:cubicBezTo>
                  <a:lnTo>
                    <a:pt x="0" y="101599"/>
                  </a:lnTo>
                  <a:cubicBezTo>
                    <a:pt x="0" y="45525"/>
                    <a:pt x="45525" y="0"/>
                    <a:pt x="101599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8" name="CustomShape 25"/>
            <p:cNvSpPr/>
            <p:nvPr/>
          </p:nvSpPr>
          <p:spPr>
            <a:xfrm>
              <a:off x="866124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Özel Hususlar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69" name="CustomShape 26"/>
            <p:cNvSpPr/>
            <p:nvPr/>
          </p:nvSpPr>
          <p:spPr>
            <a:xfrm>
              <a:off x="8661240" y="29462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Kardiyak rezerv: Düşük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0" name="CustomShape 27"/>
            <p:cNvSpPr/>
            <p:nvPr/>
          </p:nvSpPr>
          <p:spPr>
            <a:xfrm>
              <a:off x="8661240" y="33019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Vasküler erişim: Zorluk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1" name="CustomShape 28"/>
            <p:cNvSpPr/>
            <p:nvPr/>
          </p:nvSpPr>
          <p:spPr>
            <a:xfrm>
              <a:off x="8661240" y="365760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Komorbiditeler: Sık (HT, DM, KHY)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2" name="CustomShape 29"/>
            <p:cNvSpPr/>
            <p:nvPr/>
          </p:nvSpPr>
          <p:spPr>
            <a:xfrm>
              <a:off x="8661240" y="401328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İlaç etkileşimleri: Yüksek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3" name="CustomShape 30"/>
            <p:cNvSpPr/>
            <p:nvPr/>
          </p:nvSpPr>
          <p:spPr>
            <a:xfrm>
              <a:off x="8534520" y="4572000"/>
              <a:ext cx="6959160" cy="1320480"/>
            </a:xfrm>
            <a:custGeom>
              <a:avLst/>
              <a:gdLst/>
              <a:ahLst/>
              <a:cxnLst/>
              <a:rect l="l" t="t" r="r" b="b"/>
              <a:pathLst>
                <a:path w="6959600" h="1320800">
                  <a:moveTo>
                    <a:pt x="50800" y="0"/>
                  </a:moveTo>
                  <a:lnTo>
                    <a:pt x="6858004" y="0"/>
                  </a:lnTo>
                  <a:cubicBezTo>
                    <a:pt x="6914114" y="0"/>
                    <a:pt x="6959600" y="45486"/>
                    <a:pt x="6959600" y="101596"/>
                  </a:cubicBezTo>
                  <a:lnTo>
                    <a:pt x="6959600" y="1219204"/>
                  </a:lnTo>
                  <a:cubicBezTo>
                    <a:pt x="6959600" y="1275314"/>
                    <a:pt x="6914114" y="1320800"/>
                    <a:pt x="6858004" y="1320800"/>
                  </a:cubicBezTo>
                  <a:lnTo>
                    <a:pt x="50800" y="1320800"/>
                  </a:lnTo>
                  <a:cubicBezTo>
                    <a:pt x="22763" y="1320800"/>
                    <a:pt x="0" y="1298037"/>
                    <a:pt x="0" y="1270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4" name="CustomShape 31"/>
            <p:cNvSpPr/>
            <p:nvPr/>
          </p:nvSpPr>
          <p:spPr>
            <a:xfrm>
              <a:off x="8534520" y="4572000"/>
              <a:ext cx="50400" cy="1320480"/>
            </a:xfrm>
            <a:custGeom>
              <a:avLst/>
              <a:gdLst/>
              <a:ahLst/>
              <a:cxnLst/>
              <a:rect l="l" t="t" r="r" b="b"/>
              <a:pathLst>
                <a:path w="50800" h="1320800">
                  <a:moveTo>
                    <a:pt x="50800" y="0"/>
                  </a:moveTo>
                  <a:lnTo>
                    <a:pt x="50800" y="0"/>
                  </a:lnTo>
                  <a:lnTo>
                    <a:pt x="50800" y="1320800"/>
                  </a:lnTo>
                  <a:lnTo>
                    <a:pt x="50800" y="1320800"/>
                  </a:lnTo>
                  <a:cubicBezTo>
                    <a:pt x="22763" y="1320800"/>
                    <a:pt x="0" y="1298037"/>
                    <a:pt x="0" y="12700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5" name="CustomShape 32"/>
            <p:cNvSpPr/>
            <p:nvPr/>
          </p:nvSpPr>
          <p:spPr>
            <a:xfrm>
              <a:off x="8712360" y="47242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Replasman Önerisi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6" name="CustomShape 33"/>
            <p:cNvSpPr/>
            <p:nvPr/>
          </p:nvSpPr>
          <p:spPr>
            <a:xfrm>
              <a:off x="8712360" y="51307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Albümin: Daha iyi tolere edilir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7" name="CustomShape 34"/>
            <p:cNvSpPr/>
            <p:nvPr/>
          </p:nvSpPr>
          <p:spPr>
            <a:xfrm>
              <a:off x="8712360" y="543564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TDP: Volüm yüklenmesi riski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78" name="CustomShape 35"/>
            <p:cNvSpPr/>
            <p:nvPr/>
          </p:nvSpPr>
          <p:spPr>
            <a:xfrm>
              <a:off x="8508960" y="599436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79" name="CustomShape 36"/>
            <p:cNvSpPr/>
            <p:nvPr/>
          </p:nvSpPr>
          <p:spPr>
            <a:xfrm>
              <a:off x="8661240" y="61466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İzlem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0" name="CustomShape 37"/>
            <p:cNvSpPr/>
            <p:nvPr/>
          </p:nvSpPr>
          <p:spPr>
            <a:xfrm>
              <a:off x="8661240" y="64515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Sıkı kardiyak monitörizasyon, yavaş infüzyon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181" name="CustomShape 38"/>
            <p:cNvSpPr/>
            <p:nvPr/>
          </p:nvSpPr>
          <p:spPr>
            <a:xfrm>
              <a:off x="507960" y="7315200"/>
              <a:ext cx="4939920" cy="2336400"/>
            </a:xfrm>
            <a:custGeom>
              <a:avLst/>
              <a:gdLst/>
              <a:ahLst/>
              <a:cxnLst/>
              <a:rect l="l" t="t" r="r" b="b"/>
              <a:pathLst>
                <a:path w="4940300" h="2336800">
                  <a:moveTo>
                    <a:pt x="152406" y="0"/>
                  </a:moveTo>
                  <a:lnTo>
                    <a:pt x="4787894" y="0"/>
                  </a:lnTo>
                  <a:cubicBezTo>
                    <a:pt x="4872065" y="0"/>
                    <a:pt x="4940300" y="68235"/>
                    <a:pt x="4940300" y="152406"/>
                  </a:cubicBezTo>
                  <a:lnTo>
                    <a:pt x="4940300" y="2184394"/>
                  </a:lnTo>
                  <a:cubicBezTo>
                    <a:pt x="4940300" y="2268565"/>
                    <a:pt x="4872065" y="2336800"/>
                    <a:pt x="4787894" y="2336800"/>
                  </a:cubicBezTo>
                  <a:lnTo>
                    <a:pt x="152406" y="2336800"/>
                  </a:lnTo>
                  <a:cubicBezTo>
                    <a:pt x="68235" y="2336800"/>
                    <a:pt x="0" y="2268565"/>
                    <a:pt x="0" y="2184394"/>
                  </a:cubicBezTo>
                  <a:lnTo>
                    <a:pt x="0" y="152406"/>
                  </a:lnTo>
                  <a:cubicBezTo>
                    <a:pt x="0" y="68291"/>
                    <a:pt x="68291" y="0"/>
                    <a:pt x="152406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2" name="CustomShape 39"/>
            <p:cNvSpPr/>
            <p:nvPr/>
          </p:nvSpPr>
          <p:spPr>
            <a:xfrm>
              <a:off x="762120" y="7569360"/>
              <a:ext cx="151920" cy="202680"/>
            </a:xfrm>
            <a:custGeom>
              <a:avLst/>
              <a:gdLst/>
              <a:ahLst/>
              <a:cxnLst/>
              <a:rect l="l" t="t" r="r" b="b"/>
              <a:pathLst>
                <a:path w="152400" h="203200">
                  <a:moveTo>
                    <a:pt x="53975" y="9525"/>
                  </a:moveTo>
                  <a:cubicBezTo>
                    <a:pt x="53975" y="-2741"/>
                    <a:pt x="63934" y="-12700"/>
                    <a:pt x="76200" y="-12700"/>
                  </a:cubicBezTo>
                  <a:cubicBezTo>
                    <a:pt x="88466" y="-12700"/>
                    <a:pt x="98425" y="-2741"/>
                    <a:pt x="98425" y="9525"/>
                  </a:cubicBezTo>
                  <a:cubicBezTo>
                    <a:pt x="98425" y="21791"/>
                    <a:pt x="88466" y="31750"/>
                    <a:pt x="76200" y="31750"/>
                  </a:cubicBezTo>
                  <a:cubicBezTo>
                    <a:pt x="63934" y="31750"/>
                    <a:pt x="53975" y="21791"/>
                    <a:pt x="53975" y="9525"/>
                  </a:cubicBezTo>
                  <a:close/>
                  <a:moveTo>
                    <a:pt x="44450" y="152400"/>
                  </a:moveTo>
                  <a:lnTo>
                    <a:pt x="34211" y="152400"/>
                  </a:lnTo>
                  <a:cubicBezTo>
                    <a:pt x="29885" y="152400"/>
                    <a:pt x="26829" y="148153"/>
                    <a:pt x="28178" y="144026"/>
                  </a:cubicBezTo>
                  <a:lnTo>
                    <a:pt x="45244" y="92829"/>
                  </a:lnTo>
                  <a:lnTo>
                    <a:pt x="26075" y="118666"/>
                  </a:lnTo>
                  <a:cubicBezTo>
                    <a:pt x="21908" y="124301"/>
                    <a:pt x="13930" y="125492"/>
                    <a:pt x="8295" y="121285"/>
                  </a:cubicBezTo>
                  <a:cubicBezTo>
                    <a:pt x="2659" y="117078"/>
                    <a:pt x="1468" y="109141"/>
                    <a:pt x="5675" y="103505"/>
                  </a:cubicBezTo>
                  <a:lnTo>
                    <a:pt x="33655" y="65802"/>
                  </a:lnTo>
                  <a:cubicBezTo>
                    <a:pt x="43656" y="52388"/>
                    <a:pt x="59412" y="44450"/>
                    <a:pt x="76200" y="44450"/>
                  </a:cubicBezTo>
                  <a:cubicBezTo>
                    <a:pt x="92988" y="44450"/>
                    <a:pt x="108744" y="52388"/>
                    <a:pt x="118745" y="65842"/>
                  </a:cubicBezTo>
                  <a:lnTo>
                    <a:pt x="146725" y="103545"/>
                  </a:lnTo>
                  <a:cubicBezTo>
                    <a:pt x="150892" y="109180"/>
                    <a:pt x="149741" y="117118"/>
                    <a:pt x="144105" y="121325"/>
                  </a:cubicBezTo>
                  <a:cubicBezTo>
                    <a:pt x="138470" y="125532"/>
                    <a:pt x="130532" y="124341"/>
                    <a:pt x="126325" y="118705"/>
                  </a:cubicBezTo>
                  <a:lnTo>
                    <a:pt x="107156" y="92869"/>
                  </a:lnTo>
                  <a:lnTo>
                    <a:pt x="124222" y="144026"/>
                  </a:lnTo>
                  <a:cubicBezTo>
                    <a:pt x="125611" y="148153"/>
                    <a:pt x="122515" y="152400"/>
                    <a:pt x="118189" y="152400"/>
                  </a:cubicBezTo>
                  <a:lnTo>
                    <a:pt x="107950" y="152400"/>
                  </a:lnTo>
                  <a:lnTo>
                    <a:pt x="107950" y="203200"/>
                  </a:lnTo>
                  <a:cubicBezTo>
                    <a:pt x="107950" y="210225"/>
                    <a:pt x="102275" y="215900"/>
                    <a:pt x="95250" y="215900"/>
                  </a:cubicBezTo>
                  <a:cubicBezTo>
                    <a:pt x="88225" y="215900"/>
                    <a:pt x="82550" y="210225"/>
                    <a:pt x="82550" y="203200"/>
                  </a:cubicBezTo>
                  <a:lnTo>
                    <a:pt x="82550" y="152400"/>
                  </a:lnTo>
                  <a:lnTo>
                    <a:pt x="69850" y="152400"/>
                  </a:lnTo>
                  <a:lnTo>
                    <a:pt x="69850" y="203200"/>
                  </a:lnTo>
                  <a:cubicBezTo>
                    <a:pt x="69850" y="210225"/>
                    <a:pt x="64175" y="215900"/>
                    <a:pt x="57150" y="215900"/>
                  </a:cubicBezTo>
                  <a:cubicBezTo>
                    <a:pt x="50125" y="215900"/>
                    <a:pt x="44450" y="210225"/>
                    <a:pt x="44450" y="203200"/>
                  </a:cubicBezTo>
                  <a:lnTo>
                    <a:pt x="44450" y="15240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3" name="CustomShape 40"/>
            <p:cNvSpPr/>
            <p:nvPr/>
          </p:nvSpPr>
          <p:spPr>
            <a:xfrm>
              <a:off x="965160" y="751824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Gebelik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4" name="CustomShape 41"/>
            <p:cNvSpPr/>
            <p:nvPr/>
          </p:nvSpPr>
          <p:spPr>
            <a:xfrm>
              <a:off x="711360" y="792468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Endikasyonlar: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TTP, aHUS, katastrofik APS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5" name="CustomShape 42"/>
            <p:cNvSpPr/>
            <p:nvPr/>
          </p:nvSpPr>
          <p:spPr>
            <a:xfrm>
              <a:off x="711360" y="830592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Replasman: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Albümin (TDP'de sitrat yükü)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6" name="CustomShape 43"/>
            <p:cNvSpPr/>
            <p:nvPr/>
          </p:nvSpPr>
          <p:spPr>
            <a:xfrm>
              <a:off x="711360" y="868680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Fetüs: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Güvenli (II. ve III. trimester)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7" name="CustomShape 44"/>
            <p:cNvSpPr/>
            <p:nvPr/>
          </p:nvSpPr>
          <p:spPr>
            <a:xfrm>
              <a:off x="711360" y="906768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İzlem: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Fetal kalp hızı, uterus aktivitesi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88" name="CustomShape 45"/>
            <p:cNvSpPr/>
            <p:nvPr/>
          </p:nvSpPr>
          <p:spPr>
            <a:xfrm>
              <a:off x="5655600" y="7340760"/>
              <a:ext cx="4939920" cy="2311200"/>
            </a:xfrm>
            <a:custGeom>
              <a:avLst/>
              <a:gdLst/>
              <a:ahLst/>
              <a:cxnLst/>
              <a:rect l="l" t="t" r="r" b="b"/>
              <a:pathLst>
                <a:path w="4940300" h="23114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2159009"/>
                  </a:lnTo>
                  <a:cubicBezTo>
                    <a:pt x="4940300" y="2243172"/>
                    <a:pt x="4872072" y="2311400"/>
                    <a:pt x="4787909" y="2311400"/>
                  </a:cubicBezTo>
                  <a:lnTo>
                    <a:pt x="152391" y="2311400"/>
                  </a:lnTo>
                  <a:cubicBezTo>
                    <a:pt x="68228" y="2311400"/>
                    <a:pt x="0" y="2243172"/>
                    <a:pt x="0" y="215900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9" name="CustomShape 46"/>
            <p:cNvSpPr/>
            <p:nvPr/>
          </p:nvSpPr>
          <p:spPr>
            <a:xfrm>
              <a:off x="5655600" y="73407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0" name="CustomShape 47"/>
            <p:cNvSpPr/>
            <p:nvPr/>
          </p:nvSpPr>
          <p:spPr>
            <a:xfrm>
              <a:off x="5859000" y="7620120"/>
              <a:ext cx="253800" cy="202680"/>
            </a:xfrm>
            <a:custGeom>
              <a:avLst/>
              <a:gdLst/>
              <a:ahLst/>
              <a:cxnLst/>
              <a:rect l="l" t="t" r="r" b="b"/>
              <a:pathLst>
                <a:path w="254000" h="203200">
                  <a:moveTo>
                    <a:pt x="210820" y="-8890"/>
                  </a:moveTo>
                  <a:lnTo>
                    <a:pt x="227013" y="12700"/>
                  </a:lnTo>
                  <a:lnTo>
                    <a:pt x="244475" y="12700"/>
                  </a:lnTo>
                  <a:cubicBezTo>
                    <a:pt x="249753" y="12700"/>
                    <a:pt x="254000" y="16947"/>
                    <a:pt x="254000" y="22225"/>
                  </a:cubicBezTo>
                  <a:cubicBezTo>
                    <a:pt x="254000" y="27503"/>
                    <a:pt x="249753" y="31750"/>
                    <a:pt x="244475" y="31750"/>
                  </a:cubicBezTo>
                  <a:lnTo>
                    <a:pt x="222250" y="31750"/>
                  </a:lnTo>
                  <a:cubicBezTo>
                    <a:pt x="219234" y="31750"/>
                    <a:pt x="216416" y="30321"/>
                    <a:pt x="214630" y="27940"/>
                  </a:cubicBezTo>
                  <a:lnTo>
                    <a:pt x="205065" y="15200"/>
                  </a:lnTo>
                  <a:lnTo>
                    <a:pt x="186412" y="54848"/>
                  </a:lnTo>
                  <a:cubicBezTo>
                    <a:pt x="184944" y="57944"/>
                    <a:pt x="181927" y="60047"/>
                    <a:pt x="178514" y="60285"/>
                  </a:cubicBezTo>
                  <a:cubicBezTo>
                    <a:pt x="175101" y="60523"/>
                    <a:pt x="171807" y="58936"/>
                    <a:pt x="169902" y="56078"/>
                  </a:cubicBezTo>
                  <a:lnTo>
                    <a:pt x="153670" y="31750"/>
                  </a:lnTo>
                  <a:lnTo>
                    <a:pt x="136525" y="31750"/>
                  </a:lnTo>
                  <a:cubicBezTo>
                    <a:pt x="131247" y="31750"/>
                    <a:pt x="127000" y="27503"/>
                    <a:pt x="127000" y="22225"/>
                  </a:cubicBezTo>
                  <a:cubicBezTo>
                    <a:pt x="127000" y="16947"/>
                    <a:pt x="131247" y="12700"/>
                    <a:pt x="136525" y="12700"/>
                  </a:cubicBezTo>
                  <a:lnTo>
                    <a:pt x="158750" y="12700"/>
                  </a:lnTo>
                  <a:cubicBezTo>
                    <a:pt x="161925" y="12700"/>
                    <a:pt x="164902" y="14288"/>
                    <a:pt x="166688" y="16947"/>
                  </a:cubicBezTo>
                  <a:lnTo>
                    <a:pt x="176371" y="31472"/>
                  </a:lnTo>
                  <a:lnTo>
                    <a:pt x="194588" y="-7223"/>
                  </a:lnTo>
                  <a:cubicBezTo>
                    <a:pt x="196017" y="-10239"/>
                    <a:pt x="198914" y="-12303"/>
                    <a:pt x="202248" y="-12660"/>
                  </a:cubicBezTo>
                  <a:cubicBezTo>
                    <a:pt x="205581" y="-13017"/>
                    <a:pt x="208836" y="-11589"/>
                    <a:pt x="210820" y="-8890"/>
                  </a:cubicBezTo>
                  <a:close/>
                  <a:moveTo>
                    <a:pt x="127000" y="63500"/>
                  </a:moveTo>
                  <a:cubicBezTo>
                    <a:pt x="127000" y="56475"/>
                    <a:pt x="132675" y="50800"/>
                    <a:pt x="139700" y="50800"/>
                  </a:cubicBezTo>
                  <a:lnTo>
                    <a:pt x="143470" y="50800"/>
                  </a:lnTo>
                  <a:lnTo>
                    <a:pt x="154027" y="66635"/>
                  </a:lnTo>
                  <a:cubicBezTo>
                    <a:pt x="159742" y="75208"/>
                    <a:pt x="169624" y="80050"/>
                    <a:pt x="179903" y="79296"/>
                  </a:cubicBezTo>
                  <a:cubicBezTo>
                    <a:pt x="190182" y="78542"/>
                    <a:pt x="199271" y="72311"/>
                    <a:pt x="203637" y="62984"/>
                  </a:cubicBezTo>
                  <a:lnTo>
                    <a:pt x="209153" y="51276"/>
                  </a:lnTo>
                  <a:cubicBezTo>
                    <a:pt x="227370" y="54134"/>
                    <a:pt x="241300" y="69890"/>
                    <a:pt x="241300" y="88900"/>
                  </a:cubicBezTo>
                  <a:lnTo>
                    <a:pt x="241300" y="177800"/>
                  </a:lnTo>
                  <a:cubicBezTo>
                    <a:pt x="241300" y="184825"/>
                    <a:pt x="235625" y="190500"/>
                    <a:pt x="228600" y="190500"/>
                  </a:cubicBezTo>
                  <a:cubicBezTo>
                    <a:pt x="221575" y="190500"/>
                    <a:pt x="215900" y="184825"/>
                    <a:pt x="215900" y="177800"/>
                  </a:cubicBezTo>
                  <a:lnTo>
                    <a:pt x="215900" y="152400"/>
                  </a:lnTo>
                  <a:lnTo>
                    <a:pt x="38100" y="152400"/>
                  </a:lnTo>
                  <a:lnTo>
                    <a:pt x="38100" y="177800"/>
                  </a:lnTo>
                  <a:cubicBezTo>
                    <a:pt x="38100" y="184825"/>
                    <a:pt x="32425" y="190500"/>
                    <a:pt x="25400" y="190500"/>
                  </a:cubicBezTo>
                  <a:cubicBezTo>
                    <a:pt x="18375" y="190500"/>
                    <a:pt x="12700" y="184825"/>
                    <a:pt x="12700" y="177800"/>
                  </a:cubicBezTo>
                  <a:lnTo>
                    <a:pt x="12700" y="25400"/>
                  </a:lnTo>
                  <a:cubicBezTo>
                    <a:pt x="12700" y="18375"/>
                    <a:pt x="18375" y="12700"/>
                    <a:pt x="25400" y="12700"/>
                  </a:cubicBezTo>
                  <a:cubicBezTo>
                    <a:pt x="32425" y="12700"/>
                    <a:pt x="38100" y="18375"/>
                    <a:pt x="38100" y="25400"/>
                  </a:cubicBezTo>
                  <a:lnTo>
                    <a:pt x="38100" y="114300"/>
                  </a:lnTo>
                  <a:lnTo>
                    <a:pt x="127000" y="114300"/>
                  </a:lnTo>
                  <a:lnTo>
                    <a:pt x="127000" y="63500"/>
                  </a:lnTo>
                  <a:close/>
                  <a:moveTo>
                    <a:pt x="57150" y="76200"/>
                  </a:moveTo>
                  <a:cubicBezTo>
                    <a:pt x="57150" y="62181"/>
                    <a:pt x="68531" y="50800"/>
                    <a:pt x="82550" y="50800"/>
                  </a:cubicBezTo>
                  <a:cubicBezTo>
                    <a:pt x="96569" y="50800"/>
                    <a:pt x="107950" y="62181"/>
                    <a:pt x="107950" y="76200"/>
                  </a:cubicBezTo>
                  <a:cubicBezTo>
                    <a:pt x="107950" y="90219"/>
                    <a:pt x="96569" y="101600"/>
                    <a:pt x="82550" y="101600"/>
                  </a:cubicBezTo>
                  <a:cubicBezTo>
                    <a:pt x="68531" y="101600"/>
                    <a:pt x="57150" y="90219"/>
                    <a:pt x="57150" y="7620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1" name="CustomShape 48"/>
            <p:cNvSpPr/>
            <p:nvPr/>
          </p:nvSpPr>
          <p:spPr>
            <a:xfrm>
              <a:off x="6112800" y="756936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Kritik Hasta (YO)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92" name="CustomShape 49"/>
            <p:cNvSpPr/>
            <p:nvPr/>
          </p:nvSpPr>
          <p:spPr>
            <a:xfrm>
              <a:off x="5859000" y="797544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Hemodinamik: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Instabilite riski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93" name="CustomShape 50"/>
            <p:cNvSpPr/>
            <p:nvPr/>
          </p:nvSpPr>
          <p:spPr>
            <a:xfrm>
              <a:off x="5859000" y="835668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Albümin tercih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94" name="CustomShape 51"/>
            <p:cNvSpPr/>
            <p:nvPr/>
          </p:nvSpPr>
          <p:spPr>
            <a:xfrm>
              <a:off x="5859000" y="873756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Antikoagülan: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Sitrat &gt; Heparin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95" name="CustomShape 52"/>
            <p:cNvSpPr/>
            <p:nvPr/>
          </p:nvSpPr>
          <p:spPr>
            <a:xfrm>
              <a:off x="5859000" y="911844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İzlem: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İnvazif monitörizasyon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196" name="CustomShape 53"/>
            <p:cNvSpPr/>
            <p:nvPr/>
          </p:nvSpPr>
          <p:spPr>
            <a:xfrm>
              <a:off x="10803600" y="7340760"/>
              <a:ext cx="4939920" cy="2311200"/>
            </a:xfrm>
            <a:custGeom>
              <a:avLst/>
              <a:gdLst/>
              <a:ahLst/>
              <a:cxnLst/>
              <a:rect l="l" t="t" r="r" b="b"/>
              <a:pathLst>
                <a:path w="4940300" h="23114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2159009"/>
                  </a:lnTo>
                  <a:cubicBezTo>
                    <a:pt x="4940300" y="2243172"/>
                    <a:pt x="4872072" y="2311400"/>
                    <a:pt x="4787909" y="2311400"/>
                  </a:cubicBezTo>
                  <a:lnTo>
                    <a:pt x="152391" y="2311400"/>
                  </a:lnTo>
                  <a:cubicBezTo>
                    <a:pt x="68228" y="2311400"/>
                    <a:pt x="0" y="2243172"/>
                    <a:pt x="0" y="215900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7" name="CustomShape 54"/>
            <p:cNvSpPr/>
            <p:nvPr/>
          </p:nvSpPr>
          <p:spPr>
            <a:xfrm>
              <a:off x="10803600" y="73407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8" name="CustomShape 55"/>
            <p:cNvSpPr/>
            <p:nvPr/>
          </p:nvSpPr>
          <p:spPr>
            <a:xfrm>
              <a:off x="11032200" y="762012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42823"/>
                  </a:moveTo>
                  <a:lnTo>
                    <a:pt x="95647" y="34568"/>
                  </a:lnTo>
                  <a:cubicBezTo>
                    <a:pt x="85725" y="20836"/>
                    <a:pt x="69810" y="12700"/>
                    <a:pt x="52824" y="12700"/>
                  </a:cubicBezTo>
                  <a:cubicBezTo>
                    <a:pt x="23654" y="12700"/>
                    <a:pt x="0" y="36354"/>
                    <a:pt x="0" y="65524"/>
                  </a:cubicBezTo>
                  <a:lnTo>
                    <a:pt x="0" y="66556"/>
                  </a:lnTo>
                  <a:cubicBezTo>
                    <a:pt x="0" y="75922"/>
                    <a:pt x="2461" y="85606"/>
                    <a:pt x="6588" y="95250"/>
                  </a:cubicBezTo>
                  <a:lnTo>
                    <a:pt x="48657" y="95250"/>
                  </a:lnTo>
                  <a:cubicBezTo>
                    <a:pt x="49927" y="95250"/>
                    <a:pt x="51078" y="94496"/>
                    <a:pt x="51594" y="93305"/>
                  </a:cubicBezTo>
                  <a:lnTo>
                    <a:pt x="64214" y="63024"/>
                  </a:lnTo>
                  <a:cubicBezTo>
                    <a:pt x="65683" y="59531"/>
                    <a:pt x="69096" y="57229"/>
                    <a:pt x="72866" y="57150"/>
                  </a:cubicBezTo>
                  <a:cubicBezTo>
                    <a:pt x="76637" y="57071"/>
                    <a:pt x="80129" y="59293"/>
                    <a:pt x="81677" y="62746"/>
                  </a:cubicBezTo>
                  <a:lnTo>
                    <a:pt x="102037" y="107950"/>
                  </a:lnTo>
                  <a:lnTo>
                    <a:pt x="118467" y="75089"/>
                  </a:lnTo>
                  <a:cubicBezTo>
                    <a:pt x="120094" y="71874"/>
                    <a:pt x="123388" y="69810"/>
                    <a:pt x="127000" y="69810"/>
                  </a:cubicBezTo>
                  <a:cubicBezTo>
                    <a:pt x="130612" y="69810"/>
                    <a:pt x="133906" y="71834"/>
                    <a:pt x="135533" y="75089"/>
                  </a:cubicBezTo>
                  <a:lnTo>
                    <a:pt x="144740" y="93464"/>
                  </a:lnTo>
                  <a:cubicBezTo>
                    <a:pt x="145296" y="94536"/>
                    <a:pt x="146368" y="95210"/>
                    <a:pt x="147598" y="95210"/>
                  </a:cubicBezTo>
                  <a:lnTo>
                    <a:pt x="196652" y="95210"/>
                  </a:lnTo>
                  <a:cubicBezTo>
                    <a:pt x="200819" y="85566"/>
                    <a:pt x="203240" y="75883"/>
                    <a:pt x="203240" y="66516"/>
                  </a:cubicBezTo>
                  <a:lnTo>
                    <a:pt x="203240" y="65484"/>
                  </a:lnTo>
                  <a:cubicBezTo>
                    <a:pt x="203200" y="36354"/>
                    <a:pt x="179546" y="12700"/>
                    <a:pt x="150376" y="12700"/>
                  </a:cubicBezTo>
                  <a:cubicBezTo>
                    <a:pt x="133429" y="12700"/>
                    <a:pt x="117475" y="20836"/>
                    <a:pt x="107553" y="34568"/>
                  </a:cubicBezTo>
                  <a:lnTo>
                    <a:pt x="101600" y="42783"/>
                  </a:lnTo>
                  <a:close/>
                  <a:moveTo>
                    <a:pt x="186373" y="114300"/>
                  </a:moveTo>
                  <a:lnTo>
                    <a:pt x="147558" y="114300"/>
                  </a:lnTo>
                  <a:cubicBezTo>
                    <a:pt x="139144" y="114300"/>
                    <a:pt x="131445" y="109538"/>
                    <a:pt x="127675" y="101997"/>
                  </a:cubicBezTo>
                  <a:lnTo>
                    <a:pt x="127000" y="100648"/>
                  </a:lnTo>
                  <a:lnTo>
                    <a:pt x="110133" y="134422"/>
                  </a:lnTo>
                  <a:cubicBezTo>
                    <a:pt x="108506" y="137716"/>
                    <a:pt x="105093" y="139779"/>
                    <a:pt x="101402" y="139700"/>
                  </a:cubicBezTo>
                  <a:cubicBezTo>
                    <a:pt x="97711" y="139621"/>
                    <a:pt x="94417" y="137438"/>
                    <a:pt x="92908" y="134104"/>
                  </a:cubicBezTo>
                  <a:lnTo>
                    <a:pt x="73343" y="90646"/>
                  </a:lnTo>
                  <a:lnTo>
                    <a:pt x="69175" y="100647"/>
                  </a:lnTo>
                  <a:cubicBezTo>
                    <a:pt x="65723" y="108942"/>
                    <a:pt x="57626" y="114340"/>
                    <a:pt x="48657" y="114340"/>
                  </a:cubicBezTo>
                  <a:lnTo>
                    <a:pt x="16828" y="114340"/>
                  </a:lnTo>
                  <a:cubicBezTo>
                    <a:pt x="35560" y="143629"/>
                    <a:pt x="65643" y="170577"/>
                    <a:pt x="84455" y="184944"/>
                  </a:cubicBezTo>
                  <a:cubicBezTo>
                    <a:pt x="89376" y="188674"/>
                    <a:pt x="95409" y="190540"/>
                    <a:pt x="101560" y="190540"/>
                  </a:cubicBezTo>
                  <a:cubicBezTo>
                    <a:pt x="107712" y="190540"/>
                    <a:pt x="113784" y="188714"/>
                    <a:pt x="118666" y="184944"/>
                  </a:cubicBezTo>
                  <a:cubicBezTo>
                    <a:pt x="137557" y="170537"/>
                    <a:pt x="167640" y="143589"/>
                    <a:pt x="186373" y="11430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9" name="CustomShape 56"/>
            <p:cNvSpPr/>
            <p:nvPr/>
          </p:nvSpPr>
          <p:spPr>
            <a:xfrm>
              <a:off x="11260800" y="7569360"/>
              <a:ext cx="438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Karaciğer Yetmezliği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00" name="CustomShape 57"/>
            <p:cNvSpPr/>
            <p:nvPr/>
          </p:nvSpPr>
          <p:spPr>
            <a:xfrm>
              <a:off x="11006640" y="797544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Endikasyon: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AIF, hepatorenal sendrom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01" name="CustomShape 58"/>
            <p:cNvSpPr/>
            <p:nvPr/>
          </p:nvSpPr>
          <p:spPr>
            <a:xfrm>
              <a:off x="11006640" y="835668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TDP (faktörler)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02" name="CustomShape 59"/>
            <p:cNvSpPr/>
            <p:nvPr/>
          </p:nvSpPr>
          <p:spPr>
            <a:xfrm>
              <a:off x="11006640" y="873756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Sitrat: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Metabolizma bozuk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03" name="CustomShape 60"/>
            <p:cNvSpPr/>
            <p:nvPr/>
          </p:nvSpPr>
          <p:spPr>
            <a:xfrm>
              <a:off x="11006640" y="9118440"/>
              <a:ext cx="46350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İzlem: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Kalsiyum, koagülasyon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63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9" y="101600"/>
            <a:ext cx="14804571" cy="8926285"/>
          </a:xfrm>
          <a:prstGeom prst="rect">
            <a:avLst/>
          </a:prstGeom>
        </p:spPr>
      </p:pic>
      <p:pic>
        <p:nvPicPr>
          <p:cNvPr id="6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2419" y="0"/>
            <a:ext cx="1423581" cy="141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70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6075" y="0"/>
            <a:ext cx="15965754" cy="9245160"/>
            <a:chOff x="507960" y="507960"/>
            <a:chExt cx="15239880" cy="9245160"/>
          </a:xfrm>
        </p:grpSpPr>
        <p:sp>
          <p:nvSpPr>
            <p:cNvPr id="1204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05" name="CustomShape 2"/>
            <p:cNvSpPr/>
            <p:nvPr/>
          </p:nvSpPr>
          <p:spPr>
            <a:xfrm>
              <a:off x="812880" y="507960"/>
              <a:ext cx="6603480" cy="12065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1600" b="1" strike="noStrike" spc="77" dirty="0" smtClean="0">
                  <a:solidFill>
                    <a:srgbClr val="4A90A4"/>
                  </a:solidFill>
                  <a:latin typeface="MiSans"/>
                  <a:ea typeface="MiSans"/>
                </a:rPr>
                <a:t>      </a:t>
              </a:r>
              <a:r>
                <a:rPr lang="en-US" sz="2400" b="1" strike="noStrike" spc="77" dirty="0" smtClean="0">
                  <a:solidFill>
                    <a:srgbClr val="4A90A4"/>
                  </a:solidFill>
                  <a:latin typeface="MiSans"/>
                  <a:ea typeface="MiSans"/>
                </a:rPr>
                <a:t>ASFA </a:t>
              </a:r>
              <a:r>
                <a:rPr lang="en-US" sz="2400" b="1" strike="noStrike" spc="77" dirty="0">
                  <a:solidFill>
                    <a:srgbClr val="4A90A4"/>
                  </a:solidFill>
                  <a:latin typeface="MiSans"/>
                  <a:ea typeface="MiSans"/>
                </a:rPr>
                <a:t>2023 KILAVUZLARI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207" name="CustomShape 4"/>
            <p:cNvSpPr/>
            <p:nvPr/>
          </p:nvSpPr>
          <p:spPr>
            <a:xfrm>
              <a:off x="507960" y="1625760"/>
              <a:ext cx="7492680" cy="5943240"/>
            </a:xfrm>
            <a:custGeom>
              <a:avLst/>
              <a:gdLst/>
              <a:ahLst/>
              <a:cxnLst/>
              <a:rect l="l" t="t" r="r" b="b"/>
              <a:pathLst>
                <a:path w="7493000" h="5943600">
                  <a:moveTo>
                    <a:pt x="152394" y="0"/>
                  </a:moveTo>
                  <a:lnTo>
                    <a:pt x="7340606" y="0"/>
                  </a:lnTo>
                  <a:cubicBezTo>
                    <a:pt x="7424771" y="0"/>
                    <a:pt x="7493000" y="68229"/>
                    <a:pt x="7493000" y="152394"/>
                  </a:cubicBezTo>
                  <a:lnTo>
                    <a:pt x="7493000" y="5791206"/>
                  </a:lnTo>
                  <a:cubicBezTo>
                    <a:pt x="7493000" y="5875371"/>
                    <a:pt x="7424771" y="5943600"/>
                    <a:pt x="7340606" y="5943600"/>
                  </a:cubicBezTo>
                  <a:lnTo>
                    <a:pt x="152394" y="5943600"/>
                  </a:lnTo>
                  <a:cubicBezTo>
                    <a:pt x="68229" y="5943600"/>
                    <a:pt x="0" y="5875371"/>
                    <a:pt x="0" y="5791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08" name="CustomShape 5"/>
            <p:cNvSpPr/>
            <p:nvPr/>
          </p:nvSpPr>
          <p:spPr>
            <a:xfrm>
              <a:off x="76212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Kategori I (Grade 1A-1C)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209" name="CustomShape 6"/>
            <p:cNvSpPr/>
            <p:nvPr/>
          </p:nvSpPr>
          <p:spPr>
            <a:xfrm>
              <a:off x="787320" y="2387520"/>
              <a:ext cx="6959160" cy="914040"/>
            </a:xfrm>
            <a:custGeom>
              <a:avLst/>
              <a:gdLst/>
              <a:ahLst/>
              <a:cxnLst/>
              <a:rect l="l" t="t" r="r" b="b"/>
              <a:pathLst>
                <a:path w="6959600" h="914400">
                  <a:moveTo>
                    <a:pt x="50800" y="0"/>
                  </a:moveTo>
                  <a:lnTo>
                    <a:pt x="6858001" y="0"/>
                  </a:lnTo>
                  <a:cubicBezTo>
                    <a:pt x="6914113" y="0"/>
                    <a:pt x="6959600" y="45487"/>
                    <a:pt x="6959600" y="101599"/>
                  </a:cubicBezTo>
                  <a:lnTo>
                    <a:pt x="6959600" y="812801"/>
                  </a:lnTo>
                  <a:cubicBezTo>
                    <a:pt x="6959600" y="868913"/>
                    <a:pt x="6914113" y="914400"/>
                    <a:pt x="6858001" y="914400"/>
                  </a:cubicBez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0" name="CustomShape 7"/>
            <p:cNvSpPr/>
            <p:nvPr/>
          </p:nvSpPr>
          <p:spPr>
            <a:xfrm>
              <a:off x="787320" y="2387520"/>
              <a:ext cx="50400" cy="914040"/>
            </a:xfrm>
            <a:custGeom>
              <a:avLst/>
              <a:gdLst/>
              <a:ahLst/>
              <a:cxnLst/>
              <a:rect l="l" t="t" r="r" b="b"/>
              <a:pathLst>
                <a:path w="50800" h="914400">
                  <a:moveTo>
                    <a:pt x="50800" y="0"/>
                  </a:moveTo>
                  <a:lnTo>
                    <a:pt x="50800" y="0"/>
                  </a:lnTo>
                  <a:lnTo>
                    <a:pt x="50800" y="914400"/>
                  </a:ln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1" name="CustomShape 8"/>
            <p:cNvSpPr/>
            <p:nvPr/>
          </p:nvSpPr>
          <p:spPr>
            <a:xfrm>
              <a:off x="965160" y="2540160"/>
              <a:ext cx="3974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TTP (Trombotik Trombositopenik Purpura)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12" name="CustomShape 9"/>
            <p:cNvSpPr/>
            <p:nvPr/>
          </p:nvSpPr>
          <p:spPr>
            <a:xfrm>
              <a:off x="7205040" y="2540160"/>
              <a:ext cx="393480" cy="304560"/>
            </a:xfrm>
            <a:custGeom>
              <a:avLst/>
              <a:gdLst/>
              <a:ahLst/>
              <a:cxnLst/>
              <a:rect l="l" t="t" r="r" b="b"/>
              <a:pathLst>
                <a:path w="393700" h="304800">
                  <a:moveTo>
                    <a:pt x="50801" y="0"/>
                  </a:moveTo>
                  <a:lnTo>
                    <a:pt x="342899" y="0"/>
                  </a:lnTo>
                  <a:cubicBezTo>
                    <a:pt x="370956" y="0"/>
                    <a:pt x="393700" y="22744"/>
                    <a:pt x="393700" y="50801"/>
                  </a:cubicBezTo>
                  <a:lnTo>
                    <a:pt x="393700" y="253999"/>
                  </a:lnTo>
                  <a:cubicBezTo>
                    <a:pt x="393700" y="282056"/>
                    <a:pt x="370956" y="304800"/>
                    <a:pt x="342899" y="304800"/>
                  </a:cubicBezTo>
                  <a:lnTo>
                    <a:pt x="50801" y="304800"/>
                  </a:lnTo>
                  <a:cubicBezTo>
                    <a:pt x="22744" y="304800"/>
                    <a:pt x="0" y="282056"/>
                    <a:pt x="0" y="253999"/>
                  </a:cubicBezTo>
                  <a:lnTo>
                    <a:pt x="0" y="50801"/>
                  </a:lnTo>
                  <a:cubicBezTo>
                    <a:pt x="0" y="22763"/>
                    <a:pt x="22763" y="0"/>
                    <a:pt x="50801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3" name="CustomShape 10"/>
            <p:cNvSpPr/>
            <p:nvPr/>
          </p:nvSpPr>
          <p:spPr>
            <a:xfrm>
              <a:off x="7205040" y="2540160"/>
              <a:ext cx="4694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1520" tIns="50760" rIns="101520" bIns="5076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1A</a:t>
              </a:r>
              <a:endParaRPr lang="tr-TR" sz="1200" b="0" strike="noStrike" spc="-1">
                <a:latin typeface="Arial"/>
              </a:endParaRPr>
            </a:p>
          </p:txBody>
        </p:sp>
        <p:sp>
          <p:nvSpPr>
            <p:cNvPr id="1214" name="CustomShape 11"/>
            <p:cNvSpPr/>
            <p:nvPr/>
          </p:nvSpPr>
          <p:spPr>
            <a:xfrm>
              <a:off x="965160" y="28954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TDP (zorunlu)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15" name="CustomShape 12"/>
            <p:cNvSpPr/>
            <p:nvPr/>
          </p:nvSpPr>
          <p:spPr>
            <a:xfrm>
              <a:off x="787320" y="3403440"/>
              <a:ext cx="6959160" cy="914040"/>
            </a:xfrm>
            <a:custGeom>
              <a:avLst/>
              <a:gdLst/>
              <a:ahLst/>
              <a:cxnLst/>
              <a:rect l="l" t="t" r="r" b="b"/>
              <a:pathLst>
                <a:path w="6959600" h="914400">
                  <a:moveTo>
                    <a:pt x="50800" y="0"/>
                  </a:moveTo>
                  <a:lnTo>
                    <a:pt x="6858001" y="0"/>
                  </a:lnTo>
                  <a:cubicBezTo>
                    <a:pt x="6914113" y="0"/>
                    <a:pt x="6959600" y="45487"/>
                    <a:pt x="6959600" y="101599"/>
                  </a:cubicBezTo>
                  <a:lnTo>
                    <a:pt x="6959600" y="812801"/>
                  </a:lnTo>
                  <a:cubicBezTo>
                    <a:pt x="6959600" y="868913"/>
                    <a:pt x="6914113" y="914400"/>
                    <a:pt x="6858001" y="914400"/>
                  </a:cubicBez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6" name="CustomShape 13"/>
            <p:cNvSpPr/>
            <p:nvPr/>
          </p:nvSpPr>
          <p:spPr>
            <a:xfrm>
              <a:off x="787320" y="3403440"/>
              <a:ext cx="50400" cy="914040"/>
            </a:xfrm>
            <a:custGeom>
              <a:avLst/>
              <a:gdLst/>
              <a:ahLst/>
              <a:cxnLst/>
              <a:rect l="l" t="t" r="r" b="b"/>
              <a:pathLst>
                <a:path w="50800" h="914400">
                  <a:moveTo>
                    <a:pt x="50800" y="0"/>
                  </a:moveTo>
                  <a:lnTo>
                    <a:pt x="50800" y="0"/>
                  </a:lnTo>
                  <a:lnTo>
                    <a:pt x="50800" y="914400"/>
                  </a:ln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7" name="CustomShape 14"/>
            <p:cNvSpPr/>
            <p:nvPr/>
          </p:nvSpPr>
          <p:spPr>
            <a:xfrm>
              <a:off x="965160" y="3556080"/>
              <a:ext cx="231120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Guillain-Barre Sendromu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18" name="CustomShape 15"/>
            <p:cNvSpPr/>
            <p:nvPr/>
          </p:nvSpPr>
          <p:spPr>
            <a:xfrm>
              <a:off x="7205040" y="3556080"/>
              <a:ext cx="393480" cy="304560"/>
            </a:xfrm>
            <a:custGeom>
              <a:avLst/>
              <a:gdLst/>
              <a:ahLst/>
              <a:cxnLst/>
              <a:rect l="l" t="t" r="r" b="b"/>
              <a:pathLst>
                <a:path w="393700" h="304800">
                  <a:moveTo>
                    <a:pt x="50801" y="0"/>
                  </a:moveTo>
                  <a:lnTo>
                    <a:pt x="342899" y="0"/>
                  </a:lnTo>
                  <a:cubicBezTo>
                    <a:pt x="370956" y="0"/>
                    <a:pt x="393700" y="22744"/>
                    <a:pt x="393700" y="50801"/>
                  </a:cubicBezTo>
                  <a:lnTo>
                    <a:pt x="393700" y="253999"/>
                  </a:lnTo>
                  <a:cubicBezTo>
                    <a:pt x="393700" y="282056"/>
                    <a:pt x="370956" y="304800"/>
                    <a:pt x="342899" y="304800"/>
                  </a:cubicBezTo>
                  <a:lnTo>
                    <a:pt x="50801" y="304800"/>
                  </a:lnTo>
                  <a:cubicBezTo>
                    <a:pt x="22744" y="304800"/>
                    <a:pt x="0" y="282056"/>
                    <a:pt x="0" y="253999"/>
                  </a:cubicBezTo>
                  <a:lnTo>
                    <a:pt x="0" y="50801"/>
                  </a:lnTo>
                  <a:cubicBezTo>
                    <a:pt x="0" y="22763"/>
                    <a:pt x="22763" y="0"/>
                    <a:pt x="50801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9" name="CustomShape 16"/>
            <p:cNvSpPr/>
            <p:nvPr/>
          </p:nvSpPr>
          <p:spPr>
            <a:xfrm>
              <a:off x="7205040" y="3556080"/>
              <a:ext cx="4694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1520" tIns="50760" rIns="101520" bIns="5076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1A</a:t>
              </a:r>
              <a:endParaRPr lang="tr-TR" sz="1200" b="0" strike="noStrike" spc="-1">
                <a:latin typeface="Arial"/>
              </a:endParaRPr>
            </a:p>
          </p:txBody>
        </p:sp>
        <p:sp>
          <p:nvSpPr>
            <p:cNvPr id="1220" name="CustomShape 17"/>
            <p:cNvSpPr/>
            <p:nvPr/>
          </p:nvSpPr>
          <p:spPr>
            <a:xfrm>
              <a:off x="965160" y="391176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Albümin (tercih)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21" name="CustomShape 18"/>
            <p:cNvSpPr/>
            <p:nvPr/>
          </p:nvSpPr>
          <p:spPr>
            <a:xfrm>
              <a:off x="787320" y="4419720"/>
              <a:ext cx="6959160" cy="914040"/>
            </a:xfrm>
            <a:custGeom>
              <a:avLst/>
              <a:gdLst/>
              <a:ahLst/>
              <a:cxnLst/>
              <a:rect l="l" t="t" r="r" b="b"/>
              <a:pathLst>
                <a:path w="6959600" h="914400">
                  <a:moveTo>
                    <a:pt x="50800" y="0"/>
                  </a:moveTo>
                  <a:lnTo>
                    <a:pt x="6858001" y="0"/>
                  </a:lnTo>
                  <a:cubicBezTo>
                    <a:pt x="6914113" y="0"/>
                    <a:pt x="6959600" y="45487"/>
                    <a:pt x="6959600" y="101599"/>
                  </a:cubicBezTo>
                  <a:lnTo>
                    <a:pt x="6959600" y="812801"/>
                  </a:lnTo>
                  <a:cubicBezTo>
                    <a:pt x="6959600" y="868913"/>
                    <a:pt x="6914113" y="914400"/>
                    <a:pt x="6858001" y="914400"/>
                  </a:cubicBez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2" name="CustomShape 19"/>
            <p:cNvSpPr/>
            <p:nvPr/>
          </p:nvSpPr>
          <p:spPr>
            <a:xfrm>
              <a:off x="787320" y="4419720"/>
              <a:ext cx="50400" cy="914040"/>
            </a:xfrm>
            <a:custGeom>
              <a:avLst/>
              <a:gdLst/>
              <a:ahLst/>
              <a:cxnLst/>
              <a:rect l="l" t="t" r="r" b="b"/>
              <a:pathLst>
                <a:path w="50800" h="914400">
                  <a:moveTo>
                    <a:pt x="50800" y="0"/>
                  </a:moveTo>
                  <a:lnTo>
                    <a:pt x="50800" y="0"/>
                  </a:lnTo>
                  <a:lnTo>
                    <a:pt x="50800" y="914400"/>
                  </a:ln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3" name="CustomShape 20"/>
            <p:cNvSpPr/>
            <p:nvPr/>
          </p:nvSpPr>
          <p:spPr>
            <a:xfrm>
              <a:off x="965160" y="4572000"/>
              <a:ext cx="22982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Myasthenia Gravis (kriz)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24" name="CustomShape 21"/>
            <p:cNvSpPr/>
            <p:nvPr/>
          </p:nvSpPr>
          <p:spPr>
            <a:xfrm>
              <a:off x="7209720" y="4572000"/>
              <a:ext cx="380520" cy="30456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50801" y="0"/>
                  </a:moveTo>
                  <a:lnTo>
                    <a:pt x="330199" y="0"/>
                  </a:lnTo>
                  <a:cubicBezTo>
                    <a:pt x="358256" y="0"/>
                    <a:pt x="381000" y="22744"/>
                    <a:pt x="381000" y="50801"/>
                  </a:cubicBezTo>
                  <a:lnTo>
                    <a:pt x="381000" y="253999"/>
                  </a:lnTo>
                  <a:cubicBezTo>
                    <a:pt x="381000" y="282056"/>
                    <a:pt x="358256" y="304800"/>
                    <a:pt x="330199" y="304800"/>
                  </a:cubicBezTo>
                  <a:lnTo>
                    <a:pt x="50801" y="304800"/>
                  </a:lnTo>
                  <a:cubicBezTo>
                    <a:pt x="22744" y="304800"/>
                    <a:pt x="0" y="282056"/>
                    <a:pt x="0" y="253999"/>
                  </a:cubicBezTo>
                  <a:lnTo>
                    <a:pt x="0" y="50801"/>
                  </a:lnTo>
                  <a:cubicBezTo>
                    <a:pt x="0" y="22763"/>
                    <a:pt x="22763" y="0"/>
                    <a:pt x="50801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5" name="CustomShape 22"/>
            <p:cNvSpPr/>
            <p:nvPr/>
          </p:nvSpPr>
          <p:spPr>
            <a:xfrm>
              <a:off x="7209720" y="4572000"/>
              <a:ext cx="4568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1520" tIns="50760" rIns="101520" bIns="5076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1B</a:t>
              </a:r>
              <a:endParaRPr lang="tr-TR" sz="1200" b="0" strike="noStrike" spc="-1">
                <a:latin typeface="Arial"/>
              </a:endParaRPr>
            </a:p>
          </p:txBody>
        </p:sp>
        <p:sp>
          <p:nvSpPr>
            <p:cNvPr id="1226" name="CustomShape 23"/>
            <p:cNvSpPr/>
            <p:nvPr/>
          </p:nvSpPr>
          <p:spPr>
            <a:xfrm>
              <a:off x="965160" y="49276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Albümin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27" name="CustomShape 24"/>
            <p:cNvSpPr/>
            <p:nvPr/>
          </p:nvSpPr>
          <p:spPr>
            <a:xfrm>
              <a:off x="787320" y="5435640"/>
              <a:ext cx="6959160" cy="914040"/>
            </a:xfrm>
            <a:custGeom>
              <a:avLst/>
              <a:gdLst/>
              <a:ahLst/>
              <a:cxnLst/>
              <a:rect l="l" t="t" r="r" b="b"/>
              <a:pathLst>
                <a:path w="6959600" h="914400">
                  <a:moveTo>
                    <a:pt x="50800" y="0"/>
                  </a:moveTo>
                  <a:lnTo>
                    <a:pt x="6858001" y="0"/>
                  </a:lnTo>
                  <a:cubicBezTo>
                    <a:pt x="6914113" y="0"/>
                    <a:pt x="6959600" y="45487"/>
                    <a:pt x="6959600" y="101599"/>
                  </a:cubicBezTo>
                  <a:lnTo>
                    <a:pt x="6959600" y="812801"/>
                  </a:lnTo>
                  <a:cubicBezTo>
                    <a:pt x="6959600" y="868913"/>
                    <a:pt x="6914113" y="914400"/>
                    <a:pt x="6858001" y="914400"/>
                  </a:cubicBez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8" name="CustomShape 25"/>
            <p:cNvSpPr/>
            <p:nvPr/>
          </p:nvSpPr>
          <p:spPr>
            <a:xfrm>
              <a:off x="787320" y="5435640"/>
              <a:ext cx="50400" cy="914040"/>
            </a:xfrm>
            <a:custGeom>
              <a:avLst/>
              <a:gdLst/>
              <a:ahLst/>
              <a:cxnLst/>
              <a:rect l="l" t="t" r="r" b="b"/>
              <a:pathLst>
                <a:path w="50800" h="914400">
                  <a:moveTo>
                    <a:pt x="50800" y="0"/>
                  </a:moveTo>
                  <a:lnTo>
                    <a:pt x="50800" y="0"/>
                  </a:lnTo>
                  <a:lnTo>
                    <a:pt x="50800" y="914400"/>
                  </a:lnTo>
                  <a:lnTo>
                    <a:pt x="50800" y="914400"/>
                  </a:lnTo>
                  <a:cubicBezTo>
                    <a:pt x="22763" y="914400"/>
                    <a:pt x="0" y="891637"/>
                    <a:pt x="0" y="8636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9" name="CustomShape 26"/>
            <p:cNvSpPr/>
            <p:nvPr/>
          </p:nvSpPr>
          <p:spPr>
            <a:xfrm>
              <a:off x="965160" y="5587920"/>
              <a:ext cx="2260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Goodpasture Sendromu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30" name="CustomShape 27"/>
            <p:cNvSpPr/>
            <p:nvPr/>
          </p:nvSpPr>
          <p:spPr>
            <a:xfrm>
              <a:off x="7205760" y="5587920"/>
              <a:ext cx="393480" cy="304560"/>
            </a:xfrm>
            <a:custGeom>
              <a:avLst/>
              <a:gdLst/>
              <a:ahLst/>
              <a:cxnLst/>
              <a:rect l="l" t="t" r="r" b="b"/>
              <a:pathLst>
                <a:path w="393700" h="304800">
                  <a:moveTo>
                    <a:pt x="50801" y="0"/>
                  </a:moveTo>
                  <a:lnTo>
                    <a:pt x="342899" y="0"/>
                  </a:lnTo>
                  <a:cubicBezTo>
                    <a:pt x="370956" y="0"/>
                    <a:pt x="393700" y="22744"/>
                    <a:pt x="393700" y="50801"/>
                  </a:cubicBezTo>
                  <a:lnTo>
                    <a:pt x="393700" y="253999"/>
                  </a:lnTo>
                  <a:cubicBezTo>
                    <a:pt x="393700" y="282056"/>
                    <a:pt x="370956" y="304800"/>
                    <a:pt x="342899" y="304800"/>
                  </a:cubicBezTo>
                  <a:lnTo>
                    <a:pt x="50801" y="304800"/>
                  </a:lnTo>
                  <a:cubicBezTo>
                    <a:pt x="22744" y="304800"/>
                    <a:pt x="0" y="282056"/>
                    <a:pt x="0" y="253999"/>
                  </a:cubicBezTo>
                  <a:lnTo>
                    <a:pt x="0" y="50801"/>
                  </a:lnTo>
                  <a:cubicBezTo>
                    <a:pt x="0" y="22763"/>
                    <a:pt x="22763" y="0"/>
                    <a:pt x="50801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1" name="CustomShape 28"/>
            <p:cNvSpPr/>
            <p:nvPr/>
          </p:nvSpPr>
          <p:spPr>
            <a:xfrm>
              <a:off x="7205760" y="5587920"/>
              <a:ext cx="46944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1520" tIns="50760" rIns="101520" bIns="50760" anchor="ctr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1C</a:t>
              </a:r>
              <a:endParaRPr lang="tr-TR" sz="1200" b="0" strike="noStrike" spc="-1">
                <a:latin typeface="Arial"/>
              </a:endParaRPr>
            </a:p>
          </p:txBody>
        </p:sp>
        <p:sp>
          <p:nvSpPr>
            <p:cNvPr id="1232" name="CustomShape 29"/>
            <p:cNvSpPr/>
            <p:nvPr/>
          </p:nvSpPr>
          <p:spPr>
            <a:xfrm>
              <a:off x="965160" y="594360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Replasman: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Albümin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33" name="CustomShape 30"/>
            <p:cNvSpPr/>
            <p:nvPr/>
          </p:nvSpPr>
          <p:spPr>
            <a:xfrm>
              <a:off x="8255160" y="1625760"/>
              <a:ext cx="7492680" cy="5943240"/>
            </a:xfrm>
            <a:custGeom>
              <a:avLst/>
              <a:gdLst/>
              <a:ahLst/>
              <a:cxnLst/>
              <a:rect l="l" t="t" r="r" b="b"/>
              <a:pathLst>
                <a:path w="7493000" h="5943600">
                  <a:moveTo>
                    <a:pt x="152394" y="0"/>
                  </a:moveTo>
                  <a:lnTo>
                    <a:pt x="7340606" y="0"/>
                  </a:lnTo>
                  <a:cubicBezTo>
                    <a:pt x="7424771" y="0"/>
                    <a:pt x="7493000" y="68229"/>
                    <a:pt x="7493000" y="152394"/>
                  </a:cubicBezTo>
                  <a:lnTo>
                    <a:pt x="7493000" y="5791206"/>
                  </a:lnTo>
                  <a:cubicBezTo>
                    <a:pt x="7493000" y="5875371"/>
                    <a:pt x="7424771" y="5943600"/>
                    <a:pt x="7340606" y="5943600"/>
                  </a:cubicBezTo>
                  <a:lnTo>
                    <a:pt x="152394" y="5943600"/>
                  </a:lnTo>
                  <a:cubicBezTo>
                    <a:pt x="68229" y="5943600"/>
                    <a:pt x="0" y="5875371"/>
                    <a:pt x="0" y="5791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4" name="CustomShape 31"/>
            <p:cNvSpPr/>
            <p:nvPr/>
          </p:nvSpPr>
          <p:spPr>
            <a:xfrm>
              <a:off x="8508960" y="1879560"/>
              <a:ext cx="71118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Kategori II-IV Özet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235" name="CustomShape 32"/>
            <p:cNvSpPr/>
            <p:nvPr/>
          </p:nvSpPr>
          <p:spPr>
            <a:xfrm>
              <a:off x="8508960" y="2387520"/>
              <a:ext cx="6984720" cy="1879200"/>
            </a:xfrm>
            <a:custGeom>
              <a:avLst/>
              <a:gdLst/>
              <a:ahLst/>
              <a:cxnLst/>
              <a:rect l="l" t="t" r="r" b="b"/>
              <a:pathLst>
                <a:path w="6985000" h="1879600">
                  <a:moveTo>
                    <a:pt x="101592" y="0"/>
                  </a:moveTo>
                  <a:lnTo>
                    <a:pt x="6883408" y="0"/>
                  </a:lnTo>
                  <a:cubicBezTo>
                    <a:pt x="6939516" y="0"/>
                    <a:pt x="6985000" y="45484"/>
                    <a:pt x="6985000" y="101592"/>
                  </a:cubicBezTo>
                  <a:lnTo>
                    <a:pt x="6985000" y="1778008"/>
                  </a:lnTo>
                  <a:cubicBezTo>
                    <a:pt x="6985000" y="1834116"/>
                    <a:pt x="6939516" y="1879600"/>
                    <a:pt x="6883408" y="1879600"/>
                  </a:cubicBezTo>
                  <a:lnTo>
                    <a:pt x="101592" y="1879600"/>
                  </a:lnTo>
                  <a:cubicBezTo>
                    <a:pt x="45484" y="1879600"/>
                    <a:pt x="0" y="1834116"/>
                    <a:pt x="0" y="1778008"/>
                  </a:cubicBezTo>
                  <a:lnTo>
                    <a:pt x="0" y="101592"/>
                  </a:lnTo>
                  <a:cubicBezTo>
                    <a:pt x="0" y="45522"/>
                    <a:pt x="45522" y="0"/>
                    <a:pt x="101592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6" name="CustomShape 33"/>
            <p:cNvSpPr/>
            <p:nvPr/>
          </p:nvSpPr>
          <p:spPr>
            <a:xfrm>
              <a:off x="866124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Kategori II (Grade 2A-2C)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37" name="CustomShape 34"/>
            <p:cNvSpPr/>
            <p:nvPr/>
          </p:nvSpPr>
          <p:spPr>
            <a:xfrm>
              <a:off x="8661240" y="29462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SLE (nefrit):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(2C)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38" name="CustomShape 35"/>
            <p:cNvSpPr/>
            <p:nvPr/>
          </p:nvSpPr>
          <p:spPr>
            <a:xfrm>
              <a:off x="8661240" y="32511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ANCA vaskülit: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(2C)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39" name="CustomShape 36"/>
            <p:cNvSpPr/>
            <p:nvPr/>
          </p:nvSpPr>
          <p:spPr>
            <a:xfrm>
              <a:off x="8661240" y="35560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CIDP: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(2B)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0" name="CustomShape 37"/>
            <p:cNvSpPr/>
            <p:nvPr/>
          </p:nvSpPr>
          <p:spPr>
            <a:xfrm>
              <a:off x="8661240" y="38606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ABO uyuşmazlığı: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TDP</a:t>
              </a: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(2C)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1" name="CustomShape 38"/>
            <p:cNvSpPr/>
            <p:nvPr/>
          </p:nvSpPr>
          <p:spPr>
            <a:xfrm>
              <a:off x="8508960" y="4368960"/>
              <a:ext cx="6984720" cy="1574280"/>
            </a:xfrm>
            <a:custGeom>
              <a:avLst/>
              <a:gdLst/>
              <a:ahLst/>
              <a:cxnLst/>
              <a:rect l="l" t="t" r="r" b="b"/>
              <a:pathLst>
                <a:path w="6985000" h="1574800">
                  <a:moveTo>
                    <a:pt x="101606" y="0"/>
                  </a:moveTo>
                  <a:lnTo>
                    <a:pt x="6883394" y="0"/>
                  </a:lnTo>
                  <a:cubicBezTo>
                    <a:pt x="6939509" y="0"/>
                    <a:pt x="6985000" y="45491"/>
                    <a:pt x="6985000" y="101606"/>
                  </a:cubicBezTo>
                  <a:lnTo>
                    <a:pt x="6985000" y="1473194"/>
                  </a:lnTo>
                  <a:cubicBezTo>
                    <a:pt x="6985000" y="1529309"/>
                    <a:pt x="6939509" y="1574800"/>
                    <a:pt x="6883394" y="1574800"/>
                  </a:cubicBezTo>
                  <a:lnTo>
                    <a:pt x="101606" y="1574800"/>
                  </a:lnTo>
                  <a:cubicBezTo>
                    <a:pt x="45491" y="1574800"/>
                    <a:pt x="0" y="1529309"/>
                    <a:pt x="0" y="1473194"/>
                  </a:cubicBezTo>
                  <a:lnTo>
                    <a:pt x="0" y="101606"/>
                  </a:lnTo>
                  <a:cubicBezTo>
                    <a:pt x="0" y="45528"/>
                    <a:pt x="45528" y="0"/>
                    <a:pt x="101606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2" name="CustomShape 39"/>
            <p:cNvSpPr/>
            <p:nvPr/>
          </p:nvSpPr>
          <p:spPr>
            <a:xfrm>
              <a:off x="8661240" y="45212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Kategori III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43" name="CustomShape 40"/>
            <p:cNvSpPr/>
            <p:nvPr/>
          </p:nvSpPr>
          <p:spPr>
            <a:xfrm>
              <a:off x="8661240" y="492768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RA (refrakter):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4" name="CustomShape 41"/>
            <p:cNvSpPr/>
            <p:nvPr/>
          </p:nvSpPr>
          <p:spPr>
            <a:xfrm>
              <a:off x="8661240" y="52322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Pemphigus: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5" name="CustomShape 42"/>
            <p:cNvSpPr/>
            <p:nvPr/>
          </p:nvSpPr>
          <p:spPr>
            <a:xfrm>
              <a:off x="8661240" y="55371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MS (akut): </a:t>
              </a:r>
              <a:r>
                <a:rPr lang="en-US" sz="14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Albümin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6" name="CustomShape 43"/>
            <p:cNvSpPr/>
            <p:nvPr/>
          </p:nvSpPr>
          <p:spPr>
            <a:xfrm>
              <a:off x="8508960" y="6045120"/>
              <a:ext cx="6984720" cy="1269720"/>
            </a:xfrm>
            <a:custGeom>
              <a:avLst/>
              <a:gdLst/>
              <a:ahLst/>
              <a:cxnLst/>
              <a:rect l="l" t="t" r="r" b="b"/>
              <a:pathLst>
                <a:path w="6985000" h="1270000">
                  <a:moveTo>
                    <a:pt x="101600" y="0"/>
                  </a:moveTo>
                  <a:lnTo>
                    <a:pt x="6883400" y="0"/>
                  </a:lnTo>
                  <a:cubicBezTo>
                    <a:pt x="6939475" y="0"/>
                    <a:pt x="6985000" y="45525"/>
                    <a:pt x="6985000" y="101600"/>
                  </a:cubicBezTo>
                  <a:lnTo>
                    <a:pt x="6985000" y="1168400"/>
                  </a:lnTo>
                  <a:cubicBezTo>
                    <a:pt x="6985000" y="1224475"/>
                    <a:pt x="6939475" y="1270000"/>
                    <a:pt x="6883400" y="1270000"/>
                  </a:cubicBezTo>
                  <a:lnTo>
                    <a:pt x="101600" y="1270000"/>
                  </a:lnTo>
                  <a:cubicBezTo>
                    <a:pt x="45525" y="1270000"/>
                    <a:pt x="0" y="1224475"/>
                    <a:pt x="0" y="1168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7" name="CustomShape 44"/>
            <p:cNvSpPr/>
            <p:nvPr/>
          </p:nvSpPr>
          <p:spPr>
            <a:xfrm>
              <a:off x="8661240" y="61977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Kategori IV (Yetersiz Kanıt)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48" name="CustomShape 45"/>
            <p:cNvSpPr/>
            <p:nvPr/>
          </p:nvSpPr>
          <p:spPr>
            <a:xfrm>
              <a:off x="8661240" y="66038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ALS, Parkinson, Alzheimer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49" name="CustomShape 46"/>
            <p:cNvSpPr/>
            <p:nvPr/>
          </p:nvSpPr>
          <p:spPr>
            <a:xfrm>
              <a:off x="8661240" y="69087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Kronik yorgunluk sendromu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50" name="CustomShape 47"/>
            <p:cNvSpPr/>
            <p:nvPr/>
          </p:nvSpPr>
          <p:spPr>
            <a:xfrm>
              <a:off x="507960" y="7772400"/>
              <a:ext cx="15239520" cy="1980720"/>
            </a:xfrm>
            <a:custGeom>
              <a:avLst/>
              <a:gdLst/>
              <a:ahLst/>
              <a:cxnLst/>
              <a:rect l="l" t="t" r="r" b="b"/>
              <a:pathLst>
                <a:path w="15240000" h="1981200">
                  <a:moveTo>
                    <a:pt x="152394" y="0"/>
                  </a:moveTo>
                  <a:lnTo>
                    <a:pt x="15087606" y="0"/>
                  </a:lnTo>
                  <a:cubicBezTo>
                    <a:pt x="15171771" y="0"/>
                    <a:pt x="15240000" y="68229"/>
                    <a:pt x="15240000" y="152394"/>
                  </a:cubicBezTo>
                  <a:lnTo>
                    <a:pt x="15240000" y="1828806"/>
                  </a:lnTo>
                  <a:cubicBezTo>
                    <a:pt x="15240000" y="1912971"/>
                    <a:pt x="15171771" y="1981200"/>
                    <a:pt x="15087606" y="1981200"/>
                  </a:cubicBezTo>
                  <a:lnTo>
                    <a:pt x="152394" y="1981200"/>
                  </a:lnTo>
                  <a:cubicBezTo>
                    <a:pt x="68229" y="1981200"/>
                    <a:pt x="0" y="1912971"/>
                    <a:pt x="0" y="18288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1" name="CustomShape 48"/>
            <p:cNvSpPr/>
            <p:nvPr/>
          </p:nvSpPr>
          <p:spPr>
            <a:xfrm>
              <a:off x="825480" y="8077320"/>
              <a:ext cx="190080" cy="253800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154484" y="15875"/>
                  </a:moveTo>
                  <a:lnTo>
                    <a:pt x="158750" y="15875"/>
                  </a:lnTo>
                  <a:cubicBezTo>
                    <a:pt x="176262" y="15875"/>
                    <a:pt x="190500" y="30113"/>
                    <a:pt x="190500" y="47625"/>
                  </a:cubicBezTo>
                  <a:lnTo>
                    <a:pt x="190500" y="222250"/>
                  </a:lnTo>
                  <a:cubicBezTo>
                    <a:pt x="190500" y="239762"/>
                    <a:pt x="176262" y="254000"/>
                    <a:pt x="158750" y="254000"/>
                  </a:cubicBezTo>
                  <a:lnTo>
                    <a:pt x="31750" y="254000"/>
                  </a:lnTo>
                  <a:cubicBezTo>
                    <a:pt x="14238" y="254000"/>
                    <a:pt x="0" y="239762"/>
                    <a:pt x="0" y="222250"/>
                  </a:cubicBezTo>
                  <a:lnTo>
                    <a:pt x="0" y="47625"/>
                  </a:lnTo>
                  <a:cubicBezTo>
                    <a:pt x="0" y="30113"/>
                    <a:pt x="14238" y="15875"/>
                    <a:pt x="31750" y="15875"/>
                  </a:cubicBezTo>
                  <a:lnTo>
                    <a:pt x="36016" y="15875"/>
                  </a:lnTo>
                  <a:cubicBezTo>
                    <a:pt x="41473" y="6400"/>
                    <a:pt x="51743" y="0"/>
                    <a:pt x="63500" y="0"/>
                  </a:cubicBezTo>
                  <a:lnTo>
                    <a:pt x="127000" y="0"/>
                  </a:lnTo>
                  <a:cubicBezTo>
                    <a:pt x="138757" y="0"/>
                    <a:pt x="149027" y="6400"/>
                    <a:pt x="154484" y="15875"/>
                  </a:cubicBezTo>
                  <a:close/>
                  <a:moveTo>
                    <a:pt x="123031" y="55563"/>
                  </a:moveTo>
                  <a:cubicBezTo>
                    <a:pt x="129629" y="55563"/>
                    <a:pt x="134938" y="50254"/>
                    <a:pt x="134938" y="43656"/>
                  </a:cubicBezTo>
                  <a:cubicBezTo>
                    <a:pt x="134938" y="37058"/>
                    <a:pt x="129629" y="31750"/>
                    <a:pt x="123031" y="31750"/>
                  </a:cubicBezTo>
                  <a:lnTo>
                    <a:pt x="67469" y="31750"/>
                  </a:lnTo>
                  <a:cubicBezTo>
                    <a:pt x="60871" y="31750"/>
                    <a:pt x="55563" y="37058"/>
                    <a:pt x="55563" y="43656"/>
                  </a:cubicBezTo>
                  <a:cubicBezTo>
                    <a:pt x="55563" y="50254"/>
                    <a:pt x="60871" y="55563"/>
                    <a:pt x="67469" y="55563"/>
                  </a:cubicBezTo>
                  <a:lnTo>
                    <a:pt x="123031" y="55563"/>
                  </a:lnTo>
                  <a:close/>
                  <a:moveTo>
                    <a:pt x="63500" y="127000"/>
                  </a:moveTo>
                  <a:cubicBezTo>
                    <a:pt x="63500" y="118238"/>
                    <a:pt x="56387" y="111125"/>
                    <a:pt x="47625" y="111125"/>
                  </a:cubicBezTo>
                  <a:cubicBezTo>
                    <a:pt x="38863" y="111125"/>
                    <a:pt x="31750" y="118238"/>
                    <a:pt x="31750" y="127000"/>
                  </a:cubicBezTo>
                  <a:cubicBezTo>
                    <a:pt x="31750" y="135762"/>
                    <a:pt x="38863" y="142875"/>
                    <a:pt x="47625" y="142875"/>
                  </a:cubicBezTo>
                  <a:cubicBezTo>
                    <a:pt x="56387" y="142875"/>
                    <a:pt x="63500" y="135762"/>
                    <a:pt x="63500" y="127000"/>
                  </a:cubicBezTo>
                  <a:close/>
                  <a:moveTo>
                    <a:pt x="79375" y="127000"/>
                  </a:moveTo>
                  <a:cubicBezTo>
                    <a:pt x="79375" y="133598"/>
                    <a:pt x="84683" y="138906"/>
                    <a:pt x="91281" y="138906"/>
                  </a:cubicBezTo>
                  <a:lnTo>
                    <a:pt x="146844" y="138906"/>
                  </a:lnTo>
                  <a:cubicBezTo>
                    <a:pt x="153442" y="138906"/>
                    <a:pt x="158750" y="133598"/>
                    <a:pt x="158750" y="127000"/>
                  </a:cubicBezTo>
                  <a:cubicBezTo>
                    <a:pt x="158750" y="120402"/>
                    <a:pt x="153442" y="115094"/>
                    <a:pt x="146844" y="115094"/>
                  </a:cubicBezTo>
                  <a:lnTo>
                    <a:pt x="91281" y="115094"/>
                  </a:lnTo>
                  <a:cubicBezTo>
                    <a:pt x="84683" y="115094"/>
                    <a:pt x="79375" y="120402"/>
                    <a:pt x="79375" y="127000"/>
                  </a:cubicBezTo>
                  <a:close/>
                  <a:moveTo>
                    <a:pt x="79375" y="190500"/>
                  </a:moveTo>
                  <a:cubicBezTo>
                    <a:pt x="79375" y="197098"/>
                    <a:pt x="84683" y="202406"/>
                    <a:pt x="91281" y="202406"/>
                  </a:cubicBezTo>
                  <a:lnTo>
                    <a:pt x="146844" y="202406"/>
                  </a:lnTo>
                  <a:cubicBezTo>
                    <a:pt x="153442" y="202406"/>
                    <a:pt x="158750" y="197098"/>
                    <a:pt x="158750" y="190500"/>
                  </a:cubicBezTo>
                  <a:cubicBezTo>
                    <a:pt x="158750" y="183902"/>
                    <a:pt x="153442" y="178594"/>
                    <a:pt x="146844" y="178594"/>
                  </a:cubicBezTo>
                  <a:lnTo>
                    <a:pt x="91281" y="178594"/>
                  </a:lnTo>
                  <a:cubicBezTo>
                    <a:pt x="84683" y="178594"/>
                    <a:pt x="79375" y="183902"/>
                    <a:pt x="79375" y="190500"/>
                  </a:cubicBezTo>
                  <a:close/>
                  <a:moveTo>
                    <a:pt x="47625" y="206375"/>
                  </a:moveTo>
                  <a:cubicBezTo>
                    <a:pt x="56387" y="206375"/>
                    <a:pt x="63500" y="199262"/>
                    <a:pt x="63500" y="190500"/>
                  </a:cubicBezTo>
                  <a:cubicBezTo>
                    <a:pt x="63500" y="181738"/>
                    <a:pt x="56387" y="174625"/>
                    <a:pt x="47625" y="174625"/>
                  </a:cubicBezTo>
                  <a:cubicBezTo>
                    <a:pt x="38863" y="174625"/>
                    <a:pt x="31750" y="181738"/>
                    <a:pt x="31750" y="190500"/>
                  </a:cubicBezTo>
                  <a:cubicBezTo>
                    <a:pt x="31750" y="199262"/>
                    <a:pt x="38863" y="206375"/>
                    <a:pt x="47625" y="20637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2" name="CustomShape 49"/>
            <p:cNvSpPr/>
            <p:nvPr/>
          </p:nvSpPr>
          <p:spPr>
            <a:xfrm>
              <a:off x="1079640" y="8026560"/>
              <a:ext cx="145411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ASFA Grade Sistemi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253" name="CustomShape 50"/>
            <p:cNvSpPr/>
            <p:nvPr/>
          </p:nvSpPr>
          <p:spPr>
            <a:xfrm>
              <a:off x="762120" y="8534520"/>
              <a:ext cx="3530160" cy="964800"/>
            </a:xfrm>
            <a:custGeom>
              <a:avLst/>
              <a:gdLst/>
              <a:ahLst/>
              <a:cxnLst/>
              <a:rect l="l" t="t" r="r" b="b"/>
              <a:pathLst>
                <a:path w="3530600" h="965200">
                  <a:moveTo>
                    <a:pt x="101597" y="0"/>
                  </a:moveTo>
                  <a:lnTo>
                    <a:pt x="3429003" y="0"/>
                  </a:lnTo>
                  <a:cubicBezTo>
                    <a:pt x="3485113" y="0"/>
                    <a:pt x="3530600" y="45487"/>
                    <a:pt x="3530600" y="101597"/>
                  </a:cubicBezTo>
                  <a:lnTo>
                    <a:pt x="3530600" y="863603"/>
                  </a:lnTo>
                  <a:cubicBezTo>
                    <a:pt x="3530600" y="919713"/>
                    <a:pt x="3485113" y="965200"/>
                    <a:pt x="34290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4" name="CustomShape 51"/>
            <p:cNvSpPr/>
            <p:nvPr/>
          </p:nvSpPr>
          <p:spPr>
            <a:xfrm>
              <a:off x="914400" y="8686800"/>
              <a:ext cx="33271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Grade 1A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55" name="CustomShape 52"/>
            <p:cNvSpPr/>
            <p:nvPr/>
          </p:nvSpPr>
          <p:spPr>
            <a:xfrm>
              <a:off x="914400" y="9093240"/>
              <a:ext cx="33145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Güçlü öneri, yüksek kaliteli kanıt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56" name="CustomShape 53"/>
            <p:cNvSpPr/>
            <p:nvPr/>
          </p:nvSpPr>
          <p:spPr>
            <a:xfrm>
              <a:off x="4495680" y="8534520"/>
              <a:ext cx="3530160" cy="964800"/>
            </a:xfrm>
            <a:custGeom>
              <a:avLst/>
              <a:gdLst/>
              <a:ahLst/>
              <a:cxnLst/>
              <a:rect l="l" t="t" r="r" b="b"/>
              <a:pathLst>
                <a:path w="3530600" h="965200">
                  <a:moveTo>
                    <a:pt x="101597" y="0"/>
                  </a:moveTo>
                  <a:lnTo>
                    <a:pt x="3429003" y="0"/>
                  </a:lnTo>
                  <a:cubicBezTo>
                    <a:pt x="3485113" y="0"/>
                    <a:pt x="3530600" y="45487"/>
                    <a:pt x="3530600" y="101597"/>
                  </a:cubicBezTo>
                  <a:lnTo>
                    <a:pt x="3530600" y="863603"/>
                  </a:lnTo>
                  <a:cubicBezTo>
                    <a:pt x="3530600" y="919713"/>
                    <a:pt x="3485113" y="965200"/>
                    <a:pt x="34290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7" name="CustomShape 54"/>
            <p:cNvSpPr/>
            <p:nvPr/>
          </p:nvSpPr>
          <p:spPr>
            <a:xfrm>
              <a:off x="4648320" y="8686800"/>
              <a:ext cx="33271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Grade 1B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58" name="CustomShape 55"/>
            <p:cNvSpPr/>
            <p:nvPr/>
          </p:nvSpPr>
          <p:spPr>
            <a:xfrm>
              <a:off x="4648320" y="9093240"/>
              <a:ext cx="33145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Güçlü öneri, orta kaliteli kanıt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59" name="CustomShape 56"/>
            <p:cNvSpPr/>
            <p:nvPr/>
          </p:nvSpPr>
          <p:spPr>
            <a:xfrm>
              <a:off x="8229600" y="8534520"/>
              <a:ext cx="3530160" cy="964800"/>
            </a:xfrm>
            <a:custGeom>
              <a:avLst/>
              <a:gdLst/>
              <a:ahLst/>
              <a:cxnLst/>
              <a:rect l="l" t="t" r="r" b="b"/>
              <a:pathLst>
                <a:path w="3530600" h="965200">
                  <a:moveTo>
                    <a:pt x="101597" y="0"/>
                  </a:moveTo>
                  <a:lnTo>
                    <a:pt x="3429003" y="0"/>
                  </a:lnTo>
                  <a:cubicBezTo>
                    <a:pt x="3485113" y="0"/>
                    <a:pt x="3530600" y="45487"/>
                    <a:pt x="3530600" y="101597"/>
                  </a:cubicBezTo>
                  <a:lnTo>
                    <a:pt x="3530600" y="863603"/>
                  </a:lnTo>
                  <a:cubicBezTo>
                    <a:pt x="3530600" y="919713"/>
                    <a:pt x="3485113" y="965200"/>
                    <a:pt x="34290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0" name="CustomShape 57"/>
            <p:cNvSpPr/>
            <p:nvPr/>
          </p:nvSpPr>
          <p:spPr>
            <a:xfrm>
              <a:off x="8381880" y="8686800"/>
              <a:ext cx="33271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Grade 1C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61" name="CustomShape 58"/>
            <p:cNvSpPr/>
            <p:nvPr/>
          </p:nvSpPr>
          <p:spPr>
            <a:xfrm>
              <a:off x="8381880" y="9093240"/>
              <a:ext cx="33145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Güçlü öneri, düşük kaliteli kanıt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62" name="CustomShape 59"/>
            <p:cNvSpPr/>
            <p:nvPr/>
          </p:nvSpPr>
          <p:spPr>
            <a:xfrm>
              <a:off x="11963520" y="8534520"/>
              <a:ext cx="3530160" cy="964800"/>
            </a:xfrm>
            <a:custGeom>
              <a:avLst/>
              <a:gdLst/>
              <a:ahLst/>
              <a:cxnLst/>
              <a:rect l="l" t="t" r="r" b="b"/>
              <a:pathLst>
                <a:path w="3530600" h="965200">
                  <a:moveTo>
                    <a:pt x="101597" y="0"/>
                  </a:moveTo>
                  <a:lnTo>
                    <a:pt x="3429003" y="0"/>
                  </a:lnTo>
                  <a:cubicBezTo>
                    <a:pt x="3485113" y="0"/>
                    <a:pt x="3530600" y="45487"/>
                    <a:pt x="3530600" y="101597"/>
                  </a:cubicBezTo>
                  <a:lnTo>
                    <a:pt x="3530600" y="863603"/>
                  </a:lnTo>
                  <a:cubicBezTo>
                    <a:pt x="3530600" y="919713"/>
                    <a:pt x="3485113" y="965200"/>
                    <a:pt x="3429003" y="965200"/>
                  </a:cubicBezTo>
                  <a:lnTo>
                    <a:pt x="101597" y="965200"/>
                  </a:lnTo>
                  <a:cubicBezTo>
                    <a:pt x="45487" y="965200"/>
                    <a:pt x="0" y="919713"/>
                    <a:pt x="0" y="8636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3" name="CustomShape 60"/>
            <p:cNvSpPr/>
            <p:nvPr/>
          </p:nvSpPr>
          <p:spPr>
            <a:xfrm>
              <a:off x="12115800" y="8686800"/>
              <a:ext cx="33271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Grade 2A-2C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64" name="CustomShape 61"/>
            <p:cNvSpPr/>
            <p:nvPr/>
          </p:nvSpPr>
          <p:spPr>
            <a:xfrm>
              <a:off x="12115800" y="9093240"/>
              <a:ext cx="33145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Zayıf öneri, değişken kalite</a:t>
              </a:r>
              <a:endParaRPr lang="tr-TR" sz="1400" b="0" strike="noStrike" spc="-1">
                <a:latin typeface="Arial"/>
              </a:endParaRPr>
            </a:p>
          </p:txBody>
        </p:sp>
      </p:grpSp>
      <p:pic>
        <p:nvPicPr>
          <p:cNvPr id="64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736" y="888099"/>
            <a:ext cx="12897235" cy="752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958"/>
            <a:ext cx="14981274" cy="88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6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811153" cy="900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2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591"/>
            <a:ext cx="14906847" cy="901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Medikal sınıflandırma tablos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" y="1"/>
            <a:ext cx="14945057" cy="90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5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Vaskülit hastalıkları sınıflandırma tablos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121"/>
            <a:ext cx="14896214" cy="86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1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662" y="795172"/>
            <a:ext cx="11016808" cy="747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842" y="1068678"/>
            <a:ext cx="12812234" cy="69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87215" y="180881"/>
            <a:ext cx="16168785" cy="8868269"/>
            <a:chOff x="356141" y="507960"/>
            <a:chExt cx="15391339" cy="8331120"/>
          </a:xfrm>
        </p:grpSpPr>
        <p:sp>
          <p:nvSpPr>
            <p:cNvPr id="1265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6" name="CustomShape 2"/>
            <p:cNvSpPr/>
            <p:nvPr/>
          </p:nvSpPr>
          <p:spPr>
            <a:xfrm>
              <a:off x="812880" y="507960"/>
              <a:ext cx="6959160" cy="117436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16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   </a:t>
              </a:r>
              <a:r>
                <a:rPr lang="en-US" sz="2400" b="1" strike="noStrike" spc="77" dirty="0" smtClean="0">
                  <a:solidFill>
                    <a:srgbClr val="D69E2E"/>
                  </a:solidFill>
                  <a:latin typeface="MiSans"/>
                  <a:ea typeface="MiSans"/>
                </a:rPr>
                <a:t>KLİNİK </a:t>
              </a:r>
              <a:r>
                <a:rPr lang="en-US" sz="2400" b="1" strike="noStrike" spc="77" dirty="0">
                  <a:solidFill>
                    <a:srgbClr val="D69E2E"/>
                  </a:solidFill>
                  <a:latin typeface="MiSans"/>
                  <a:ea typeface="MiSans"/>
                </a:rPr>
                <a:t>ALGORİTMALAR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268" name="CustomShape 4"/>
            <p:cNvSpPr/>
            <p:nvPr/>
          </p:nvSpPr>
          <p:spPr>
            <a:xfrm>
              <a:off x="356141" y="1595794"/>
              <a:ext cx="9042120" cy="7213320"/>
            </a:xfrm>
            <a:custGeom>
              <a:avLst/>
              <a:gdLst/>
              <a:ahLst/>
              <a:cxnLst/>
              <a:rect l="l" t="t" r="r" b="b"/>
              <a:pathLst>
                <a:path w="9042400" h="7213600">
                  <a:moveTo>
                    <a:pt x="152423" y="0"/>
                  </a:moveTo>
                  <a:lnTo>
                    <a:pt x="8889977" y="0"/>
                  </a:lnTo>
                  <a:cubicBezTo>
                    <a:pt x="8974158" y="0"/>
                    <a:pt x="9042400" y="68242"/>
                    <a:pt x="9042400" y="152423"/>
                  </a:cubicBezTo>
                  <a:lnTo>
                    <a:pt x="9042400" y="7061177"/>
                  </a:lnTo>
                  <a:cubicBezTo>
                    <a:pt x="9042400" y="7145358"/>
                    <a:pt x="8974158" y="7213600"/>
                    <a:pt x="8889977" y="7213600"/>
                  </a:cubicBezTo>
                  <a:lnTo>
                    <a:pt x="152423" y="7213600"/>
                  </a:lnTo>
                  <a:cubicBezTo>
                    <a:pt x="68242" y="7213600"/>
                    <a:pt x="0" y="7145358"/>
                    <a:pt x="0" y="7061177"/>
                  </a:cubicBezTo>
                  <a:lnTo>
                    <a:pt x="0" y="152423"/>
                  </a:lnTo>
                  <a:cubicBezTo>
                    <a:pt x="0" y="68299"/>
                    <a:pt x="68299" y="0"/>
                    <a:pt x="1524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1" name="CustomShape 7"/>
            <p:cNvSpPr/>
            <p:nvPr/>
          </p:nvSpPr>
          <p:spPr>
            <a:xfrm>
              <a:off x="9723271" y="1515885"/>
              <a:ext cx="5943240" cy="4368600"/>
            </a:xfrm>
            <a:custGeom>
              <a:avLst/>
              <a:gdLst/>
              <a:ahLst/>
              <a:cxnLst/>
              <a:rect l="l" t="t" r="r" b="b"/>
              <a:pathLst>
                <a:path w="5943600" h="4368800">
                  <a:moveTo>
                    <a:pt x="152384" y="0"/>
                  </a:moveTo>
                  <a:lnTo>
                    <a:pt x="5791216" y="0"/>
                  </a:lnTo>
                  <a:cubicBezTo>
                    <a:pt x="5875375" y="0"/>
                    <a:pt x="5943600" y="68225"/>
                    <a:pt x="5943600" y="152384"/>
                  </a:cubicBezTo>
                  <a:lnTo>
                    <a:pt x="5943600" y="4216416"/>
                  </a:lnTo>
                  <a:cubicBezTo>
                    <a:pt x="5943600" y="4300575"/>
                    <a:pt x="5875375" y="4368800"/>
                    <a:pt x="5791216" y="4368800"/>
                  </a:cubicBezTo>
                  <a:lnTo>
                    <a:pt x="152384" y="4368800"/>
                  </a:lnTo>
                  <a:cubicBezTo>
                    <a:pt x="68225" y="4368800"/>
                    <a:pt x="0" y="4300575"/>
                    <a:pt x="0" y="4216416"/>
                  </a:cubicBezTo>
                  <a:lnTo>
                    <a:pt x="0" y="152384"/>
                  </a:lnTo>
                  <a:cubicBezTo>
                    <a:pt x="0" y="68281"/>
                    <a:pt x="68281" y="0"/>
                    <a:pt x="152384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2" name="CustomShape 8"/>
            <p:cNvSpPr/>
            <p:nvPr/>
          </p:nvSpPr>
          <p:spPr>
            <a:xfrm>
              <a:off x="10090080" y="19303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127000" y="254000"/>
                  </a:moveTo>
                  <a:cubicBezTo>
                    <a:pt x="197093" y="254000"/>
                    <a:pt x="254000" y="197093"/>
                    <a:pt x="254000" y="127000"/>
                  </a:cubicBezTo>
                  <a:cubicBezTo>
                    <a:pt x="254000" y="56907"/>
                    <a:pt x="197093" y="0"/>
                    <a:pt x="127000" y="0"/>
                  </a:cubicBezTo>
                  <a:cubicBezTo>
                    <a:pt x="56907" y="0"/>
                    <a:pt x="0" y="56907"/>
                    <a:pt x="0" y="127000"/>
                  </a:cubicBezTo>
                  <a:cubicBezTo>
                    <a:pt x="0" y="197093"/>
                    <a:pt x="56907" y="254000"/>
                    <a:pt x="127000" y="254000"/>
                  </a:cubicBezTo>
                  <a:close/>
                  <a:moveTo>
                    <a:pt x="127000" y="87313"/>
                  </a:moveTo>
                  <a:cubicBezTo>
                    <a:pt x="118219" y="87313"/>
                    <a:pt x="111125" y="94407"/>
                    <a:pt x="111125" y="103188"/>
                  </a:cubicBezTo>
                  <a:cubicBezTo>
                    <a:pt x="111125" y="109786"/>
                    <a:pt x="105817" y="115094"/>
                    <a:pt x="99219" y="115094"/>
                  </a:cubicBezTo>
                  <a:cubicBezTo>
                    <a:pt x="92621" y="115094"/>
                    <a:pt x="87313" y="109786"/>
                    <a:pt x="87313" y="103188"/>
                  </a:cubicBezTo>
                  <a:cubicBezTo>
                    <a:pt x="87313" y="81260"/>
                    <a:pt x="105073" y="63500"/>
                    <a:pt x="127000" y="63500"/>
                  </a:cubicBezTo>
                  <a:cubicBezTo>
                    <a:pt x="148927" y="63500"/>
                    <a:pt x="166688" y="81260"/>
                    <a:pt x="166688" y="103188"/>
                  </a:cubicBezTo>
                  <a:cubicBezTo>
                    <a:pt x="166688" y="126603"/>
                    <a:pt x="148828" y="136525"/>
                    <a:pt x="138906" y="140146"/>
                  </a:cubicBezTo>
                  <a:lnTo>
                    <a:pt x="138906" y="142032"/>
                  </a:lnTo>
                  <a:cubicBezTo>
                    <a:pt x="138906" y="148630"/>
                    <a:pt x="133598" y="153938"/>
                    <a:pt x="127000" y="153938"/>
                  </a:cubicBezTo>
                  <a:cubicBezTo>
                    <a:pt x="120402" y="153938"/>
                    <a:pt x="115094" y="148630"/>
                    <a:pt x="115094" y="142032"/>
                  </a:cubicBezTo>
                  <a:lnTo>
                    <a:pt x="115094" y="138013"/>
                  </a:lnTo>
                  <a:cubicBezTo>
                    <a:pt x="115094" y="127843"/>
                    <a:pt x="122436" y="120551"/>
                    <a:pt x="130026" y="118070"/>
                  </a:cubicBezTo>
                  <a:cubicBezTo>
                    <a:pt x="133201" y="117029"/>
                    <a:pt x="136575" y="115342"/>
                    <a:pt x="139055" y="112961"/>
                  </a:cubicBezTo>
                  <a:cubicBezTo>
                    <a:pt x="141188" y="110877"/>
                    <a:pt x="142875" y="108000"/>
                    <a:pt x="142875" y="103237"/>
                  </a:cubicBezTo>
                  <a:cubicBezTo>
                    <a:pt x="142875" y="94456"/>
                    <a:pt x="135781" y="87362"/>
                    <a:pt x="127000" y="87362"/>
                  </a:cubicBezTo>
                  <a:close/>
                  <a:moveTo>
                    <a:pt x="111125" y="182563"/>
                  </a:moveTo>
                  <a:cubicBezTo>
                    <a:pt x="111125" y="173801"/>
                    <a:pt x="118238" y="166688"/>
                    <a:pt x="127000" y="166688"/>
                  </a:cubicBezTo>
                  <a:cubicBezTo>
                    <a:pt x="135762" y="166688"/>
                    <a:pt x="142875" y="173801"/>
                    <a:pt x="142875" y="182563"/>
                  </a:cubicBezTo>
                  <a:cubicBezTo>
                    <a:pt x="142875" y="191324"/>
                    <a:pt x="135762" y="198438"/>
                    <a:pt x="127000" y="198438"/>
                  </a:cubicBezTo>
                  <a:cubicBezTo>
                    <a:pt x="118238" y="198438"/>
                    <a:pt x="111125" y="191324"/>
                    <a:pt x="111125" y="182563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3" name="CustomShape 9"/>
            <p:cNvSpPr/>
            <p:nvPr/>
          </p:nvSpPr>
          <p:spPr>
            <a:xfrm>
              <a:off x="10375920" y="1879560"/>
              <a:ext cx="524484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Karar Noktaları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274" name="CustomShape 10"/>
            <p:cNvSpPr/>
            <p:nvPr/>
          </p:nvSpPr>
          <p:spPr>
            <a:xfrm>
              <a:off x="10058400" y="2387520"/>
              <a:ext cx="5435280" cy="761760"/>
            </a:xfrm>
            <a:custGeom>
              <a:avLst/>
              <a:gdLst/>
              <a:ahLst/>
              <a:cxnLst/>
              <a:rect l="l" t="t" r="r" b="b"/>
              <a:pathLst>
                <a:path w="5435600" h="762000">
                  <a:moveTo>
                    <a:pt x="101597" y="0"/>
                  </a:moveTo>
                  <a:lnTo>
                    <a:pt x="5334003" y="0"/>
                  </a:lnTo>
                  <a:cubicBezTo>
                    <a:pt x="5390113" y="0"/>
                    <a:pt x="5435600" y="45487"/>
                    <a:pt x="5435600" y="101597"/>
                  </a:cubicBezTo>
                  <a:lnTo>
                    <a:pt x="5435600" y="660403"/>
                  </a:lnTo>
                  <a:cubicBezTo>
                    <a:pt x="5435600" y="716513"/>
                    <a:pt x="5390113" y="762000"/>
                    <a:pt x="53340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5" name="CustomShape 11"/>
            <p:cNvSpPr/>
            <p:nvPr/>
          </p:nvSpPr>
          <p:spPr>
            <a:xfrm>
              <a:off x="10159920" y="2489040"/>
              <a:ext cx="5333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1. Hastalık Tipi?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76" name="CustomShape 12"/>
            <p:cNvSpPr/>
            <p:nvPr/>
          </p:nvSpPr>
          <p:spPr>
            <a:xfrm>
              <a:off x="10159920" y="2793960"/>
              <a:ext cx="53208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TTP, </a:t>
              </a:r>
              <a:r>
                <a:rPr lang="en-US" sz="14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otoimmün</a:t>
              </a:r>
              <a:r>
                <a:rPr lang="en-US" sz="14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, </a:t>
              </a:r>
              <a:r>
                <a:rPr lang="en-US" sz="1400" b="0" strike="noStrike" spc="-1" dirty="0" err="1" smtClean="0">
                  <a:solidFill>
                    <a:srgbClr val="FFFFFF"/>
                  </a:solidFill>
                  <a:latin typeface="MiSans"/>
                  <a:ea typeface="MiSans"/>
                </a:rPr>
                <a:t>nörolojik</a:t>
              </a:r>
              <a:endParaRPr lang="tr-TR" sz="1400" b="0" strike="noStrike" spc="-1" dirty="0">
                <a:latin typeface="Arial"/>
              </a:endParaRPr>
            </a:p>
          </p:txBody>
        </p:sp>
        <p:sp>
          <p:nvSpPr>
            <p:cNvPr id="1277" name="CustomShape 13"/>
            <p:cNvSpPr/>
            <p:nvPr/>
          </p:nvSpPr>
          <p:spPr>
            <a:xfrm>
              <a:off x="10058400" y="3251160"/>
              <a:ext cx="5435280" cy="761760"/>
            </a:xfrm>
            <a:custGeom>
              <a:avLst/>
              <a:gdLst/>
              <a:ahLst/>
              <a:cxnLst/>
              <a:rect l="l" t="t" r="r" b="b"/>
              <a:pathLst>
                <a:path w="5435600" h="762000">
                  <a:moveTo>
                    <a:pt x="101597" y="0"/>
                  </a:moveTo>
                  <a:lnTo>
                    <a:pt x="5334003" y="0"/>
                  </a:lnTo>
                  <a:cubicBezTo>
                    <a:pt x="5390113" y="0"/>
                    <a:pt x="5435600" y="45487"/>
                    <a:pt x="5435600" y="101597"/>
                  </a:cubicBezTo>
                  <a:lnTo>
                    <a:pt x="5435600" y="660403"/>
                  </a:lnTo>
                  <a:cubicBezTo>
                    <a:pt x="5435600" y="716513"/>
                    <a:pt x="5390113" y="762000"/>
                    <a:pt x="53340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78" name="CustomShape 14"/>
            <p:cNvSpPr/>
            <p:nvPr/>
          </p:nvSpPr>
          <p:spPr>
            <a:xfrm>
              <a:off x="10159920" y="3352680"/>
              <a:ext cx="5333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2. Kanama Riski?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79" name="CustomShape 15"/>
            <p:cNvSpPr/>
            <p:nvPr/>
          </p:nvSpPr>
          <p:spPr>
            <a:xfrm>
              <a:off x="10159920" y="3657600"/>
              <a:ext cx="53208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Aktif kanama, koagülopati, invaziv prosedür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80" name="CustomShape 16"/>
            <p:cNvSpPr/>
            <p:nvPr/>
          </p:nvSpPr>
          <p:spPr>
            <a:xfrm>
              <a:off x="10058400" y="4114800"/>
              <a:ext cx="5435280" cy="761760"/>
            </a:xfrm>
            <a:custGeom>
              <a:avLst/>
              <a:gdLst/>
              <a:ahLst/>
              <a:cxnLst/>
              <a:rect l="l" t="t" r="r" b="b"/>
              <a:pathLst>
                <a:path w="5435600" h="762000">
                  <a:moveTo>
                    <a:pt x="101597" y="0"/>
                  </a:moveTo>
                  <a:lnTo>
                    <a:pt x="5334003" y="0"/>
                  </a:lnTo>
                  <a:cubicBezTo>
                    <a:pt x="5390113" y="0"/>
                    <a:pt x="5435600" y="45487"/>
                    <a:pt x="5435600" y="101597"/>
                  </a:cubicBezTo>
                  <a:lnTo>
                    <a:pt x="5435600" y="660403"/>
                  </a:lnTo>
                  <a:cubicBezTo>
                    <a:pt x="5435600" y="716513"/>
                    <a:pt x="5390113" y="762000"/>
                    <a:pt x="53340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1" name="CustomShape 17"/>
            <p:cNvSpPr/>
            <p:nvPr/>
          </p:nvSpPr>
          <p:spPr>
            <a:xfrm>
              <a:off x="10159920" y="4216320"/>
              <a:ext cx="5333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3. Alerji Öyküsü?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82" name="CustomShape 18"/>
            <p:cNvSpPr/>
            <p:nvPr/>
          </p:nvSpPr>
          <p:spPr>
            <a:xfrm>
              <a:off x="10159920" y="4521240"/>
              <a:ext cx="53208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TDP alerjisi, IgA eksikliği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83" name="CustomShape 19"/>
            <p:cNvSpPr/>
            <p:nvPr/>
          </p:nvSpPr>
          <p:spPr>
            <a:xfrm>
              <a:off x="10058400" y="4978440"/>
              <a:ext cx="5435280" cy="761760"/>
            </a:xfrm>
            <a:custGeom>
              <a:avLst/>
              <a:gdLst/>
              <a:ahLst/>
              <a:cxnLst/>
              <a:rect l="l" t="t" r="r" b="b"/>
              <a:pathLst>
                <a:path w="5435600" h="762000">
                  <a:moveTo>
                    <a:pt x="101597" y="0"/>
                  </a:moveTo>
                  <a:lnTo>
                    <a:pt x="5334003" y="0"/>
                  </a:lnTo>
                  <a:cubicBezTo>
                    <a:pt x="5390113" y="0"/>
                    <a:pt x="5435600" y="45487"/>
                    <a:pt x="5435600" y="101597"/>
                  </a:cubicBezTo>
                  <a:lnTo>
                    <a:pt x="5435600" y="660403"/>
                  </a:lnTo>
                  <a:cubicBezTo>
                    <a:pt x="5435600" y="716513"/>
                    <a:pt x="5390113" y="762000"/>
                    <a:pt x="5334003" y="762000"/>
                  </a:cubicBezTo>
                  <a:lnTo>
                    <a:pt x="101597" y="762000"/>
                  </a:lnTo>
                  <a:cubicBezTo>
                    <a:pt x="45487" y="762000"/>
                    <a:pt x="0" y="716513"/>
                    <a:pt x="0" y="660403"/>
                  </a:cubicBezTo>
                  <a:lnTo>
                    <a:pt x="0" y="101597"/>
                  </a:lnTo>
                  <a:cubicBezTo>
                    <a:pt x="0" y="45487"/>
                    <a:pt x="45487" y="0"/>
                    <a:pt x="101597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4" name="CustomShape 20"/>
            <p:cNvSpPr/>
            <p:nvPr/>
          </p:nvSpPr>
          <p:spPr>
            <a:xfrm>
              <a:off x="10159920" y="5079960"/>
              <a:ext cx="53337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4. Maliyet?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85" name="CustomShape 21"/>
            <p:cNvSpPr/>
            <p:nvPr/>
          </p:nvSpPr>
          <p:spPr>
            <a:xfrm>
              <a:off x="10159920" y="5384880"/>
              <a:ext cx="53208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Ekonomik kısıtlar, kaynaklar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286" name="CustomShape 22"/>
            <p:cNvSpPr/>
            <p:nvPr/>
          </p:nvSpPr>
          <p:spPr>
            <a:xfrm>
              <a:off x="9829800" y="6197760"/>
              <a:ext cx="5917680" cy="2641320"/>
            </a:xfrm>
            <a:custGeom>
              <a:avLst/>
              <a:gdLst/>
              <a:ahLst/>
              <a:cxnLst/>
              <a:rect l="l" t="t" r="r" b="b"/>
              <a:pathLst>
                <a:path w="5918200" h="2641600">
                  <a:moveTo>
                    <a:pt x="50800" y="0"/>
                  </a:moveTo>
                  <a:lnTo>
                    <a:pt x="5765806" y="0"/>
                  </a:lnTo>
                  <a:cubicBezTo>
                    <a:pt x="5849971" y="0"/>
                    <a:pt x="5918200" y="68229"/>
                    <a:pt x="5918200" y="152394"/>
                  </a:cubicBezTo>
                  <a:lnTo>
                    <a:pt x="5918200" y="2489206"/>
                  </a:lnTo>
                  <a:cubicBezTo>
                    <a:pt x="5918200" y="2573371"/>
                    <a:pt x="5849971" y="2641600"/>
                    <a:pt x="5765806" y="2641600"/>
                  </a:cubicBez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7" name="CustomShape 23"/>
            <p:cNvSpPr/>
            <p:nvPr/>
          </p:nvSpPr>
          <p:spPr>
            <a:xfrm>
              <a:off x="9829800" y="6197760"/>
              <a:ext cx="50400" cy="2641320"/>
            </a:xfrm>
            <a:custGeom>
              <a:avLst/>
              <a:gdLst/>
              <a:ahLst/>
              <a:cxnLst/>
              <a:rect l="l" t="t" r="r" b="b"/>
              <a:pathLst>
                <a:path w="50800" h="2641600">
                  <a:moveTo>
                    <a:pt x="50800" y="0"/>
                  </a:moveTo>
                  <a:lnTo>
                    <a:pt x="50800" y="0"/>
                  </a:lnTo>
                  <a:lnTo>
                    <a:pt x="50800" y="2641600"/>
                  </a:ln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8" name="CustomShape 24"/>
            <p:cNvSpPr/>
            <p:nvPr/>
          </p:nvSpPr>
          <p:spPr>
            <a:xfrm>
              <a:off x="10169640" y="6515280"/>
              <a:ext cx="171000" cy="228240"/>
            </a:xfrm>
            <a:custGeom>
              <a:avLst/>
              <a:gdLst/>
              <a:ahLst/>
              <a:cxnLst/>
              <a:rect l="l" t="t" r="r" b="b"/>
              <a:pathLst>
                <a:path w="171450" h="228600">
                  <a:moveTo>
                    <a:pt x="130775" y="171450"/>
                  </a:moveTo>
                  <a:cubicBezTo>
                    <a:pt x="134035" y="161493"/>
                    <a:pt x="140553" y="152474"/>
                    <a:pt x="147920" y="144706"/>
                  </a:cubicBezTo>
                  <a:cubicBezTo>
                    <a:pt x="162520" y="129347"/>
                    <a:pt x="171450" y="108585"/>
                    <a:pt x="171450" y="85725"/>
                  </a:cubicBezTo>
                  <a:cubicBezTo>
                    <a:pt x="171450" y="38398"/>
                    <a:pt x="133052" y="0"/>
                    <a:pt x="85725" y="0"/>
                  </a:cubicBezTo>
                  <a:cubicBezTo>
                    <a:pt x="38398" y="0"/>
                    <a:pt x="0" y="38398"/>
                    <a:pt x="0" y="85725"/>
                  </a:cubicBezTo>
                  <a:cubicBezTo>
                    <a:pt x="0" y="108585"/>
                    <a:pt x="8930" y="129347"/>
                    <a:pt x="23530" y="144706"/>
                  </a:cubicBezTo>
                  <a:cubicBezTo>
                    <a:pt x="30897" y="152474"/>
                    <a:pt x="37460" y="161493"/>
                    <a:pt x="40675" y="171450"/>
                  </a:cubicBezTo>
                  <a:lnTo>
                    <a:pt x="130731" y="171450"/>
                  </a:lnTo>
                  <a:close/>
                  <a:moveTo>
                    <a:pt x="128588" y="192881"/>
                  </a:moveTo>
                  <a:lnTo>
                    <a:pt x="42863" y="192881"/>
                  </a:lnTo>
                  <a:lnTo>
                    <a:pt x="42863" y="200025"/>
                  </a:lnTo>
                  <a:cubicBezTo>
                    <a:pt x="42863" y="219760"/>
                    <a:pt x="58847" y="235744"/>
                    <a:pt x="78581" y="235744"/>
                  </a:cubicBezTo>
                  <a:lnTo>
                    <a:pt x="92869" y="235744"/>
                  </a:lnTo>
                  <a:cubicBezTo>
                    <a:pt x="112603" y="235744"/>
                    <a:pt x="128588" y="219760"/>
                    <a:pt x="128588" y="200025"/>
                  </a:cubicBezTo>
                  <a:lnTo>
                    <a:pt x="128588" y="192881"/>
                  </a:lnTo>
                  <a:close/>
                  <a:moveTo>
                    <a:pt x="82153" y="50006"/>
                  </a:moveTo>
                  <a:cubicBezTo>
                    <a:pt x="64383" y="50006"/>
                    <a:pt x="50006" y="64383"/>
                    <a:pt x="50006" y="82153"/>
                  </a:cubicBezTo>
                  <a:cubicBezTo>
                    <a:pt x="50006" y="88091"/>
                    <a:pt x="45229" y="92869"/>
                    <a:pt x="39291" y="92869"/>
                  </a:cubicBezTo>
                  <a:cubicBezTo>
                    <a:pt x="33352" y="92869"/>
                    <a:pt x="28575" y="88091"/>
                    <a:pt x="28575" y="82153"/>
                  </a:cubicBezTo>
                  <a:cubicBezTo>
                    <a:pt x="28575" y="52551"/>
                    <a:pt x="52551" y="28575"/>
                    <a:pt x="82153" y="28575"/>
                  </a:cubicBezTo>
                  <a:cubicBezTo>
                    <a:pt x="88091" y="28575"/>
                    <a:pt x="92869" y="33352"/>
                    <a:pt x="92869" y="39291"/>
                  </a:cubicBezTo>
                  <a:cubicBezTo>
                    <a:pt x="92869" y="45229"/>
                    <a:pt x="88091" y="50006"/>
                    <a:pt x="82153" y="50006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89" name="CustomShape 25"/>
            <p:cNvSpPr/>
            <p:nvPr/>
          </p:nvSpPr>
          <p:spPr>
            <a:xfrm>
              <a:off x="10401480" y="6451560"/>
              <a:ext cx="52066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Pratik İpuçları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290" name="CustomShape 26"/>
            <p:cNvSpPr/>
            <p:nvPr/>
          </p:nvSpPr>
          <p:spPr>
            <a:xfrm>
              <a:off x="10147320" y="702216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1" name="CustomShape 27"/>
            <p:cNvSpPr/>
            <p:nvPr/>
          </p:nvSpPr>
          <p:spPr>
            <a:xfrm>
              <a:off x="10464840" y="695952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Pre-TPE: PT, aPTT, fibrinojen, IgG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92" name="CustomShape 28"/>
            <p:cNvSpPr/>
            <p:nvPr/>
          </p:nvSpPr>
          <p:spPr>
            <a:xfrm>
              <a:off x="10147320" y="745380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3" name="CustomShape 29"/>
            <p:cNvSpPr/>
            <p:nvPr/>
          </p:nvSpPr>
          <p:spPr>
            <a:xfrm>
              <a:off x="10464840" y="739152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5+ seans: Günlük koagülasyon izlemi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94" name="CustomShape 30"/>
            <p:cNvSpPr/>
            <p:nvPr/>
          </p:nvSpPr>
          <p:spPr>
            <a:xfrm>
              <a:off x="10147320" y="788580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5" name="CustomShape 31"/>
            <p:cNvSpPr/>
            <p:nvPr/>
          </p:nvSpPr>
          <p:spPr>
            <a:xfrm>
              <a:off x="10464840" y="782316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IgG &lt;400: IVIG replasmanı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296" name="CustomShape 32"/>
            <p:cNvSpPr/>
            <p:nvPr/>
          </p:nvSpPr>
          <p:spPr>
            <a:xfrm>
              <a:off x="10147320" y="8317440"/>
              <a:ext cx="177480" cy="202680"/>
            </a:xfrm>
            <a:custGeom>
              <a:avLst/>
              <a:gdLst/>
              <a:ahLst/>
              <a:cxnLst/>
              <a:rect l="l" t="t" r="r" b="b"/>
              <a:pathLst>
                <a:path w="177800" h="203200">
                  <a:moveTo>
                    <a:pt x="172561" y="27821"/>
                  </a:moveTo>
                  <a:cubicBezTo>
                    <a:pt x="178237" y="31948"/>
                    <a:pt x="179507" y="39886"/>
                    <a:pt x="175379" y="45561"/>
                  </a:cubicBezTo>
                  <a:lnTo>
                    <a:pt x="73779" y="185261"/>
                  </a:lnTo>
                  <a:cubicBezTo>
                    <a:pt x="71596" y="188278"/>
                    <a:pt x="68223" y="190143"/>
                    <a:pt x="64492" y="190460"/>
                  </a:cubicBezTo>
                  <a:cubicBezTo>
                    <a:pt x="60762" y="190778"/>
                    <a:pt x="57150" y="189389"/>
                    <a:pt x="54531" y="186769"/>
                  </a:cubicBezTo>
                  <a:lnTo>
                    <a:pt x="3731" y="135969"/>
                  </a:lnTo>
                  <a:cubicBezTo>
                    <a:pt x="-1230" y="131008"/>
                    <a:pt x="-1230" y="122952"/>
                    <a:pt x="3731" y="117991"/>
                  </a:cubicBezTo>
                  <a:cubicBezTo>
                    <a:pt x="8692" y="113030"/>
                    <a:pt x="16748" y="113030"/>
                    <a:pt x="21709" y="117991"/>
                  </a:cubicBezTo>
                  <a:lnTo>
                    <a:pt x="61992" y="158274"/>
                  </a:lnTo>
                  <a:lnTo>
                    <a:pt x="154861" y="30599"/>
                  </a:lnTo>
                  <a:cubicBezTo>
                    <a:pt x="158988" y="24924"/>
                    <a:pt x="166926" y="23654"/>
                    <a:pt x="172601" y="27781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7" name="CustomShape 33"/>
            <p:cNvSpPr/>
            <p:nvPr/>
          </p:nvSpPr>
          <p:spPr>
            <a:xfrm>
              <a:off x="10464840" y="8255160"/>
              <a:ext cx="51303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Hipotansiyon: Yavaş infüzyon, kalsiyum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36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0" descr="https://kimi-img.moonshot.cn/pub/slides/okc/gkyqmoxdqugmi/mnt/agents/output/albumin-plazma/images/2_Plasma_proteins_A_Comprehensive_Review.png"/>
          <p:cNvPicPr>
            <a:picLocks noChangeAspect="1"/>
          </p:cNvPicPr>
          <p:nvPr/>
        </p:nvPicPr>
        <p:blipFill>
          <a:blip r:embed="rId4"/>
          <a:srcRect l="13296" r="13296"/>
          <a:stretch/>
        </p:blipFill>
        <p:spPr>
          <a:xfrm>
            <a:off x="446567" y="1215064"/>
            <a:ext cx="9122735" cy="7556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87084" y="101596"/>
            <a:ext cx="15994783" cy="9144001"/>
            <a:chOff x="507960" y="507959"/>
            <a:chExt cx="15239880" cy="12141001"/>
          </a:xfrm>
        </p:grpSpPr>
        <p:sp>
          <p:nvSpPr>
            <p:cNvPr id="1298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9" name="CustomShape 2"/>
            <p:cNvSpPr/>
            <p:nvPr/>
          </p:nvSpPr>
          <p:spPr>
            <a:xfrm>
              <a:off x="812880" y="507959"/>
              <a:ext cx="7759440" cy="106234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tr-TR" sz="3600" b="1" strike="noStrike" spc="77" dirty="0" smtClean="0">
                  <a:solidFill>
                    <a:srgbClr val="2C5282"/>
                  </a:solidFill>
                  <a:latin typeface="MiSans"/>
                  <a:ea typeface="MiSans"/>
                </a:rPr>
                <a:t>    </a:t>
              </a:r>
              <a:r>
                <a:rPr lang="en-US" sz="2400" b="1" strike="noStrike" spc="77" dirty="0" smtClean="0">
                  <a:solidFill>
                    <a:srgbClr val="2C5282"/>
                  </a:solidFill>
                  <a:latin typeface="MiSans"/>
                  <a:ea typeface="MiSans"/>
                </a:rPr>
                <a:t>VAKA </a:t>
              </a:r>
              <a:r>
                <a:rPr lang="en-US" sz="2400" b="1" strike="noStrike" spc="77" dirty="0">
                  <a:solidFill>
                    <a:srgbClr val="2C5282"/>
                  </a:solidFill>
                  <a:latin typeface="MiSans"/>
                  <a:ea typeface="MiSans"/>
                </a:rPr>
                <a:t>ÖRNEKLERİ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302" name="CustomShape 5"/>
            <p:cNvSpPr/>
            <p:nvPr/>
          </p:nvSpPr>
          <p:spPr>
            <a:xfrm>
              <a:off x="809640" y="1930320"/>
              <a:ext cx="221760" cy="253800"/>
            </a:xfrm>
            <a:custGeom>
              <a:avLst/>
              <a:gdLst/>
              <a:ahLst/>
              <a:cxnLst/>
              <a:rect l="l" t="t" r="r" b="b"/>
              <a:pathLst>
                <a:path w="222250" h="254000">
                  <a:moveTo>
                    <a:pt x="120402" y="39688"/>
                  </a:moveTo>
                  <a:lnTo>
                    <a:pt x="165695" y="39688"/>
                  </a:lnTo>
                  <a:cubicBezTo>
                    <a:pt x="160387" y="27484"/>
                    <a:pt x="151061" y="17413"/>
                    <a:pt x="139452" y="11113"/>
                  </a:cubicBezTo>
                  <a:lnTo>
                    <a:pt x="120402" y="39688"/>
                  </a:lnTo>
                  <a:close/>
                  <a:moveTo>
                    <a:pt x="119955" y="4614"/>
                  </a:moveTo>
                  <a:cubicBezTo>
                    <a:pt x="117078" y="4167"/>
                    <a:pt x="114102" y="3969"/>
                    <a:pt x="111125" y="3969"/>
                  </a:cubicBezTo>
                  <a:cubicBezTo>
                    <a:pt x="86717" y="3969"/>
                    <a:pt x="65732" y="18653"/>
                    <a:pt x="56555" y="39688"/>
                  </a:cubicBezTo>
                  <a:lnTo>
                    <a:pt x="96540" y="39688"/>
                  </a:lnTo>
                  <a:lnTo>
                    <a:pt x="119906" y="4614"/>
                  </a:lnTo>
                  <a:close/>
                  <a:moveTo>
                    <a:pt x="111125" y="123031"/>
                  </a:moveTo>
                  <a:cubicBezTo>
                    <a:pt x="144016" y="123031"/>
                    <a:pt x="170656" y="96391"/>
                    <a:pt x="170656" y="63500"/>
                  </a:cubicBezTo>
                  <a:lnTo>
                    <a:pt x="51594" y="63500"/>
                  </a:lnTo>
                  <a:cubicBezTo>
                    <a:pt x="51594" y="96391"/>
                    <a:pt x="78234" y="123031"/>
                    <a:pt x="111125" y="123031"/>
                  </a:cubicBezTo>
                  <a:close/>
                  <a:moveTo>
                    <a:pt x="48964" y="169565"/>
                  </a:moveTo>
                  <a:cubicBezTo>
                    <a:pt x="24457" y="183654"/>
                    <a:pt x="7938" y="210096"/>
                    <a:pt x="7938" y="240407"/>
                  </a:cubicBezTo>
                  <a:cubicBezTo>
                    <a:pt x="7938" y="247898"/>
                    <a:pt x="14039" y="254000"/>
                    <a:pt x="21530" y="254000"/>
                  </a:cubicBezTo>
                  <a:lnTo>
                    <a:pt x="96441" y="254000"/>
                  </a:lnTo>
                  <a:lnTo>
                    <a:pt x="48915" y="169565"/>
                  </a:lnTo>
                  <a:close/>
                  <a:moveTo>
                    <a:pt x="71338" y="160784"/>
                  </a:moveTo>
                  <a:lnTo>
                    <a:pt x="92521" y="198438"/>
                  </a:lnTo>
                  <a:lnTo>
                    <a:pt x="134938" y="198438"/>
                  </a:lnTo>
                  <a:cubicBezTo>
                    <a:pt x="156865" y="198438"/>
                    <a:pt x="174625" y="216198"/>
                    <a:pt x="174625" y="238125"/>
                  </a:cubicBezTo>
                  <a:cubicBezTo>
                    <a:pt x="174625" y="243780"/>
                    <a:pt x="173434" y="249138"/>
                    <a:pt x="171301" y="254000"/>
                  </a:cubicBezTo>
                  <a:lnTo>
                    <a:pt x="200670" y="254000"/>
                  </a:lnTo>
                  <a:cubicBezTo>
                    <a:pt x="208161" y="254000"/>
                    <a:pt x="214263" y="247898"/>
                    <a:pt x="214263" y="240407"/>
                  </a:cubicBezTo>
                  <a:cubicBezTo>
                    <a:pt x="214263" y="195312"/>
                    <a:pt x="177701" y="158750"/>
                    <a:pt x="132606" y="158750"/>
                  </a:cubicBezTo>
                  <a:lnTo>
                    <a:pt x="89495" y="158750"/>
                  </a:lnTo>
                  <a:cubicBezTo>
                    <a:pt x="83245" y="158750"/>
                    <a:pt x="77143" y="159445"/>
                    <a:pt x="71289" y="160784"/>
                  </a:cubicBezTo>
                  <a:close/>
                  <a:moveTo>
                    <a:pt x="105916" y="222250"/>
                  </a:moveTo>
                  <a:lnTo>
                    <a:pt x="123775" y="254000"/>
                  </a:lnTo>
                  <a:lnTo>
                    <a:pt x="134938" y="254000"/>
                  </a:lnTo>
                  <a:cubicBezTo>
                    <a:pt x="143718" y="254000"/>
                    <a:pt x="150813" y="246906"/>
                    <a:pt x="150813" y="238125"/>
                  </a:cubicBezTo>
                  <a:cubicBezTo>
                    <a:pt x="150813" y="229344"/>
                    <a:pt x="143718" y="222250"/>
                    <a:pt x="134938" y="222250"/>
                  </a:cubicBezTo>
                  <a:lnTo>
                    <a:pt x="105916" y="222250"/>
                  </a:ln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3" name="CustomShape 6"/>
            <p:cNvSpPr/>
            <p:nvPr/>
          </p:nvSpPr>
          <p:spPr>
            <a:xfrm>
              <a:off x="1079640" y="18795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Vaka 1: TTP ile Başvuran Kadın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304" name="CustomShape 7"/>
            <p:cNvSpPr/>
            <p:nvPr/>
          </p:nvSpPr>
          <p:spPr>
            <a:xfrm>
              <a:off x="762120" y="238752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5" name="CustomShape 8"/>
            <p:cNvSpPr/>
            <p:nvPr/>
          </p:nvSpPr>
          <p:spPr>
            <a:xfrm>
              <a:off x="914400" y="2540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Hasta Özellikleri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06" name="CustomShape 9"/>
            <p:cNvSpPr/>
            <p:nvPr/>
          </p:nvSpPr>
          <p:spPr>
            <a:xfrm>
              <a:off x="914400" y="284472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32 yaş kadın, konfüzyon, peteşi, trombositopeni (12,000/μL)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07" name="CustomShape 10"/>
            <p:cNvSpPr/>
            <p:nvPr/>
          </p:nvSpPr>
          <p:spPr>
            <a:xfrm>
              <a:off x="787320" y="3352680"/>
              <a:ext cx="6959160" cy="863280"/>
            </a:xfrm>
            <a:custGeom>
              <a:avLst/>
              <a:gdLst/>
              <a:ahLst/>
              <a:cxnLst/>
              <a:rect l="l" t="t" r="r" b="b"/>
              <a:pathLst>
                <a:path w="6959600" h="863600">
                  <a:moveTo>
                    <a:pt x="50800" y="0"/>
                  </a:moveTo>
                  <a:lnTo>
                    <a:pt x="6857997" y="0"/>
                  </a:lnTo>
                  <a:cubicBezTo>
                    <a:pt x="6914111" y="0"/>
                    <a:pt x="6959600" y="45489"/>
                    <a:pt x="6959600" y="101603"/>
                  </a:cubicBezTo>
                  <a:lnTo>
                    <a:pt x="6959600" y="761997"/>
                  </a:lnTo>
                  <a:cubicBezTo>
                    <a:pt x="6959600" y="818111"/>
                    <a:pt x="6914111" y="863600"/>
                    <a:pt x="6857997" y="863600"/>
                  </a:cubicBez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EF2F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8" name="CustomShape 11"/>
            <p:cNvSpPr/>
            <p:nvPr/>
          </p:nvSpPr>
          <p:spPr>
            <a:xfrm>
              <a:off x="787320" y="3352680"/>
              <a:ext cx="50400" cy="863280"/>
            </a:xfrm>
            <a:custGeom>
              <a:avLst/>
              <a:gdLst/>
              <a:ahLst/>
              <a:cxnLst/>
              <a:rect l="l" t="t" r="r" b="b"/>
              <a:pathLst>
                <a:path w="50800" h="863600">
                  <a:moveTo>
                    <a:pt x="50800" y="0"/>
                  </a:moveTo>
                  <a:lnTo>
                    <a:pt x="50800" y="0"/>
                  </a:lnTo>
                  <a:lnTo>
                    <a:pt x="50800" y="863600"/>
                  </a:ln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B2C3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9" name="CustomShape 12"/>
            <p:cNvSpPr/>
            <p:nvPr/>
          </p:nvSpPr>
          <p:spPr>
            <a:xfrm>
              <a:off x="965160" y="350532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C10007"/>
                  </a:solidFill>
                  <a:latin typeface="MiSans"/>
                  <a:ea typeface="MiSans"/>
                </a:rPr>
                <a:t>Tanı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10" name="CustomShape 13"/>
            <p:cNvSpPr/>
            <p:nvPr/>
          </p:nvSpPr>
          <p:spPr>
            <a:xfrm>
              <a:off x="965160" y="38098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TTP (ADAMTS13: &lt;5%, inhibitör pozitif)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11" name="CustomShape 14"/>
            <p:cNvSpPr/>
            <p:nvPr/>
          </p:nvSpPr>
          <p:spPr>
            <a:xfrm>
              <a:off x="787320" y="4317840"/>
              <a:ext cx="6959160" cy="1472760"/>
            </a:xfrm>
            <a:custGeom>
              <a:avLst/>
              <a:gdLst/>
              <a:ahLst/>
              <a:cxnLst/>
              <a:rect l="l" t="t" r="r" b="b"/>
              <a:pathLst>
                <a:path w="6959600" h="1473200">
                  <a:moveTo>
                    <a:pt x="50800" y="0"/>
                  </a:moveTo>
                  <a:lnTo>
                    <a:pt x="6857993" y="0"/>
                  </a:lnTo>
                  <a:cubicBezTo>
                    <a:pt x="6914109" y="0"/>
                    <a:pt x="6959600" y="45491"/>
                    <a:pt x="6959600" y="101607"/>
                  </a:cubicBezTo>
                  <a:lnTo>
                    <a:pt x="6959600" y="1371593"/>
                  </a:lnTo>
                  <a:cubicBezTo>
                    <a:pt x="6959600" y="1427709"/>
                    <a:pt x="6914109" y="1473200"/>
                    <a:pt x="6857993" y="1473200"/>
                  </a:cubicBez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2" name="CustomShape 15"/>
            <p:cNvSpPr/>
            <p:nvPr/>
          </p:nvSpPr>
          <p:spPr>
            <a:xfrm>
              <a:off x="787320" y="4317840"/>
              <a:ext cx="50400" cy="1472760"/>
            </a:xfrm>
            <a:custGeom>
              <a:avLst/>
              <a:gdLst/>
              <a:ahLst/>
              <a:cxnLst/>
              <a:rect l="l" t="t" r="r" b="b"/>
              <a:pathLst>
                <a:path w="50800" h="1473200">
                  <a:moveTo>
                    <a:pt x="50800" y="0"/>
                  </a:moveTo>
                  <a:lnTo>
                    <a:pt x="50800" y="0"/>
                  </a:lnTo>
                  <a:lnTo>
                    <a:pt x="50800" y="1473200"/>
                  </a:ln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3" name="CustomShape 16"/>
            <p:cNvSpPr/>
            <p:nvPr/>
          </p:nvSpPr>
          <p:spPr>
            <a:xfrm>
              <a:off x="965160" y="447048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Tedavi Stratejisi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14" name="CustomShape 17"/>
            <p:cNvSpPr/>
            <p:nvPr/>
          </p:nvSpPr>
          <p:spPr>
            <a:xfrm>
              <a:off x="965160" y="477504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TDP ile TPE: 1.5 PV, günlük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15" name="CustomShape 18"/>
            <p:cNvSpPr/>
            <p:nvPr/>
          </p:nvSpPr>
          <p:spPr>
            <a:xfrm>
              <a:off x="965160" y="507996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Kortikosteroid: Metilprednizolon 1g/gün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16" name="CustomShape 19"/>
            <p:cNvSpPr/>
            <p:nvPr/>
          </p:nvSpPr>
          <p:spPr>
            <a:xfrm>
              <a:off x="965160" y="53848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Rituximab: 375 mg/m²/hafta (4 hafta)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17" name="CustomShape 20"/>
            <p:cNvSpPr/>
            <p:nvPr/>
          </p:nvSpPr>
          <p:spPr>
            <a:xfrm>
              <a:off x="762120" y="589284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8" name="CustomShape 21"/>
            <p:cNvSpPr/>
            <p:nvPr/>
          </p:nvSpPr>
          <p:spPr>
            <a:xfrm>
              <a:off x="914400" y="604512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19" name="CustomShape 22"/>
            <p:cNvSpPr/>
            <p:nvPr/>
          </p:nvSpPr>
          <p:spPr>
            <a:xfrm>
              <a:off x="914400" y="635004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12 seans sonra tam yanıt, ADAMTS13: 45%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39" name="CustomShape 42"/>
            <p:cNvSpPr/>
            <p:nvPr/>
          </p:nvSpPr>
          <p:spPr>
            <a:xfrm>
              <a:off x="507960" y="7264440"/>
              <a:ext cx="7492680" cy="5384520"/>
            </a:xfrm>
            <a:custGeom>
              <a:avLst/>
              <a:gdLst/>
              <a:ahLst/>
              <a:cxnLst/>
              <a:rect l="l" t="t" r="r" b="b"/>
              <a:pathLst>
                <a:path w="7493000" h="5384800">
                  <a:moveTo>
                    <a:pt x="152390" y="0"/>
                  </a:moveTo>
                  <a:lnTo>
                    <a:pt x="7340610" y="0"/>
                  </a:lnTo>
                  <a:cubicBezTo>
                    <a:pt x="7424773" y="0"/>
                    <a:pt x="7493000" y="68227"/>
                    <a:pt x="7493000" y="152390"/>
                  </a:cubicBezTo>
                  <a:lnTo>
                    <a:pt x="7493000" y="5232410"/>
                  </a:lnTo>
                  <a:cubicBezTo>
                    <a:pt x="7493000" y="5316573"/>
                    <a:pt x="7424773" y="5384800"/>
                    <a:pt x="7340610" y="5384800"/>
                  </a:cubicBezTo>
                  <a:lnTo>
                    <a:pt x="152390" y="5384800"/>
                  </a:lnTo>
                  <a:cubicBezTo>
                    <a:pt x="68227" y="5384800"/>
                    <a:pt x="0" y="5316573"/>
                    <a:pt x="0" y="5232410"/>
                  </a:cubicBezTo>
                  <a:lnTo>
                    <a:pt x="0" y="152390"/>
                  </a:lnTo>
                  <a:cubicBezTo>
                    <a:pt x="0" y="68284"/>
                    <a:pt x="68284" y="0"/>
                    <a:pt x="1523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0" name="CustomShape 43"/>
            <p:cNvSpPr/>
            <p:nvPr/>
          </p:nvSpPr>
          <p:spPr>
            <a:xfrm>
              <a:off x="793800" y="756936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59531" y="27781"/>
                  </a:moveTo>
                  <a:cubicBezTo>
                    <a:pt x="59531" y="12452"/>
                    <a:pt x="71983" y="0"/>
                    <a:pt x="87313" y="0"/>
                  </a:cubicBezTo>
                  <a:lnTo>
                    <a:pt x="99219" y="0"/>
                  </a:lnTo>
                  <a:cubicBezTo>
                    <a:pt x="108000" y="0"/>
                    <a:pt x="115094" y="7094"/>
                    <a:pt x="115094" y="15875"/>
                  </a:cubicBezTo>
                  <a:lnTo>
                    <a:pt x="115094" y="238125"/>
                  </a:lnTo>
                  <a:cubicBezTo>
                    <a:pt x="115094" y="246906"/>
                    <a:pt x="108000" y="254000"/>
                    <a:pt x="99219" y="254000"/>
                  </a:cubicBezTo>
                  <a:lnTo>
                    <a:pt x="83344" y="254000"/>
                  </a:lnTo>
                  <a:cubicBezTo>
                    <a:pt x="68560" y="254000"/>
                    <a:pt x="56108" y="243880"/>
                    <a:pt x="52586" y="230188"/>
                  </a:cubicBezTo>
                  <a:cubicBezTo>
                    <a:pt x="52239" y="230188"/>
                    <a:pt x="51941" y="230188"/>
                    <a:pt x="51594" y="230188"/>
                  </a:cubicBezTo>
                  <a:cubicBezTo>
                    <a:pt x="29666" y="230188"/>
                    <a:pt x="11906" y="212427"/>
                    <a:pt x="11906" y="190500"/>
                  </a:cubicBezTo>
                  <a:cubicBezTo>
                    <a:pt x="11906" y="181570"/>
                    <a:pt x="14883" y="173335"/>
                    <a:pt x="19844" y="166688"/>
                  </a:cubicBezTo>
                  <a:cubicBezTo>
                    <a:pt x="10220" y="159445"/>
                    <a:pt x="3969" y="147935"/>
                    <a:pt x="3969" y="134938"/>
                  </a:cubicBezTo>
                  <a:cubicBezTo>
                    <a:pt x="3969" y="119608"/>
                    <a:pt x="12700" y="106263"/>
                    <a:pt x="25400" y="99665"/>
                  </a:cubicBezTo>
                  <a:cubicBezTo>
                    <a:pt x="21878" y="93712"/>
                    <a:pt x="19844" y="86767"/>
                    <a:pt x="19844" y="79375"/>
                  </a:cubicBezTo>
                  <a:cubicBezTo>
                    <a:pt x="19844" y="57448"/>
                    <a:pt x="37604" y="39688"/>
                    <a:pt x="59531" y="39688"/>
                  </a:cubicBezTo>
                  <a:lnTo>
                    <a:pt x="59531" y="27781"/>
                  </a:lnTo>
                  <a:close/>
                  <a:moveTo>
                    <a:pt x="194469" y="27781"/>
                  </a:moveTo>
                  <a:lnTo>
                    <a:pt x="194469" y="39688"/>
                  </a:lnTo>
                  <a:cubicBezTo>
                    <a:pt x="216396" y="39688"/>
                    <a:pt x="234156" y="57448"/>
                    <a:pt x="234156" y="79375"/>
                  </a:cubicBezTo>
                  <a:cubicBezTo>
                    <a:pt x="234156" y="86816"/>
                    <a:pt x="232122" y="93762"/>
                    <a:pt x="228600" y="99665"/>
                  </a:cubicBezTo>
                  <a:cubicBezTo>
                    <a:pt x="241350" y="106263"/>
                    <a:pt x="250031" y="119559"/>
                    <a:pt x="250031" y="134938"/>
                  </a:cubicBezTo>
                  <a:cubicBezTo>
                    <a:pt x="250031" y="147935"/>
                    <a:pt x="243780" y="159445"/>
                    <a:pt x="234156" y="166688"/>
                  </a:cubicBezTo>
                  <a:cubicBezTo>
                    <a:pt x="239117" y="173335"/>
                    <a:pt x="242094" y="181570"/>
                    <a:pt x="242094" y="190500"/>
                  </a:cubicBezTo>
                  <a:cubicBezTo>
                    <a:pt x="242094" y="212427"/>
                    <a:pt x="224334" y="230188"/>
                    <a:pt x="202406" y="230188"/>
                  </a:cubicBezTo>
                  <a:cubicBezTo>
                    <a:pt x="202059" y="230188"/>
                    <a:pt x="201761" y="230188"/>
                    <a:pt x="201414" y="230188"/>
                  </a:cubicBezTo>
                  <a:cubicBezTo>
                    <a:pt x="197892" y="243880"/>
                    <a:pt x="185440" y="254000"/>
                    <a:pt x="170656" y="254000"/>
                  </a:cubicBezTo>
                  <a:lnTo>
                    <a:pt x="154781" y="254000"/>
                  </a:lnTo>
                  <a:cubicBezTo>
                    <a:pt x="146000" y="254000"/>
                    <a:pt x="138906" y="246906"/>
                    <a:pt x="138906" y="238125"/>
                  </a:cubicBezTo>
                  <a:lnTo>
                    <a:pt x="138906" y="15875"/>
                  </a:lnTo>
                  <a:cubicBezTo>
                    <a:pt x="138906" y="7094"/>
                    <a:pt x="146000" y="0"/>
                    <a:pt x="154781" y="0"/>
                  </a:cubicBezTo>
                  <a:lnTo>
                    <a:pt x="166688" y="0"/>
                  </a:lnTo>
                  <a:cubicBezTo>
                    <a:pt x="182017" y="0"/>
                    <a:pt x="194469" y="12452"/>
                    <a:pt x="194469" y="27781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1" name="CustomShape 44"/>
            <p:cNvSpPr/>
            <p:nvPr/>
          </p:nvSpPr>
          <p:spPr>
            <a:xfrm>
              <a:off x="1079640" y="751824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Vaka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tr-TR" sz="2000" b="1" strike="noStrike" spc="-1" dirty="0" smtClean="0">
                  <a:solidFill>
                    <a:srgbClr val="2C5282"/>
                  </a:solidFill>
                  <a:latin typeface="Noto Sans SC"/>
                  <a:ea typeface="Noto Sans SC"/>
                </a:rPr>
                <a:t>2</a:t>
              </a:r>
              <a:r>
                <a:rPr lang="en-US" sz="2000" b="1" strike="noStrike" spc="-1" dirty="0" smtClean="0">
                  <a:solidFill>
                    <a:srgbClr val="2C5282"/>
                  </a:solidFill>
                  <a:latin typeface="Noto Sans SC"/>
                  <a:ea typeface="Noto Sans SC"/>
                </a:rPr>
                <a:t>: 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GBS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ile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Başvuran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Erkek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342" name="CustomShape 45"/>
            <p:cNvSpPr/>
            <p:nvPr/>
          </p:nvSpPr>
          <p:spPr>
            <a:xfrm>
              <a:off x="762120" y="802656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3" name="CustomShape 46"/>
            <p:cNvSpPr/>
            <p:nvPr/>
          </p:nvSpPr>
          <p:spPr>
            <a:xfrm>
              <a:off x="914400" y="81788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Hasta Özellikleri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44" name="CustomShape 47"/>
            <p:cNvSpPr/>
            <p:nvPr/>
          </p:nvSpPr>
          <p:spPr>
            <a:xfrm>
              <a:off x="914400" y="84837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28 yaş erkek, proksimal kas güçsüzlüğü, arefleksi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45" name="CustomShape 48"/>
            <p:cNvSpPr/>
            <p:nvPr/>
          </p:nvSpPr>
          <p:spPr>
            <a:xfrm>
              <a:off x="787320" y="8991720"/>
              <a:ext cx="6959160" cy="863280"/>
            </a:xfrm>
            <a:custGeom>
              <a:avLst/>
              <a:gdLst/>
              <a:ahLst/>
              <a:cxnLst/>
              <a:rect l="l" t="t" r="r" b="b"/>
              <a:pathLst>
                <a:path w="6959600" h="863600">
                  <a:moveTo>
                    <a:pt x="50800" y="0"/>
                  </a:moveTo>
                  <a:lnTo>
                    <a:pt x="6857997" y="0"/>
                  </a:lnTo>
                  <a:cubicBezTo>
                    <a:pt x="6914111" y="0"/>
                    <a:pt x="6959600" y="45489"/>
                    <a:pt x="6959600" y="101603"/>
                  </a:cubicBezTo>
                  <a:lnTo>
                    <a:pt x="6959600" y="761997"/>
                  </a:lnTo>
                  <a:cubicBezTo>
                    <a:pt x="6959600" y="818111"/>
                    <a:pt x="6914111" y="863600"/>
                    <a:pt x="6857997" y="863600"/>
                  </a:cubicBez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EFF6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6" name="CustomShape 49"/>
            <p:cNvSpPr/>
            <p:nvPr/>
          </p:nvSpPr>
          <p:spPr>
            <a:xfrm>
              <a:off x="787320" y="8991720"/>
              <a:ext cx="50400" cy="863280"/>
            </a:xfrm>
            <a:custGeom>
              <a:avLst/>
              <a:gdLst/>
              <a:ahLst/>
              <a:cxnLst/>
              <a:rect l="l" t="t" r="r" b="b"/>
              <a:pathLst>
                <a:path w="50800" h="863600">
                  <a:moveTo>
                    <a:pt x="50800" y="0"/>
                  </a:moveTo>
                  <a:lnTo>
                    <a:pt x="50800" y="0"/>
                  </a:lnTo>
                  <a:lnTo>
                    <a:pt x="50800" y="863600"/>
                  </a:ln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B7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47" name="CustomShape 50"/>
            <p:cNvSpPr/>
            <p:nvPr/>
          </p:nvSpPr>
          <p:spPr>
            <a:xfrm>
              <a:off x="965160" y="914400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1447E6"/>
                  </a:solidFill>
                  <a:latin typeface="MiSans"/>
                  <a:ea typeface="MiSans"/>
                </a:rPr>
                <a:t>Tanı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48" name="CustomShape 51"/>
            <p:cNvSpPr/>
            <p:nvPr/>
          </p:nvSpPr>
          <p:spPr>
            <a:xfrm>
              <a:off x="965160" y="944892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GBS (Nörofizyoloji: demiyelinizan)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49" name="CustomShape 52"/>
            <p:cNvSpPr/>
            <p:nvPr/>
          </p:nvSpPr>
          <p:spPr>
            <a:xfrm>
              <a:off x="787320" y="9956880"/>
              <a:ext cx="6959160" cy="1472760"/>
            </a:xfrm>
            <a:custGeom>
              <a:avLst/>
              <a:gdLst/>
              <a:ahLst/>
              <a:cxnLst/>
              <a:rect l="l" t="t" r="r" b="b"/>
              <a:pathLst>
                <a:path w="6959600" h="1473200">
                  <a:moveTo>
                    <a:pt x="50800" y="0"/>
                  </a:moveTo>
                  <a:lnTo>
                    <a:pt x="6857993" y="0"/>
                  </a:lnTo>
                  <a:cubicBezTo>
                    <a:pt x="6914109" y="0"/>
                    <a:pt x="6959600" y="45491"/>
                    <a:pt x="6959600" y="101607"/>
                  </a:cubicBezTo>
                  <a:lnTo>
                    <a:pt x="6959600" y="1371593"/>
                  </a:lnTo>
                  <a:cubicBezTo>
                    <a:pt x="6959600" y="1427709"/>
                    <a:pt x="6914109" y="1473200"/>
                    <a:pt x="6857993" y="1473200"/>
                  </a:cubicBez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0" name="CustomShape 53"/>
            <p:cNvSpPr/>
            <p:nvPr/>
          </p:nvSpPr>
          <p:spPr>
            <a:xfrm>
              <a:off x="787320" y="9956880"/>
              <a:ext cx="50400" cy="1472760"/>
            </a:xfrm>
            <a:custGeom>
              <a:avLst/>
              <a:gdLst/>
              <a:ahLst/>
              <a:cxnLst/>
              <a:rect l="l" t="t" r="r" b="b"/>
              <a:pathLst>
                <a:path w="50800" h="1473200">
                  <a:moveTo>
                    <a:pt x="50800" y="0"/>
                  </a:moveTo>
                  <a:lnTo>
                    <a:pt x="50800" y="0"/>
                  </a:lnTo>
                  <a:lnTo>
                    <a:pt x="50800" y="1473200"/>
                  </a:ln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1" name="CustomShape 54"/>
            <p:cNvSpPr/>
            <p:nvPr/>
          </p:nvSpPr>
          <p:spPr>
            <a:xfrm>
              <a:off x="965160" y="101091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Tedavi Stratejisi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52" name="CustomShape 55"/>
            <p:cNvSpPr/>
            <p:nvPr/>
          </p:nvSpPr>
          <p:spPr>
            <a:xfrm>
              <a:off x="965160" y="104140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Albümin ile TPE: 1.2 PV, 5 seans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53" name="CustomShape 56"/>
            <p:cNvSpPr/>
            <p:nvPr/>
          </p:nvSpPr>
          <p:spPr>
            <a:xfrm>
              <a:off x="965160" y="1071864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%5 Albümin + %0.9 Salin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54" name="CustomShape 57"/>
            <p:cNvSpPr/>
            <p:nvPr/>
          </p:nvSpPr>
          <p:spPr>
            <a:xfrm>
              <a:off x="965160" y="1102356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Fizik tedavi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55" name="CustomShape 58"/>
            <p:cNvSpPr/>
            <p:nvPr/>
          </p:nvSpPr>
          <p:spPr>
            <a:xfrm>
              <a:off x="762120" y="1153152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6" name="CustomShape 59"/>
            <p:cNvSpPr/>
            <p:nvPr/>
          </p:nvSpPr>
          <p:spPr>
            <a:xfrm>
              <a:off x="914400" y="11684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57" name="CustomShape 60"/>
            <p:cNvSpPr/>
            <p:nvPr/>
          </p:nvSpPr>
          <p:spPr>
            <a:xfrm>
              <a:off x="914400" y="1198872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4 haftada tam yürüme, 3 ayda işe dönüş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58" name="CustomShape 61"/>
            <p:cNvSpPr/>
            <p:nvPr/>
          </p:nvSpPr>
          <p:spPr>
            <a:xfrm>
              <a:off x="8255160" y="7264440"/>
              <a:ext cx="7492680" cy="5384520"/>
            </a:xfrm>
            <a:custGeom>
              <a:avLst/>
              <a:gdLst/>
              <a:ahLst/>
              <a:cxnLst/>
              <a:rect l="l" t="t" r="r" b="b"/>
              <a:pathLst>
                <a:path w="7493000" h="5384800">
                  <a:moveTo>
                    <a:pt x="152390" y="0"/>
                  </a:moveTo>
                  <a:lnTo>
                    <a:pt x="7340610" y="0"/>
                  </a:lnTo>
                  <a:cubicBezTo>
                    <a:pt x="7424773" y="0"/>
                    <a:pt x="7493000" y="68227"/>
                    <a:pt x="7493000" y="152390"/>
                  </a:cubicBezTo>
                  <a:lnTo>
                    <a:pt x="7493000" y="5232410"/>
                  </a:lnTo>
                  <a:cubicBezTo>
                    <a:pt x="7493000" y="5316573"/>
                    <a:pt x="7424773" y="5384800"/>
                    <a:pt x="7340610" y="5384800"/>
                  </a:cubicBezTo>
                  <a:lnTo>
                    <a:pt x="152390" y="5384800"/>
                  </a:lnTo>
                  <a:cubicBezTo>
                    <a:pt x="68227" y="5384800"/>
                    <a:pt x="0" y="5316573"/>
                    <a:pt x="0" y="5232410"/>
                  </a:cubicBezTo>
                  <a:lnTo>
                    <a:pt x="0" y="152390"/>
                  </a:lnTo>
                  <a:cubicBezTo>
                    <a:pt x="0" y="68284"/>
                    <a:pt x="68284" y="0"/>
                    <a:pt x="1523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9" name="CustomShape 62"/>
            <p:cNvSpPr/>
            <p:nvPr/>
          </p:nvSpPr>
          <p:spPr>
            <a:xfrm>
              <a:off x="8540640" y="756936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32693" y="113357"/>
                  </a:moveTo>
                  <a:cubicBezTo>
                    <a:pt x="39291" y="67221"/>
                    <a:pt x="79028" y="31750"/>
                    <a:pt x="127000" y="31750"/>
                  </a:cubicBezTo>
                  <a:cubicBezTo>
                    <a:pt x="153293" y="31750"/>
                    <a:pt x="177105" y="42416"/>
                    <a:pt x="194370" y="59630"/>
                  </a:cubicBezTo>
                  <a:cubicBezTo>
                    <a:pt x="194469" y="59730"/>
                    <a:pt x="194568" y="59829"/>
                    <a:pt x="194667" y="59928"/>
                  </a:cubicBezTo>
                  <a:lnTo>
                    <a:pt x="198438" y="63500"/>
                  </a:lnTo>
                  <a:lnTo>
                    <a:pt x="174675" y="63500"/>
                  </a:lnTo>
                  <a:cubicBezTo>
                    <a:pt x="165894" y="63500"/>
                    <a:pt x="158800" y="70594"/>
                    <a:pt x="158800" y="79375"/>
                  </a:cubicBezTo>
                  <a:cubicBezTo>
                    <a:pt x="158800" y="88156"/>
                    <a:pt x="165894" y="95250"/>
                    <a:pt x="174675" y="95250"/>
                  </a:cubicBezTo>
                  <a:lnTo>
                    <a:pt x="238175" y="95250"/>
                  </a:lnTo>
                  <a:cubicBezTo>
                    <a:pt x="246955" y="95250"/>
                    <a:pt x="254050" y="88156"/>
                    <a:pt x="254050" y="79375"/>
                  </a:cubicBezTo>
                  <a:lnTo>
                    <a:pt x="254050" y="15875"/>
                  </a:lnTo>
                  <a:cubicBezTo>
                    <a:pt x="254050" y="7094"/>
                    <a:pt x="246955" y="0"/>
                    <a:pt x="238175" y="0"/>
                  </a:cubicBezTo>
                  <a:cubicBezTo>
                    <a:pt x="229394" y="0"/>
                    <a:pt x="222300" y="7094"/>
                    <a:pt x="222300" y="15875"/>
                  </a:cubicBezTo>
                  <a:lnTo>
                    <a:pt x="222300" y="42366"/>
                  </a:lnTo>
                  <a:lnTo>
                    <a:pt x="216694" y="37058"/>
                  </a:lnTo>
                  <a:cubicBezTo>
                    <a:pt x="193725" y="14188"/>
                    <a:pt x="161975" y="0"/>
                    <a:pt x="127000" y="0"/>
                  </a:cubicBezTo>
                  <a:cubicBezTo>
                    <a:pt x="63004" y="0"/>
                    <a:pt x="10071" y="47327"/>
                    <a:pt x="1290" y="108893"/>
                  </a:cubicBezTo>
                  <a:cubicBezTo>
                    <a:pt x="50" y="117574"/>
                    <a:pt x="6052" y="125611"/>
                    <a:pt x="14734" y="126851"/>
                  </a:cubicBezTo>
                  <a:cubicBezTo>
                    <a:pt x="23416" y="128091"/>
                    <a:pt x="31452" y="122039"/>
                    <a:pt x="32693" y="113407"/>
                  </a:cubicBezTo>
                  <a:close/>
                  <a:moveTo>
                    <a:pt x="252710" y="145107"/>
                  </a:moveTo>
                  <a:cubicBezTo>
                    <a:pt x="253950" y="136426"/>
                    <a:pt x="247898" y="128389"/>
                    <a:pt x="239266" y="127149"/>
                  </a:cubicBezTo>
                  <a:cubicBezTo>
                    <a:pt x="230634" y="125909"/>
                    <a:pt x="222548" y="131961"/>
                    <a:pt x="221307" y="140593"/>
                  </a:cubicBezTo>
                  <a:cubicBezTo>
                    <a:pt x="214709" y="186730"/>
                    <a:pt x="174972" y="222200"/>
                    <a:pt x="127000" y="222200"/>
                  </a:cubicBezTo>
                  <a:cubicBezTo>
                    <a:pt x="100707" y="222200"/>
                    <a:pt x="76895" y="211534"/>
                    <a:pt x="59630" y="194320"/>
                  </a:cubicBezTo>
                  <a:cubicBezTo>
                    <a:pt x="59531" y="194221"/>
                    <a:pt x="59432" y="194121"/>
                    <a:pt x="59333" y="194022"/>
                  </a:cubicBezTo>
                  <a:lnTo>
                    <a:pt x="55562" y="190450"/>
                  </a:lnTo>
                  <a:lnTo>
                    <a:pt x="79325" y="190450"/>
                  </a:lnTo>
                  <a:cubicBezTo>
                    <a:pt x="88106" y="190450"/>
                    <a:pt x="95200" y="183356"/>
                    <a:pt x="95200" y="174575"/>
                  </a:cubicBezTo>
                  <a:cubicBezTo>
                    <a:pt x="95200" y="165795"/>
                    <a:pt x="88106" y="158700"/>
                    <a:pt x="79325" y="158700"/>
                  </a:cubicBezTo>
                  <a:lnTo>
                    <a:pt x="15875" y="158750"/>
                  </a:lnTo>
                  <a:cubicBezTo>
                    <a:pt x="11658" y="158750"/>
                    <a:pt x="7590" y="160437"/>
                    <a:pt x="4614" y="163463"/>
                  </a:cubicBezTo>
                  <a:cubicBezTo>
                    <a:pt x="1637" y="166489"/>
                    <a:pt x="-50" y="170507"/>
                    <a:pt x="0" y="174774"/>
                  </a:cubicBezTo>
                  <a:lnTo>
                    <a:pt x="496" y="237778"/>
                  </a:lnTo>
                  <a:cubicBezTo>
                    <a:pt x="546" y="246559"/>
                    <a:pt x="7739" y="253603"/>
                    <a:pt x="16520" y="253504"/>
                  </a:cubicBezTo>
                  <a:cubicBezTo>
                    <a:pt x="25301" y="253405"/>
                    <a:pt x="32345" y="246261"/>
                    <a:pt x="32246" y="237480"/>
                  </a:cubicBezTo>
                  <a:lnTo>
                    <a:pt x="32048" y="211931"/>
                  </a:lnTo>
                  <a:lnTo>
                    <a:pt x="37356" y="216942"/>
                  </a:lnTo>
                  <a:cubicBezTo>
                    <a:pt x="60325" y="239812"/>
                    <a:pt x="92025" y="254000"/>
                    <a:pt x="127000" y="254000"/>
                  </a:cubicBezTo>
                  <a:cubicBezTo>
                    <a:pt x="190996" y="254000"/>
                    <a:pt x="243929" y="206673"/>
                    <a:pt x="252710" y="145107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0" name="CustomShape 63"/>
            <p:cNvSpPr/>
            <p:nvPr/>
          </p:nvSpPr>
          <p:spPr>
            <a:xfrm>
              <a:off x="8826480" y="751824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Vaka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tr-TR" sz="2000" b="1" strike="noStrike" spc="-1" dirty="0" smtClean="0">
                  <a:solidFill>
                    <a:srgbClr val="2C5282"/>
                  </a:solidFill>
                  <a:latin typeface="Noto Sans SC"/>
                  <a:ea typeface="Noto Sans SC"/>
                </a:rPr>
                <a:t>3</a:t>
              </a:r>
              <a:r>
                <a:rPr lang="en-US" sz="2000" b="1" strike="noStrike" spc="-1" dirty="0" smtClean="0">
                  <a:solidFill>
                    <a:srgbClr val="2C5282"/>
                  </a:solidFill>
                  <a:latin typeface="Noto Sans SC"/>
                  <a:ea typeface="Noto Sans SC"/>
                </a:rPr>
                <a:t>: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Böbrek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0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Nakli</a:t>
              </a:r>
              <a:r>
                <a:rPr lang="en-US" sz="20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AMR</a:t>
              </a:r>
              <a:endParaRPr lang="tr-TR" sz="2000" b="0" strike="noStrike" spc="-1" dirty="0">
                <a:latin typeface="Arial"/>
              </a:endParaRPr>
            </a:p>
          </p:txBody>
        </p:sp>
        <p:sp>
          <p:nvSpPr>
            <p:cNvPr id="1361" name="CustomShape 64"/>
            <p:cNvSpPr/>
            <p:nvPr/>
          </p:nvSpPr>
          <p:spPr>
            <a:xfrm>
              <a:off x="8508960" y="802656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2" name="CustomShape 65"/>
            <p:cNvSpPr/>
            <p:nvPr/>
          </p:nvSpPr>
          <p:spPr>
            <a:xfrm>
              <a:off x="8661240" y="817884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Hasta Özellikleri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63" name="CustomShape 66"/>
            <p:cNvSpPr/>
            <p:nvPr/>
          </p:nvSpPr>
          <p:spPr>
            <a:xfrm>
              <a:off x="8661240" y="848376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55 yaş erkek, böbrek nakli sonrası 6. ay, kreatinin ↑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64" name="CustomShape 67"/>
            <p:cNvSpPr/>
            <p:nvPr/>
          </p:nvSpPr>
          <p:spPr>
            <a:xfrm>
              <a:off x="8534520" y="8991720"/>
              <a:ext cx="6959160" cy="863280"/>
            </a:xfrm>
            <a:custGeom>
              <a:avLst/>
              <a:gdLst/>
              <a:ahLst/>
              <a:cxnLst/>
              <a:rect l="l" t="t" r="r" b="b"/>
              <a:pathLst>
                <a:path w="6959600" h="863600">
                  <a:moveTo>
                    <a:pt x="50800" y="0"/>
                  </a:moveTo>
                  <a:lnTo>
                    <a:pt x="6857997" y="0"/>
                  </a:lnTo>
                  <a:cubicBezTo>
                    <a:pt x="6914111" y="0"/>
                    <a:pt x="6959600" y="45489"/>
                    <a:pt x="6959600" y="101603"/>
                  </a:cubicBezTo>
                  <a:lnTo>
                    <a:pt x="6959600" y="761997"/>
                  </a:lnTo>
                  <a:cubicBezTo>
                    <a:pt x="6959600" y="818111"/>
                    <a:pt x="6914111" y="863600"/>
                    <a:pt x="6857997" y="863600"/>
                  </a:cubicBez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AF5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5" name="CustomShape 68"/>
            <p:cNvSpPr/>
            <p:nvPr/>
          </p:nvSpPr>
          <p:spPr>
            <a:xfrm>
              <a:off x="8534520" y="8991720"/>
              <a:ext cx="50400" cy="863280"/>
            </a:xfrm>
            <a:custGeom>
              <a:avLst/>
              <a:gdLst/>
              <a:ahLst/>
              <a:cxnLst/>
              <a:rect l="l" t="t" r="r" b="b"/>
              <a:pathLst>
                <a:path w="50800" h="863600">
                  <a:moveTo>
                    <a:pt x="50800" y="0"/>
                  </a:moveTo>
                  <a:lnTo>
                    <a:pt x="50800" y="0"/>
                  </a:lnTo>
                  <a:lnTo>
                    <a:pt x="50800" y="863600"/>
                  </a:lnTo>
                  <a:lnTo>
                    <a:pt x="50800" y="863600"/>
                  </a:lnTo>
                  <a:cubicBezTo>
                    <a:pt x="22763" y="863600"/>
                    <a:pt x="0" y="840837"/>
                    <a:pt x="0" y="812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AD46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6" name="CustomShape 69"/>
            <p:cNvSpPr/>
            <p:nvPr/>
          </p:nvSpPr>
          <p:spPr>
            <a:xfrm>
              <a:off x="8712360" y="914400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8200DB"/>
                  </a:solidFill>
                  <a:latin typeface="MiSans"/>
                  <a:ea typeface="MiSans"/>
                </a:rPr>
                <a:t>Tanı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67" name="CustomShape 70"/>
            <p:cNvSpPr/>
            <p:nvPr/>
          </p:nvSpPr>
          <p:spPr>
            <a:xfrm>
              <a:off x="8712360" y="944892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AMR (DSA+, C4d+, biyopsi: Banff II)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68" name="CustomShape 71"/>
            <p:cNvSpPr/>
            <p:nvPr/>
          </p:nvSpPr>
          <p:spPr>
            <a:xfrm>
              <a:off x="8534520" y="9956880"/>
              <a:ext cx="6959160" cy="1472760"/>
            </a:xfrm>
            <a:custGeom>
              <a:avLst/>
              <a:gdLst/>
              <a:ahLst/>
              <a:cxnLst/>
              <a:rect l="l" t="t" r="r" b="b"/>
              <a:pathLst>
                <a:path w="6959600" h="1473200">
                  <a:moveTo>
                    <a:pt x="50800" y="0"/>
                  </a:moveTo>
                  <a:lnTo>
                    <a:pt x="6857993" y="0"/>
                  </a:lnTo>
                  <a:cubicBezTo>
                    <a:pt x="6914109" y="0"/>
                    <a:pt x="6959600" y="45491"/>
                    <a:pt x="6959600" y="101607"/>
                  </a:cubicBezTo>
                  <a:lnTo>
                    <a:pt x="6959600" y="1371593"/>
                  </a:lnTo>
                  <a:cubicBezTo>
                    <a:pt x="6959600" y="1427709"/>
                    <a:pt x="6914109" y="1473200"/>
                    <a:pt x="6857993" y="1473200"/>
                  </a:cubicBez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69" name="CustomShape 72"/>
            <p:cNvSpPr/>
            <p:nvPr/>
          </p:nvSpPr>
          <p:spPr>
            <a:xfrm>
              <a:off x="8534520" y="9956880"/>
              <a:ext cx="50400" cy="1472760"/>
            </a:xfrm>
            <a:custGeom>
              <a:avLst/>
              <a:gdLst/>
              <a:ahLst/>
              <a:cxnLst/>
              <a:rect l="l" t="t" r="r" b="b"/>
              <a:pathLst>
                <a:path w="50800" h="1473200">
                  <a:moveTo>
                    <a:pt x="50800" y="0"/>
                  </a:moveTo>
                  <a:lnTo>
                    <a:pt x="50800" y="0"/>
                  </a:lnTo>
                  <a:lnTo>
                    <a:pt x="50800" y="1473200"/>
                  </a:lnTo>
                  <a:lnTo>
                    <a:pt x="50800" y="1473200"/>
                  </a:lnTo>
                  <a:cubicBezTo>
                    <a:pt x="22763" y="1473200"/>
                    <a:pt x="0" y="1450437"/>
                    <a:pt x="0" y="1422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00C9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0" name="CustomShape 73"/>
            <p:cNvSpPr/>
            <p:nvPr/>
          </p:nvSpPr>
          <p:spPr>
            <a:xfrm>
              <a:off x="8712360" y="10109160"/>
              <a:ext cx="673056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008236"/>
                  </a:solidFill>
                  <a:latin typeface="MiSans"/>
                  <a:ea typeface="MiSans"/>
                </a:rPr>
                <a:t>Tedavi Stratejisi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71" name="CustomShape 74"/>
            <p:cNvSpPr/>
            <p:nvPr/>
          </p:nvSpPr>
          <p:spPr>
            <a:xfrm>
              <a:off x="8712360" y="1041408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TDP + IVIG TPE: 1.5 PV, 7 seans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72" name="CustomShape 75"/>
            <p:cNvSpPr/>
            <p:nvPr/>
          </p:nvSpPr>
          <p:spPr>
            <a:xfrm>
              <a:off x="8712360" y="1071864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Rituximab: 375 mg/m²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73" name="CustomShape 76"/>
            <p:cNvSpPr/>
            <p:nvPr/>
          </p:nvSpPr>
          <p:spPr>
            <a:xfrm>
              <a:off x="8712360" y="11023560"/>
              <a:ext cx="6717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• Bortezomib: 1.3 mg/m²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74" name="CustomShape 77"/>
            <p:cNvSpPr/>
            <p:nvPr/>
          </p:nvSpPr>
          <p:spPr>
            <a:xfrm>
              <a:off x="8508960" y="11531520"/>
              <a:ext cx="6984720" cy="863280"/>
            </a:xfrm>
            <a:custGeom>
              <a:avLst/>
              <a:gdLst/>
              <a:ahLst/>
              <a:cxnLst/>
              <a:rect l="l" t="t" r="r" b="b"/>
              <a:pathLst>
                <a:path w="6985000" h="863600">
                  <a:moveTo>
                    <a:pt x="101603" y="0"/>
                  </a:moveTo>
                  <a:lnTo>
                    <a:pt x="6883397" y="0"/>
                  </a:lnTo>
                  <a:cubicBezTo>
                    <a:pt x="6939511" y="0"/>
                    <a:pt x="6985000" y="45489"/>
                    <a:pt x="6985000" y="101603"/>
                  </a:cubicBezTo>
                  <a:lnTo>
                    <a:pt x="6985000" y="761997"/>
                  </a:lnTo>
                  <a:cubicBezTo>
                    <a:pt x="6985000" y="818111"/>
                    <a:pt x="6939511" y="863600"/>
                    <a:pt x="68833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5" name="CustomShape 78"/>
            <p:cNvSpPr/>
            <p:nvPr/>
          </p:nvSpPr>
          <p:spPr>
            <a:xfrm>
              <a:off x="8661240" y="11684160"/>
              <a:ext cx="67813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Sonuç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76" name="CustomShape 79"/>
            <p:cNvSpPr/>
            <p:nvPr/>
          </p:nvSpPr>
          <p:spPr>
            <a:xfrm>
              <a:off x="8661240" y="11988720"/>
              <a:ext cx="676872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Kreatinin normalizasyonu, greft fonksiyonu korundu</a:t>
              </a:r>
              <a:endParaRPr lang="tr-TR" sz="1400" b="0" strike="noStrike" spc="-1">
                <a:latin typeface="Arial"/>
              </a:endParaRPr>
            </a:p>
          </p:txBody>
        </p:sp>
      </p:grpSp>
      <p:pic>
        <p:nvPicPr>
          <p:cNvPr id="82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Görüntü21" title="Thrombotic Thrombocytopenic Purpura - 1."/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026400" y="1364343"/>
            <a:ext cx="8229600" cy="3701143"/>
          </a:xfrm>
          <a:prstGeom prst="rect">
            <a:avLst/>
          </a:prstGeom>
          <a:ln>
            <a:noFill/>
            <a:prstDash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6074" y="192394"/>
            <a:ext cx="16139925" cy="8712000"/>
            <a:chOff x="507960" y="584280"/>
            <a:chExt cx="15239520" cy="8712000"/>
          </a:xfrm>
        </p:grpSpPr>
        <p:sp>
          <p:nvSpPr>
            <p:cNvPr id="1377" name="CustomShape 1"/>
            <p:cNvSpPr/>
            <p:nvPr/>
          </p:nvSpPr>
          <p:spPr>
            <a:xfrm>
              <a:off x="507960" y="584280"/>
              <a:ext cx="101160" cy="711000"/>
            </a:xfrm>
            <a:custGeom>
              <a:avLst/>
              <a:gdLst/>
              <a:ahLst/>
              <a:cxnLst/>
              <a:rect l="l" t="t" r="r" b="b"/>
              <a:pathLst>
                <a:path w="101600" h="711200">
                  <a:moveTo>
                    <a:pt x="50800" y="0"/>
                  </a:moveTo>
                  <a:lnTo>
                    <a:pt x="50800" y="0"/>
                  </a:lnTo>
                  <a:cubicBezTo>
                    <a:pt x="78837" y="0"/>
                    <a:pt x="101600" y="22763"/>
                    <a:pt x="101600" y="50800"/>
                  </a:cubicBezTo>
                  <a:lnTo>
                    <a:pt x="101600" y="660400"/>
                  </a:lnTo>
                  <a:cubicBezTo>
                    <a:pt x="101600" y="688437"/>
                    <a:pt x="78837" y="711200"/>
                    <a:pt x="50800" y="711200"/>
                  </a:cubicBezTo>
                  <a:lnTo>
                    <a:pt x="50800" y="711200"/>
                  </a:lnTo>
                  <a:cubicBezTo>
                    <a:pt x="22763" y="711200"/>
                    <a:pt x="0" y="688437"/>
                    <a:pt x="0" y="6604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9" name="CustomShape 3"/>
            <p:cNvSpPr/>
            <p:nvPr/>
          </p:nvSpPr>
          <p:spPr>
            <a:xfrm>
              <a:off x="812880" y="863640"/>
              <a:ext cx="14930640" cy="507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Gelecek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Yönelimler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ve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Yenilikçi</a:t>
              </a:r>
              <a:r>
                <a:rPr lang="en-US" sz="2400" b="1" strike="noStrike" spc="-1" dirty="0">
                  <a:solidFill>
                    <a:srgbClr val="2C5282"/>
                  </a:solidFill>
                  <a:latin typeface="Noto Sans SC"/>
                  <a:ea typeface="Noto Sans SC"/>
                </a:rPr>
                <a:t> </a:t>
              </a:r>
              <a:r>
                <a:rPr lang="en-US" sz="2400" b="1" strike="noStrike" spc="-1" dirty="0" err="1">
                  <a:solidFill>
                    <a:srgbClr val="2C5282"/>
                  </a:solidFill>
                  <a:latin typeface="Noto Sans SC"/>
                  <a:ea typeface="Noto Sans SC"/>
                </a:rPr>
                <a:t>Yaklaşımlar</a:t>
              </a:r>
              <a:endParaRPr lang="tr-TR" sz="2400" b="0" strike="noStrike" spc="-1" dirty="0">
                <a:latin typeface="Arial"/>
              </a:endParaRPr>
            </a:p>
          </p:txBody>
        </p:sp>
        <p:sp>
          <p:nvSpPr>
            <p:cNvPr id="1380" name="CustomShape 4"/>
            <p:cNvSpPr/>
            <p:nvPr/>
          </p:nvSpPr>
          <p:spPr>
            <a:xfrm>
              <a:off x="507960" y="1650960"/>
              <a:ext cx="4939920" cy="4800240"/>
            </a:xfrm>
            <a:custGeom>
              <a:avLst/>
              <a:gdLst/>
              <a:ahLst/>
              <a:cxnLst/>
              <a:rect l="l" t="t" r="r" b="b"/>
              <a:pathLst>
                <a:path w="4940300" h="48006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648181"/>
                  </a:lnTo>
                  <a:cubicBezTo>
                    <a:pt x="4940300" y="4732360"/>
                    <a:pt x="4872060" y="4800600"/>
                    <a:pt x="4787881" y="4800600"/>
                  </a:cubicBezTo>
                  <a:lnTo>
                    <a:pt x="152419" y="4800600"/>
                  </a:lnTo>
                  <a:cubicBezTo>
                    <a:pt x="68240" y="4800600"/>
                    <a:pt x="0" y="4732360"/>
                    <a:pt x="0" y="4648181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1" name="CustomShape 5"/>
            <p:cNvSpPr/>
            <p:nvPr/>
          </p:nvSpPr>
          <p:spPr>
            <a:xfrm>
              <a:off x="50796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2" name="CustomShape 6"/>
            <p:cNvSpPr/>
            <p:nvPr/>
          </p:nvSpPr>
          <p:spPr>
            <a:xfrm>
              <a:off x="809640" y="1981080"/>
              <a:ext cx="221760" cy="253800"/>
            </a:xfrm>
            <a:custGeom>
              <a:avLst/>
              <a:gdLst/>
              <a:ahLst/>
              <a:cxnLst/>
              <a:rect l="l" t="t" r="r" b="b"/>
              <a:pathLst>
                <a:path w="222250" h="254000">
                  <a:moveTo>
                    <a:pt x="142875" y="0"/>
                  </a:moveTo>
                  <a:lnTo>
                    <a:pt x="63500" y="0"/>
                  </a:lnTo>
                  <a:cubicBezTo>
                    <a:pt x="54719" y="0"/>
                    <a:pt x="47625" y="7094"/>
                    <a:pt x="47625" y="15875"/>
                  </a:cubicBezTo>
                  <a:cubicBezTo>
                    <a:pt x="47625" y="24656"/>
                    <a:pt x="54719" y="31750"/>
                    <a:pt x="63500" y="31750"/>
                  </a:cubicBezTo>
                  <a:lnTo>
                    <a:pt x="63500" y="106908"/>
                  </a:lnTo>
                  <a:lnTo>
                    <a:pt x="3721" y="211485"/>
                  </a:lnTo>
                  <a:cubicBezTo>
                    <a:pt x="1290" y="215801"/>
                    <a:pt x="0" y="220613"/>
                    <a:pt x="0" y="225574"/>
                  </a:cubicBezTo>
                  <a:cubicBezTo>
                    <a:pt x="0" y="241300"/>
                    <a:pt x="12700" y="254000"/>
                    <a:pt x="28426" y="254000"/>
                  </a:cubicBezTo>
                  <a:lnTo>
                    <a:pt x="193824" y="254000"/>
                  </a:lnTo>
                  <a:cubicBezTo>
                    <a:pt x="209500" y="254000"/>
                    <a:pt x="222250" y="241300"/>
                    <a:pt x="222250" y="225574"/>
                  </a:cubicBezTo>
                  <a:cubicBezTo>
                    <a:pt x="222250" y="220613"/>
                    <a:pt x="220960" y="215751"/>
                    <a:pt x="218529" y="211485"/>
                  </a:cubicBezTo>
                  <a:lnTo>
                    <a:pt x="158750" y="106908"/>
                  </a:lnTo>
                  <a:lnTo>
                    <a:pt x="158750" y="31750"/>
                  </a:lnTo>
                  <a:cubicBezTo>
                    <a:pt x="167531" y="31750"/>
                    <a:pt x="174625" y="24656"/>
                    <a:pt x="174625" y="15875"/>
                  </a:cubicBezTo>
                  <a:cubicBezTo>
                    <a:pt x="174625" y="7094"/>
                    <a:pt x="167531" y="0"/>
                    <a:pt x="158750" y="0"/>
                  </a:cubicBezTo>
                  <a:lnTo>
                    <a:pt x="142875" y="0"/>
                  </a:lnTo>
                  <a:close/>
                  <a:moveTo>
                    <a:pt x="95250" y="106908"/>
                  </a:moveTo>
                  <a:lnTo>
                    <a:pt x="95250" y="31750"/>
                  </a:lnTo>
                  <a:lnTo>
                    <a:pt x="127000" y="31750"/>
                  </a:lnTo>
                  <a:lnTo>
                    <a:pt x="127000" y="106908"/>
                  </a:lnTo>
                  <a:cubicBezTo>
                    <a:pt x="127000" y="112415"/>
                    <a:pt x="128439" y="117872"/>
                    <a:pt x="131167" y="122684"/>
                  </a:cubicBezTo>
                  <a:lnTo>
                    <a:pt x="151805" y="158750"/>
                  </a:lnTo>
                  <a:lnTo>
                    <a:pt x="70445" y="158750"/>
                  </a:lnTo>
                  <a:lnTo>
                    <a:pt x="91083" y="122684"/>
                  </a:lnTo>
                  <a:cubicBezTo>
                    <a:pt x="93811" y="117872"/>
                    <a:pt x="95250" y="112464"/>
                    <a:pt x="95250" y="106908"/>
                  </a:cubicBezTo>
                  <a:close/>
                </a:path>
              </a:pathLst>
            </a:custGeom>
            <a:solidFill>
              <a:srgbClr val="2C528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3" name="CustomShape 7"/>
            <p:cNvSpPr/>
            <p:nvPr/>
          </p:nvSpPr>
          <p:spPr>
            <a:xfrm>
              <a:off x="1079640" y="1930320"/>
              <a:ext cx="4241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Yeni Replasman Sıvıları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384" name="CustomShape 8"/>
            <p:cNvSpPr/>
            <p:nvPr/>
          </p:nvSpPr>
          <p:spPr>
            <a:xfrm>
              <a:off x="762120" y="243828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5" name="CustomShape 9"/>
            <p:cNvSpPr/>
            <p:nvPr/>
          </p:nvSpPr>
          <p:spPr>
            <a:xfrm>
              <a:off x="914400" y="259092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Fibrinojen Konsantreleri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86" name="CustomShape 10"/>
            <p:cNvSpPr/>
            <p:nvPr/>
          </p:nvSpPr>
          <p:spPr>
            <a:xfrm>
              <a:off x="914400" y="289548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Yüksek fibrinojen içeriği, düşük volüm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87" name="CustomShape 11"/>
            <p:cNvSpPr/>
            <p:nvPr/>
          </p:nvSpPr>
          <p:spPr>
            <a:xfrm>
              <a:off x="762120" y="340344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8" name="CustomShape 12"/>
            <p:cNvSpPr/>
            <p:nvPr/>
          </p:nvSpPr>
          <p:spPr>
            <a:xfrm>
              <a:off x="914400" y="355608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Rekombinant Albümin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89" name="CustomShape 13"/>
            <p:cNvSpPr/>
            <p:nvPr/>
          </p:nvSpPr>
          <p:spPr>
            <a:xfrm>
              <a:off x="914400" y="386064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Hücre kültürü üretimi, viral güvenlik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90" name="CustomShape 14"/>
            <p:cNvSpPr/>
            <p:nvPr/>
          </p:nvSpPr>
          <p:spPr>
            <a:xfrm>
              <a:off x="762120" y="436896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1" name="CustomShape 15"/>
            <p:cNvSpPr/>
            <p:nvPr/>
          </p:nvSpPr>
          <p:spPr>
            <a:xfrm>
              <a:off x="914400" y="452124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Nanofiltre TDP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92" name="CustomShape 16"/>
            <p:cNvSpPr/>
            <p:nvPr/>
          </p:nvSpPr>
          <p:spPr>
            <a:xfrm>
              <a:off x="914400" y="482616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Patojen inaktivasyonu, güvenli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93" name="CustomShape 17"/>
            <p:cNvSpPr/>
            <p:nvPr/>
          </p:nvSpPr>
          <p:spPr>
            <a:xfrm>
              <a:off x="762120" y="533412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2C5282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4" name="CustomShape 18"/>
            <p:cNvSpPr/>
            <p:nvPr/>
          </p:nvSpPr>
          <p:spPr>
            <a:xfrm>
              <a:off x="914400" y="548640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Sentetik Koloidler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395" name="CustomShape 19"/>
            <p:cNvSpPr/>
            <p:nvPr/>
          </p:nvSpPr>
          <p:spPr>
            <a:xfrm>
              <a:off x="914400" y="579132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HES, dekstran alternatifleri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396" name="CustomShape 20"/>
            <p:cNvSpPr/>
            <p:nvPr/>
          </p:nvSpPr>
          <p:spPr>
            <a:xfrm>
              <a:off x="5655600" y="1650960"/>
              <a:ext cx="4939920" cy="4800240"/>
            </a:xfrm>
            <a:custGeom>
              <a:avLst/>
              <a:gdLst/>
              <a:ahLst/>
              <a:cxnLst/>
              <a:rect l="l" t="t" r="r" b="b"/>
              <a:pathLst>
                <a:path w="4940300" h="48006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648181"/>
                  </a:lnTo>
                  <a:cubicBezTo>
                    <a:pt x="4940300" y="4732360"/>
                    <a:pt x="4872060" y="4800600"/>
                    <a:pt x="4787881" y="4800600"/>
                  </a:cubicBezTo>
                  <a:lnTo>
                    <a:pt x="152419" y="4800600"/>
                  </a:lnTo>
                  <a:cubicBezTo>
                    <a:pt x="68240" y="4800600"/>
                    <a:pt x="0" y="4732360"/>
                    <a:pt x="0" y="4648181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7" name="CustomShape 21"/>
            <p:cNvSpPr/>
            <p:nvPr/>
          </p:nvSpPr>
          <p:spPr>
            <a:xfrm>
              <a:off x="5655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8" name="CustomShape 22"/>
            <p:cNvSpPr/>
            <p:nvPr/>
          </p:nvSpPr>
          <p:spPr>
            <a:xfrm>
              <a:off x="5973120" y="1981080"/>
              <a:ext cx="190080" cy="253800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174625" y="0"/>
                  </a:moveTo>
                  <a:cubicBezTo>
                    <a:pt x="183406" y="0"/>
                    <a:pt x="190500" y="7094"/>
                    <a:pt x="190500" y="15875"/>
                  </a:cubicBezTo>
                  <a:cubicBezTo>
                    <a:pt x="190500" y="44549"/>
                    <a:pt x="178395" y="67866"/>
                    <a:pt x="162024" y="87561"/>
                  </a:cubicBezTo>
                  <a:cubicBezTo>
                    <a:pt x="150068" y="101898"/>
                    <a:pt x="135334" y="114895"/>
                    <a:pt x="120551" y="127000"/>
                  </a:cubicBezTo>
                  <a:cubicBezTo>
                    <a:pt x="135334" y="139154"/>
                    <a:pt x="150068" y="152102"/>
                    <a:pt x="162024" y="166439"/>
                  </a:cubicBezTo>
                  <a:cubicBezTo>
                    <a:pt x="178395" y="186085"/>
                    <a:pt x="190500" y="209451"/>
                    <a:pt x="190500" y="238125"/>
                  </a:cubicBezTo>
                  <a:cubicBezTo>
                    <a:pt x="190500" y="246906"/>
                    <a:pt x="183406" y="254000"/>
                    <a:pt x="174625" y="254000"/>
                  </a:cubicBezTo>
                  <a:cubicBezTo>
                    <a:pt x="165844" y="254000"/>
                    <a:pt x="158750" y="246906"/>
                    <a:pt x="158750" y="238125"/>
                  </a:cubicBezTo>
                  <a:lnTo>
                    <a:pt x="31750" y="238125"/>
                  </a:lnTo>
                  <a:cubicBezTo>
                    <a:pt x="31750" y="246906"/>
                    <a:pt x="24656" y="254000"/>
                    <a:pt x="15875" y="254000"/>
                  </a:cubicBezTo>
                  <a:cubicBezTo>
                    <a:pt x="7094" y="254000"/>
                    <a:pt x="0" y="246906"/>
                    <a:pt x="0" y="238125"/>
                  </a:cubicBezTo>
                  <a:cubicBezTo>
                    <a:pt x="0" y="209451"/>
                    <a:pt x="12105" y="186134"/>
                    <a:pt x="28476" y="166439"/>
                  </a:cubicBezTo>
                  <a:cubicBezTo>
                    <a:pt x="40432" y="152102"/>
                    <a:pt x="55166" y="139154"/>
                    <a:pt x="69949" y="127000"/>
                  </a:cubicBezTo>
                  <a:cubicBezTo>
                    <a:pt x="55166" y="114846"/>
                    <a:pt x="40432" y="101898"/>
                    <a:pt x="28476" y="87561"/>
                  </a:cubicBezTo>
                  <a:cubicBezTo>
                    <a:pt x="12105" y="67866"/>
                    <a:pt x="0" y="44549"/>
                    <a:pt x="0" y="15875"/>
                  </a:cubicBezTo>
                  <a:cubicBezTo>
                    <a:pt x="0" y="7094"/>
                    <a:pt x="7094" y="0"/>
                    <a:pt x="15875" y="0"/>
                  </a:cubicBezTo>
                  <a:cubicBezTo>
                    <a:pt x="24656" y="0"/>
                    <a:pt x="31750" y="7094"/>
                    <a:pt x="31750" y="15875"/>
                  </a:cubicBezTo>
                  <a:lnTo>
                    <a:pt x="158750" y="15875"/>
                  </a:lnTo>
                  <a:cubicBezTo>
                    <a:pt x="158750" y="7094"/>
                    <a:pt x="165844" y="0"/>
                    <a:pt x="174625" y="0"/>
                  </a:cubicBezTo>
                  <a:close/>
                  <a:moveTo>
                    <a:pt x="140643" y="190500"/>
                  </a:moveTo>
                  <a:lnTo>
                    <a:pt x="49907" y="190500"/>
                  </a:lnTo>
                  <a:cubicBezTo>
                    <a:pt x="45839" y="195709"/>
                    <a:pt x="42416" y="200968"/>
                    <a:pt x="39688" y="206375"/>
                  </a:cubicBezTo>
                  <a:lnTo>
                    <a:pt x="150912" y="206375"/>
                  </a:lnTo>
                  <a:cubicBezTo>
                    <a:pt x="148134" y="200968"/>
                    <a:pt x="144711" y="195709"/>
                    <a:pt x="140692" y="190500"/>
                  </a:cubicBezTo>
                  <a:close/>
                  <a:moveTo>
                    <a:pt x="118070" y="166688"/>
                  </a:moveTo>
                  <a:cubicBezTo>
                    <a:pt x="110976" y="160238"/>
                    <a:pt x="103287" y="153888"/>
                    <a:pt x="95250" y="147340"/>
                  </a:cubicBezTo>
                  <a:cubicBezTo>
                    <a:pt x="87213" y="153839"/>
                    <a:pt x="79524" y="160238"/>
                    <a:pt x="72430" y="166688"/>
                  </a:cubicBezTo>
                  <a:lnTo>
                    <a:pt x="118070" y="166688"/>
                  </a:lnTo>
                  <a:close/>
                  <a:moveTo>
                    <a:pt x="49857" y="63500"/>
                  </a:moveTo>
                  <a:lnTo>
                    <a:pt x="140593" y="63500"/>
                  </a:lnTo>
                  <a:cubicBezTo>
                    <a:pt x="144661" y="58291"/>
                    <a:pt x="148084" y="53032"/>
                    <a:pt x="150813" y="47625"/>
                  </a:cubicBezTo>
                  <a:lnTo>
                    <a:pt x="39638" y="47625"/>
                  </a:lnTo>
                  <a:cubicBezTo>
                    <a:pt x="42416" y="53032"/>
                    <a:pt x="45839" y="58291"/>
                    <a:pt x="49857" y="63500"/>
                  </a:cubicBezTo>
                  <a:close/>
                  <a:moveTo>
                    <a:pt x="72430" y="87313"/>
                  </a:moveTo>
                  <a:cubicBezTo>
                    <a:pt x="79524" y="93762"/>
                    <a:pt x="87213" y="100112"/>
                    <a:pt x="95250" y="106660"/>
                  </a:cubicBezTo>
                  <a:cubicBezTo>
                    <a:pt x="103287" y="100161"/>
                    <a:pt x="110976" y="93762"/>
                    <a:pt x="118070" y="87313"/>
                  </a:cubicBezTo>
                  <a:lnTo>
                    <a:pt x="72430" y="87313"/>
                  </a:lnTo>
                  <a:close/>
                </a:path>
              </a:pathLst>
            </a:custGeom>
            <a:solidFill>
              <a:srgbClr val="4A90A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9" name="CustomShape 23"/>
            <p:cNvSpPr/>
            <p:nvPr/>
          </p:nvSpPr>
          <p:spPr>
            <a:xfrm>
              <a:off x="6227280" y="1930320"/>
              <a:ext cx="4241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Kişiselleştirilmiş Tedavi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00" name="CustomShape 24"/>
            <p:cNvSpPr/>
            <p:nvPr/>
          </p:nvSpPr>
          <p:spPr>
            <a:xfrm>
              <a:off x="5909760" y="243828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1" name="CustomShape 25"/>
            <p:cNvSpPr/>
            <p:nvPr/>
          </p:nvSpPr>
          <p:spPr>
            <a:xfrm>
              <a:off x="6062040" y="259092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Farmakogenetik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02" name="CustomShape 26"/>
            <p:cNvSpPr/>
            <p:nvPr/>
          </p:nvSpPr>
          <p:spPr>
            <a:xfrm>
              <a:off x="6062040" y="289548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ADAMTS13 polimorfizmleri, yanıt öngörüsü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03" name="CustomShape 27"/>
            <p:cNvSpPr/>
            <p:nvPr/>
          </p:nvSpPr>
          <p:spPr>
            <a:xfrm>
              <a:off x="5909760" y="340344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4" name="CustomShape 28"/>
            <p:cNvSpPr/>
            <p:nvPr/>
          </p:nvSpPr>
          <p:spPr>
            <a:xfrm>
              <a:off x="6062040" y="355608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 dirty="0" err="1">
                  <a:solidFill>
                    <a:srgbClr val="2C5282"/>
                  </a:solidFill>
                  <a:latin typeface="MiSans"/>
                  <a:ea typeface="MiSans"/>
                </a:rPr>
                <a:t>Biyobelirteçler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405" name="CustomShape 29"/>
            <p:cNvSpPr/>
            <p:nvPr/>
          </p:nvSpPr>
          <p:spPr>
            <a:xfrm>
              <a:off x="6062040" y="386064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vWF multimerleri, kompleman aktivasyonu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06" name="CustomShape 30"/>
            <p:cNvSpPr/>
            <p:nvPr/>
          </p:nvSpPr>
          <p:spPr>
            <a:xfrm>
              <a:off x="5909760" y="436896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07" name="CustomShape 31"/>
            <p:cNvSpPr/>
            <p:nvPr/>
          </p:nvSpPr>
          <p:spPr>
            <a:xfrm>
              <a:off x="6062040" y="452124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Hasta Özgü Protokol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08" name="CustomShape 32"/>
            <p:cNvSpPr/>
            <p:nvPr/>
          </p:nvSpPr>
          <p:spPr>
            <a:xfrm>
              <a:off x="6062040" y="482616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Koagülasyon profiline göre replasman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09" name="CustomShape 33"/>
            <p:cNvSpPr/>
            <p:nvPr/>
          </p:nvSpPr>
          <p:spPr>
            <a:xfrm>
              <a:off x="5909760" y="533412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4A90A4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0" name="CustomShape 34"/>
            <p:cNvSpPr/>
            <p:nvPr/>
          </p:nvSpPr>
          <p:spPr>
            <a:xfrm>
              <a:off x="6062040" y="548640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Makine Öğrenimi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11" name="CustomShape 35"/>
            <p:cNvSpPr/>
            <p:nvPr/>
          </p:nvSpPr>
          <p:spPr>
            <a:xfrm>
              <a:off x="6062040" y="579132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Yanıt öngörüsü, optimal seans planlama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12" name="CustomShape 36"/>
            <p:cNvSpPr/>
            <p:nvPr/>
          </p:nvSpPr>
          <p:spPr>
            <a:xfrm>
              <a:off x="10803600" y="1650960"/>
              <a:ext cx="4939920" cy="4800240"/>
            </a:xfrm>
            <a:custGeom>
              <a:avLst/>
              <a:gdLst/>
              <a:ahLst/>
              <a:cxnLst/>
              <a:rect l="l" t="t" r="r" b="b"/>
              <a:pathLst>
                <a:path w="4940300" h="48006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4648181"/>
                  </a:lnTo>
                  <a:cubicBezTo>
                    <a:pt x="4940300" y="4732360"/>
                    <a:pt x="4872060" y="4800600"/>
                    <a:pt x="4787881" y="4800600"/>
                  </a:cubicBezTo>
                  <a:lnTo>
                    <a:pt x="152419" y="4800600"/>
                  </a:lnTo>
                  <a:cubicBezTo>
                    <a:pt x="68240" y="4800600"/>
                    <a:pt x="0" y="4732360"/>
                    <a:pt x="0" y="4648181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3" name="CustomShape 37"/>
            <p:cNvSpPr/>
            <p:nvPr/>
          </p:nvSpPr>
          <p:spPr>
            <a:xfrm>
              <a:off x="10803600" y="1650960"/>
              <a:ext cx="4939920" cy="50400"/>
            </a:xfrm>
            <a:custGeom>
              <a:avLst/>
              <a:gdLst/>
              <a:ahLst/>
              <a:cxnLst/>
              <a:rect l="l" t="t" r="r" b="b"/>
              <a:pathLst>
                <a:path w="4940300" h="50800">
                  <a:moveTo>
                    <a:pt x="50800" y="0"/>
                  </a:moveTo>
                  <a:lnTo>
                    <a:pt x="4889500" y="0"/>
                  </a:lnTo>
                  <a:cubicBezTo>
                    <a:pt x="4917537" y="0"/>
                    <a:pt x="4940300" y="22763"/>
                    <a:pt x="4940300" y="50800"/>
                  </a:cubicBezTo>
                  <a:lnTo>
                    <a:pt x="49403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4" name="CustomShape 38"/>
            <p:cNvSpPr/>
            <p:nvPr/>
          </p:nvSpPr>
          <p:spPr>
            <a:xfrm>
              <a:off x="11089080" y="198108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87313" y="11906"/>
                  </a:moveTo>
                  <a:cubicBezTo>
                    <a:pt x="87313" y="5308"/>
                    <a:pt x="82004" y="0"/>
                    <a:pt x="75406" y="0"/>
                  </a:cubicBezTo>
                  <a:cubicBezTo>
                    <a:pt x="68808" y="0"/>
                    <a:pt x="63500" y="5308"/>
                    <a:pt x="63500" y="11906"/>
                  </a:cubicBezTo>
                  <a:lnTo>
                    <a:pt x="63500" y="31750"/>
                  </a:lnTo>
                  <a:cubicBezTo>
                    <a:pt x="45988" y="31750"/>
                    <a:pt x="31750" y="45988"/>
                    <a:pt x="31750" y="63500"/>
                  </a:cubicBezTo>
                  <a:lnTo>
                    <a:pt x="11906" y="63500"/>
                  </a:lnTo>
                  <a:cubicBezTo>
                    <a:pt x="5308" y="63500"/>
                    <a:pt x="0" y="68808"/>
                    <a:pt x="0" y="75406"/>
                  </a:cubicBezTo>
                  <a:cubicBezTo>
                    <a:pt x="0" y="82004"/>
                    <a:pt x="5308" y="87313"/>
                    <a:pt x="11906" y="87313"/>
                  </a:cubicBezTo>
                  <a:lnTo>
                    <a:pt x="31750" y="87313"/>
                  </a:lnTo>
                  <a:lnTo>
                    <a:pt x="31750" y="115094"/>
                  </a:lnTo>
                  <a:lnTo>
                    <a:pt x="11906" y="115094"/>
                  </a:lnTo>
                  <a:cubicBezTo>
                    <a:pt x="5308" y="115094"/>
                    <a:pt x="0" y="120402"/>
                    <a:pt x="0" y="127000"/>
                  </a:cubicBezTo>
                  <a:cubicBezTo>
                    <a:pt x="0" y="133598"/>
                    <a:pt x="5308" y="138906"/>
                    <a:pt x="11906" y="138906"/>
                  </a:cubicBezTo>
                  <a:lnTo>
                    <a:pt x="31750" y="138906"/>
                  </a:lnTo>
                  <a:lnTo>
                    <a:pt x="31750" y="166688"/>
                  </a:lnTo>
                  <a:lnTo>
                    <a:pt x="11906" y="166688"/>
                  </a:lnTo>
                  <a:cubicBezTo>
                    <a:pt x="5308" y="166688"/>
                    <a:pt x="0" y="171996"/>
                    <a:pt x="0" y="178594"/>
                  </a:cubicBezTo>
                  <a:cubicBezTo>
                    <a:pt x="0" y="185192"/>
                    <a:pt x="5308" y="190500"/>
                    <a:pt x="11906" y="190500"/>
                  </a:cubicBezTo>
                  <a:lnTo>
                    <a:pt x="31750" y="190500"/>
                  </a:lnTo>
                  <a:cubicBezTo>
                    <a:pt x="31750" y="208012"/>
                    <a:pt x="45988" y="222250"/>
                    <a:pt x="63500" y="222250"/>
                  </a:cubicBezTo>
                  <a:lnTo>
                    <a:pt x="63500" y="242094"/>
                  </a:lnTo>
                  <a:cubicBezTo>
                    <a:pt x="63500" y="248692"/>
                    <a:pt x="68808" y="254000"/>
                    <a:pt x="75406" y="254000"/>
                  </a:cubicBezTo>
                  <a:cubicBezTo>
                    <a:pt x="82004" y="254000"/>
                    <a:pt x="87313" y="248692"/>
                    <a:pt x="87313" y="242094"/>
                  </a:cubicBezTo>
                  <a:lnTo>
                    <a:pt x="87313" y="222250"/>
                  </a:lnTo>
                  <a:lnTo>
                    <a:pt x="115094" y="222250"/>
                  </a:lnTo>
                  <a:lnTo>
                    <a:pt x="115094" y="242094"/>
                  </a:lnTo>
                  <a:cubicBezTo>
                    <a:pt x="115094" y="248692"/>
                    <a:pt x="120402" y="254000"/>
                    <a:pt x="127000" y="254000"/>
                  </a:cubicBezTo>
                  <a:cubicBezTo>
                    <a:pt x="133598" y="254000"/>
                    <a:pt x="138906" y="248692"/>
                    <a:pt x="138906" y="242094"/>
                  </a:cubicBezTo>
                  <a:lnTo>
                    <a:pt x="138906" y="222250"/>
                  </a:lnTo>
                  <a:lnTo>
                    <a:pt x="166688" y="222250"/>
                  </a:lnTo>
                  <a:lnTo>
                    <a:pt x="166688" y="242094"/>
                  </a:lnTo>
                  <a:cubicBezTo>
                    <a:pt x="166688" y="248692"/>
                    <a:pt x="171996" y="254000"/>
                    <a:pt x="178594" y="254000"/>
                  </a:cubicBezTo>
                  <a:cubicBezTo>
                    <a:pt x="185192" y="254000"/>
                    <a:pt x="190500" y="248692"/>
                    <a:pt x="190500" y="242094"/>
                  </a:cubicBezTo>
                  <a:lnTo>
                    <a:pt x="190500" y="222250"/>
                  </a:lnTo>
                  <a:cubicBezTo>
                    <a:pt x="208012" y="222250"/>
                    <a:pt x="222250" y="208012"/>
                    <a:pt x="222250" y="190500"/>
                  </a:cubicBezTo>
                  <a:lnTo>
                    <a:pt x="242094" y="190500"/>
                  </a:lnTo>
                  <a:cubicBezTo>
                    <a:pt x="248692" y="190500"/>
                    <a:pt x="254000" y="185192"/>
                    <a:pt x="254000" y="178594"/>
                  </a:cubicBezTo>
                  <a:cubicBezTo>
                    <a:pt x="254000" y="171996"/>
                    <a:pt x="248692" y="166688"/>
                    <a:pt x="242094" y="166688"/>
                  </a:cubicBezTo>
                  <a:lnTo>
                    <a:pt x="222250" y="166688"/>
                  </a:lnTo>
                  <a:lnTo>
                    <a:pt x="222250" y="138906"/>
                  </a:lnTo>
                  <a:lnTo>
                    <a:pt x="242094" y="138906"/>
                  </a:lnTo>
                  <a:cubicBezTo>
                    <a:pt x="248692" y="138906"/>
                    <a:pt x="254000" y="133598"/>
                    <a:pt x="254000" y="127000"/>
                  </a:cubicBezTo>
                  <a:cubicBezTo>
                    <a:pt x="254000" y="120402"/>
                    <a:pt x="248692" y="115094"/>
                    <a:pt x="242094" y="115094"/>
                  </a:cubicBezTo>
                  <a:lnTo>
                    <a:pt x="222250" y="115094"/>
                  </a:lnTo>
                  <a:lnTo>
                    <a:pt x="222250" y="87313"/>
                  </a:lnTo>
                  <a:lnTo>
                    <a:pt x="242094" y="87313"/>
                  </a:lnTo>
                  <a:cubicBezTo>
                    <a:pt x="248692" y="87313"/>
                    <a:pt x="254000" y="82004"/>
                    <a:pt x="254000" y="75406"/>
                  </a:cubicBezTo>
                  <a:cubicBezTo>
                    <a:pt x="254000" y="68808"/>
                    <a:pt x="248692" y="63500"/>
                    <a:pt x="242094" y="63500"/>
                  </a:cubicBezTo>
                  <a:lnTo>
                    <a:pt x="222250" y="63500"/>
                  </a:lnTo>
                  <a:cubicBezTo>
                    <a:pt x="222250" y="45988"/>
                    <a:pt x="208012" y="31750"/>
                    <a:pt x="190500" y="31750"/>
                  </a:cubicBezTo>
                  <a:lnTo>
                    <a:pt x="190500" y="11906"/>
                  </a:lnTo>
                  <a:cubicBezTo>
                    <a:pt x="190500" y="5308"/>
                    <a:pt x="185192" y="0"/>
                    <a:pt x="178594" y="0"/>
                  </a:cubicBezTo>
                  <a:cubicBezTo>
                    <a:pt x="171996" y="0"/>
                    <a:pt x="166688" y="5308"/>
                    <a:pt x="166688" y="11906"/>
                  </a:cubicBezTo>
                  <a:lnTo>
                    <a:pt x="166688" y="31750"/>
                  </a:lnTo>
                  <a:lnTo>
                    <a:pt x="138906" y="31750"/>
                  </a:lnTo>
                  <a:lnTo>
                    <a:pt x="138906" y="11906"/>
                  </a:lnTo>
                  <a:cubicBezTo>
                    <a:pt x="138906" y="5308"/>
                    <a:pt x="133598" y="0"/>
                    <a:pt x="127000" y="0"/>
                  </a:cubicBezTo>
                  <a:cubicBezTo>
                    <a:pt x="120402" y="0"/>
                    <a:pt x="115094" y="5308"/>
                    <a:pt x="115094" y="11906"/>
                  </a:cubicBezTo>
                  <a:lnTo>
                    <a:pt x="115094" y="31750"/>
                  </a:lnTo>
                  <a:lnTo>
                    <a:pt x="87313" y="31750"/>
                  </a:lnTo>
                  <a:lnTo>
                    <a:pt x="87313" y="11906"/>
                  </a:lnTo>
                  <a:close/>
                  <a:moveTo>
                    <a:pt x="79375" y="63500"/>
                  </a:moveTo>
                  <a:lnTo>
                    <a:pt x="174625" y="63500"/>
                  </a:lnTo>
                  <a:cubicBezTo>
                    <a:pt x="183406" y="63500"/>
                    <a:pt x="190500" y="70594"/>
                    <a:pt x="190500" y="79375"/>
                  </a:cubicBezTo>
                  <a:lnTo>
                    <a:pt x="190500" y="174625"/>
                  </a:lnTo>
                  <a:cubicBezTo>
                    <a:pt x="190500" y="183406"/>
                    <a:pt x="183406" y="190500"/>
                    <a:pt x="174625" y="190500"/>
                  </a:cubicBezTo>
                  <a:lnTo>
                    <a:pt x="79375" y="190500"/>
                  </a:lnTo>
                  <a:cubicBezTo>
                    <a:pt x="70594" y="190500"/>
                    <a:pt x="63500" y="183406"/>
                    <a:pt x="63500" y="174625"/>
                  </a:cubicBezTo>
                  <a:lnTo>
                    <a:pt x="63500" y="79375"/>
                  </a:lnTo>
                  <a:cubicBezTo>
                    <a:pt x="63500" y="70594"/>
                    <a:pt x="70594" y="63500"/>
                    <a:pt x="79375" y="63500"/>
                  </a:cubicBezTo>
                  <a:close/>
                  <a:moveTo>
                    <a:pt x="87313" y="87313"/>
                  </a:moveTo>
                  <a:lnTo>
                    <a:pt x="87313" y="166688"/>
                  </a:lnTo>
                  <a:lnTo>
                    <a:pt x="166688" y="166688"/>
                  </a:lnTo>
                  <a:lnTo>
                    <a:pt x="166688" y="87313"/>
                  </a:lnTo>
                  <a:lnTo>
                    <a:pt x="87313" y="87313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5" name="CustomShape 39"/>
            <p:cNvSpPr/>
            <p:nvPr/>
          </p:nvSpPr>
          <p:spPr>
            <a:xfrm>
              <a:off x="11374920" y="1930320"/>
              <a:ext cx="4241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Teknolojik Gelişmeler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16" name="CustomShape 40"/>
            <p:cNvSpPr/>
            <p:nvPr/>
          </p:nvSpPr>
          <p:spPr>
            <a:xfrm>
              <a:off x="11057400" y="243828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7" name="CustomShape 41"/>
            <p:cNvSpPr/>
            <p:nvPr/>
          </p:nvSpPr>
          <p:spPr>
            <a:xfrm>
              <a:off x="11209680" y="259092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Double Filtration Plazmaferez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18" name="CustomShape 42"/>
            <p:cNvSpPr/>
            <p:nvPr/>
          </p:nvSpPr>
          <p:spPr>
            <a:xfrm>
              <a:off x="11209680" y="289548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Seçici molekül uzaklaştırma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19" name="CustomShape 43"/>
            <p:cNvSpPr/>
            <p:nvPr/>
          </p:nvSpPr>
          <p:spPr>
            <a:xfrm>
              <a:off x="11057400" y="340344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0" name="CustomShape 44"/>
            <p:cNvSpPr/>
            <p:nvPr/>
          </p:nvSpPr>
          <p:spPr>
            <a:xfrm>
              <a:off x="11209680" y="355608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Immunoadsorpsiyon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21" name="CustomShape 45"/>
            <p:cNvSpPr/>
            <p:nvPr/>
          </p:nvSpPr>
          <p:spPr>
            <a:xfrm>
              <a:off x="11209680" y="386064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Spesifik antikor uzaklaştırma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22" name="CustomShape 46"/>
            <p:cNvSpPr/>
            <p:nvPr/>
          </p:nvSpPr>
          <p:spPr>
            <a:xfrm>
              <a:off x="11057400" y="436896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3" name="CustomShape 47"/>
            <p:cNvSpPr/>
            <p:nvPr/>
          </p:nvSpPr>
          <p:spPr>
            <a:xfrm>
              <a:off x="11209680" y="452124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CRRT Entegrasyonu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24" name="CustomShape 48"/>
            <p:cNvSpPr/>
            <p:nvPr/>
          </p:nvSpPr>
          <p:spPr>
            <a:xfrm>
              <a:off x="11209680" y="482616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YO hastalarda kombine tedavi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25" name="CustomShape 49"/>
            <p:cNvSpPr/>
            <p:nvPr/>
          </p:nvSpPr>
          <p:spPr>
            <a:xfrm>
              <a:off x="11057400" y="5334120"/>
              <a:ext cx="4431960" cy="863280"/>
            </a:xfrm>
            <a:custGeom>
              <a:avLst/>
              <a:gdLst/>
              <a:ahLst/>
              <a:cxnLst/>
              <a:rect l="l" t="t" r="r" b="b"/>
              <a:pathLst>
                <a:path w="4432300" h="863600">
                  <a:moveTo>
                    <a:pt x="101603" y="0"/>
                  </a:moveTo>
                  <a:lnTo>
                    <a:pt x="4330697" y="0"/>
                  </a:lnTo>
                  <a:cubicBezTo>
                    <a:pt x="4386811" y="0"/>
                    <a:pt x="4432300" y="45489"/>
                    <a:pt x="4432300" y="101603"/>
                  </a:cubicBezTo>
                  <a:lnTo>
                    <a:pt x="4432300" y="761997"/>
                  </a:lnTo>
                  <a:cubicBezTo>
                    <a:pt x="4432300" y="818111"/>
                    <a:pt x="4386811" y="863600"/>
                    <a:pt x="4330697" y="863600"/>
                  </a:cubicBezTo>
                  <a:lnTo>
                    <a:pt x="101603" y="863600"/>
                  </a:lnTo>
                  <a:cubicBezTo>
                    <a:pt x="45527" y="863600"/>
                    <a:pt x="0" y="818073"/>
                    <a:pt x="0" y="761997"/>
                  </a:cubicBezTo>
                  <a:lnTo>
                    <a:pt x="0" y="101603"/>
                  </a:lnTo>
                  <a:cubicBezTo>
                    <a:pt x="0" y="45527"/>
                    <a:pt x="45527" y="0"/>
                    <a:pt x="101603" y="0"/>
                  </a:cubicBezTo>
                  <a:close/>
                </a:path>
              </a:pathLst>
            </a:custGeom>
            <a:solidFill>
              <a:srgbClr val="D69E2E">
                <a:alpha val="1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6" name="CustomShape 50"/>
            <p:cNvSpPr/>
            <p:nvPr/>
          </p:nvSpPr>
          <p:spPr>
            <a:xfrm>
              <a:off x="11209680" y="5486400"/>
              <a:ext cx="422892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1" strike="noStrike" spc="-1">
                  <a:solidFill>
                    <a:srgbClr val="2C5282"/>
                  </a:solidFill>
                  <a:latin typeface="MiSans"/>
                  <a:ea typeface="MiSans"/>
                </a:rPr>
                <a:t>Taşınabilir Cihazlar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27" name="CustomShape 51"/>
            <p:cNvSpPr/>
            <p:nvPr/>
          </p:nvSpPr>
          <p:spPr>
            <a:xfrm>
              <a:off x="11209680" y="5791320"/>
              <a:ext cx="421596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Evde TPE, uzaktan monitörizasyon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28" name="CustomShape 52"/>
            <p:cNvSpPr/>
            <p:nvPr/>
          </p:nvSpPr>
          <p:spPr>
            <a:xfrm>
              <a:off x="507960" y="6654960"/>
              <a:ext cx="7492680" cy="2641320"/>
            </a:xfrm>
            <a:custGeom>
              <a:avLst/>
              <a:gdLst/>
              <a:ahLst/>
              <a:cxnLst/>
              <a:rect l="l" t="t" r="r" b="b"/>
              <a:pathLst>
                <a:path w="7493000" h="2641600">
                  <a:moveTo>
                    <a:pt x="152394" y="0"/>
                  </a:moveTo>
                  <a:lnTo>
                    <a:pt x="7340606" y="0"/>
                  </a:lnTo>
                  <a:cubicBezTo>
                    <a:pt x="7424771" y="0"/>
                    <a:pt x="7493000" y="68229"/>
                    <a:pt x="7493000" y="152394"/>
                  </a:cubicBezTo>
                  <a:lnTo>
                    <a:pt x="7493000" y="2489206"/>
                  </a:lnTo>
                  <a:cubicBezTo>
                    <a:pt x="7493000" y="2573371"/>
                    <a:pt x="7424771" y="2641600"/>
                    <a:pt x="7340606" y="2641600"/>
                  </a:cubicBezTo>
                  <a:lnTo>
                    <a:pt x="152394" y="2641600"/>
                  </a:lnTo>
                  <a:cubicBezTo>
                    <a:pt x="68229" y="2641600"/>
                    <a:pt x="0" y="2573371"/>
                    <a:pt x="0" y="2489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4A90A4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9" name="CustomShape 53"/>
            <p:cNvSpPr/>
            <p:nvPr/>
          </p:nvSpPr>
          <p:spPr>
            <a:xfrm>
              <a:off x="793800" y="6959520"/>
              <a:ext cx="253800" cy="253800"/>
            </a:xfrm>
            <a:custGeom>
              <a:avLst/>
              <a:gdLst/>
              <a:ahLst/>
              <a:cxnLst/>
              <a:rect l="l" t="t" r="r" b="b"/>
              <a:pathLst>
                <a:path w="254000" h="254000">
                  <a:moveTo>
                    <a:pt x="87313" y="0"/>
                  </a:moveTo>
                  <a:cubicBezTo>
                    <a:pt x="74166" y="0"/>
                    <a:pt x="63500" y="10666"/>
                    <a:pt x="63500" y="23812"/>
                  </a:cubicBezTo>
                  <a:lnTo>
                    <a:pt x="63500" y="127000"/>
                  </a:lnTo>
                  <a:cubicBezTo>
                    <a:pt x="63500" y="140146"/>
                    <a:pt x="74166" y="150813"/>
                    <a:pt x="87313" y="150813"/>
                  </a:cubicBezTo>
                  <a:lnTo>
                    <a:pt x="119063" y="150813"/>
                  </a:lnTo>
                  <a:cubicBezTo>
                    <a:pt x="132209" y="150813"/>
                    <a:pt x="142875" y="140146"/>
                    <a:pt x="142875" y="127000"/>
                  </a:cubicBezTo>
                  <a:lnTo>
                    <a:pt x="142875" y="95250"/>
                  </a:lnTo>
                  <a:lnTo>
                    <a:pt x="158750" y="95250"/>
                  </a:lnTo>
                  <a:cubicBezTo>
                    <a:pt x="193824" y="95250"/>
                    <a:pt x="222250" y="123676"/>
                    <a:pt x="222250" y="158750"/>
                  </a:cubicBezTo>
                  <a:cubicBezTo>
                    <a:pt x="222250" y="193824"/>
                    <a:pt x="193824" y="222250"/>
                    <a:pt x="158750" y="222250"/>
                  </a:cubicBezTo>
                  <a:lnTo>
                    <a:pt x="15875" y="222250"/>
                  </a:lnTo>
                  <a:cubicBezTo>
                    <a:pt x="7094" y="222250"/>
                    <a:pt x="0" y="229344"/>
                    <a:pt x="0" y="238125"/>
                  </a:cubicBezTo>
                  <a:cubicBezTo>
                    <a:pt x="0" y="246906"/>
                    <a:pt x="7094" y="254000"/>
                    <a:pt x="15875" y="254000"/>
                  </a:cubicBezTo>
                  <a:lnTo>
                    <a:pt x="238125" y="254000"/>
                  </a:lnTo>
                  <a:cubicBezTo>
                    <a:pt x="246906" y="254000"/>
                    <a:pt x="254000" y="246906"/>
                    <a:pt x="254000" y="238125"/>
                  </a:cubicBezTo>
                  <a:cubicBezTo>
                    <a:pt x="254000" y="229344"/>
                    <a:pt x="246906" y="222250"/>
                    <a:pt x="238125" y="222250"/>
                  </a:cubicBezTo>
                  <a:lnTo>
                    <a:pt x="229741" y="222250"/>
                  </a:lnTo>
                  <a:cubicBezTo>
                    <a:pt x="244822" y="205383"/>
                    <a:pt x="254000" y="183158"/>
                    <a:pt x="254000" y="158750"/>
                  </a:cubicBezTo>
                  <a:cubicBezTo>
                    <a:pt x="254000" y="106164"/>
                    <a:pt x="211336" y="63500"/>
                    <a:pt x="158750" y="63500"/>
                  </a:cubicBezTo>
                  <a:lnTo>
                    <a:pt x="142875" y="63500"/>
                  </a:lnTo>
                  <a:lnTo>
                    <a:pt x="142875" y="23812"/>
                  </a:lnTo>
                  <a:cubicBezTo>
                    <a:pt x="142875" y="10666"/>
                    <a:pt x="132209" y="0"/>
                    <a:pt x="119063" y="0"/>
                  </a:cubicBezTo>
                  <a:lnTo>
                    <a:pt x="87313" y="0"/>
                  </a:lnTo>
                  <a:close/>
                  <a:moveTo>
                    <a:pt x="59531" y="174625"/>
                  </a:moveTo>
                  <a:cubicBezTo>
                    <a:pt x="52933" y="174625"/>
                    <a:pt x="47625" y="179933"/>
                    <a:pt x="47625" y="186531"/>
                  </a:cubicBezTo>
                  <a:cubicBezTo>
                    <a:pt x="47625" y="193129"/>
                    <a:pt x="52933" y="198438"/>
                    <a:pt x="59531" y="198438"/>
                  </a:cubicBezTo>
                  <a:lnTo>
                    <a:pt x="146844" y="198438"/>
                  </a:lnTo>
                  <a:cubicBezTo>
                    <a:pt x="153442" y="198438"/>
                    <a:pt x="158750" y="193129"/>
                    <a:pt x="158750" y="186531"/>
                  </a:cubicBezTo>
                  <a:cubicBezTo>
                    <a:pt x="158750" y="179933"/>
                    <a:pt x="153442" y="174625"/>
                    <a:pt x="146844" y="174625"/>
                  </a:cubicBezTo>
                  <a:lnTo>
                    <a:pt x="59531" y="174625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0" name="CustomShape 54"/>
            <p:cNvSpPr/>
            <p:nvPr/>
          </p:nvSpPr>
          <p:spPr>
            <a:xfrm>
              <a:off x="1079640" y="6908760"/>
              <a:ext cx="679428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Devam Eden Araştırmalar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31" name="CustomShape 55"/>
            <p:cNvSpPr/>
            <p:nvPr/>
          </p:nvSpPr>
          <p:spPr>
            <a:xfrm>
              <a:off x="787320" y="74793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2" name="CustomShape 56"/>
            <p:cNvSpPr/>
            <p:nvPr/>
          </p:nvSpPr>
          <p:spPr>
            <a:xfrm>
              <a:off x="1117440" y="741672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Kombinasyon stratejileri: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Optimal albümin/TDP oranları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33" name="CustomShape 57"/>
            <p:cNvSpPr/>
            <p:nvPr/>
          </p:nvSpPr>
          <p:spPr>
            <a:xfrm>
              <a:off x="787320" y="79110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4" name="CustomShape 58"/>
            <p:cNvSpPr/>
            <p:nvPr/>
          </p:nvSpPr>
          <p:spPr>
            <a:xfrm>
              <a:off x="1117440" y="784872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COVID-19: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TPE etkinliği, immün modülasyon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35" name="CustomShape 59"/>
            <p:cNvSpPr/>
            <p:nvPr/>
          </p:nvSpPr>
          <p:spPr>
            <a:xfrm>
              <a:off x="787320" y="83430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6" name="CustomShape 60"/>
            <p:cNvSpPr/>
            <p:nvPr/>
          </p:nvSpPr>
          <p:spPr>
            <a:xfrm>
              <a:off x="1117440" y="828036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Nörodejeneratif: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Alzheimer, ALS'de TPE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37" name="CustomShape 61"/>
            <p:cNvSpPr/>
            <p:nvPr/>
          </p:nvSpPr>
          <p:spPr>
            <a:xfrm>
              <a:off x="787320" y="87746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135096" y="84415"/>
                  </a:moveTo>
                  <a:lnTo>
                    <a:pt x="103346" y="135215"/>
                  </a:lnTo>
                  <a:cubicBezTo>
                    <a:pt x="101679" y="137874"/>
                    <a:pt x="98822" y="139541"/>
                    <a:pt x="95687" y="139700"/>
                  </a:cubicBezTo>
                  <a:cubicBezTo>
                    <a:pt x="92551" y="139859"/>
                    <a:pt x="89535" y="138430"/>
                    <a:pt x="87670" y="135890"/>
                  </a:cubicBezTo>
                  <a:lnTo>
                    <a:pt x="68620" y="110490"/>
                  </a:lnTo>
                  <a:cubicBezTo>
                    <a:pt x="65445" y="106283"/>
                    <a:pt x="66318" y="100330"/>
                    <a:pt x="70525" y="97155"/>
                  </a:cubicBezTo>
                  <a:cubicBezTo>
                    <a:pt x="74732" y="93980"/>
                    <a:pt x="80685" y="94853"/>
                    <a:pt x="83860" y="99060"/>
                  </a:cubicBezTo>
                  <a:lnTo>
                    <a:pt x="94575" y="113348"/>
                  </a:lnTo>
                  <a:lnTo>
                    <a:pt x="118943" y="74335"/>
                  </a:lnTo>
                  <a:cubicBezTo>
                    <a:pt x="121722" y="69890"/>
                    <a:pt x="127595" y="68501"/>
                    <a:pt x="132080" y="71318"/>
                  </a:cubicBezTo>
                  <a:cubicBezTo>
                    <a:pt x="136565" y="74136"/>
                    <a:pt x="137914" y="79970"/>
                    <a:pt x="135096" y="84455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8" name="CustomShape 62"/>
            <p:cNvSpPr/>
            <p:nvPr/>
          </p:nvSpPr>
          <p:spPr>
            <a:xfrm>
              <a:off x="1117440" y="8712360"/>
              <a:ext cx="673056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Pediatrik: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Güvenlik ve etkinlik çalışmaları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39" name="CustomShape 63"/>
            <p:cNvSpPr/>
            <p:nvPr/>
          </p:nvSpPr>
          <p:spPr>
            <a:xfrm>
              <a:off x="8280360" y="6654960"/>
              <a:ext cx="7467120" cy="2641320"/>
            </a:xfrm>
            <a:custGeom>
              <a:avLst/>
              <a:gdLst/>
              <a:ahLst/>
              <a:cxnLst/>
              <a:rect l="l" t="t" r="r" b="b"/>
              <a:pathLst>
                <a:path w="7467600" h="2641600">
                  <a:moveTo>
                    <a:pt x="50800" y="0"/>
                  </a:moveTo>
                  <a:lnTo>
                    <a:pt x="7315206" y="0"/>
                  </a:lnTo>
                  <a:cubicBezTo>
                    <a:pt x="7399371" y="0"/>
                    <a:pt x="7467600" y="68229"/>
                    <a:pt x="7467600" y="152394"/>
                  </a:cubicBezTo>
                  <a:lnTo>
                    <a:pt x="7467600" y="2489206"/>
                  </a:lnTo>
                  <a:cubicBezTo>
                    <a:pt x="7467600" y="2573371"/>
                    <a:pt x="7399371" y="2641600"/>
                    <a:pt x="7315206" y="2641600"/>
                  </a:cubicBez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90500" dist="127080" dir="5400000" algn="bl" rotWithShape="0">
                <a:srgbClr val="000000">
                  <a:alpha val="1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0" name="CustomShape 64"/>
            <p:cNvSpPr/>
            <p:nvPr/>
          </p:nvSpPr>
          <p:spPr>
            <a:xfrm>
              <a:off x="8280360" y="6654960"/>
              <a:ext cx="50400" cy="2641320"/>
            </a:xfrm>
            <a:custGeom>
              <a:avLst/>
              <a:gdLst/>
              <a:ahLst/>
              <a:cxnLst/>
              <a:rect l="l" t="t" r="r" b="b"/>
              <a:pathLst>
                <a:path w="50800" h="2641600">
                  <a:moveTo>
                    <a:pt x="50800" y="0"/>
                  </a:moveTo>
                  <a:lnTo>
                    <a:pt x="50800" y="0"/>
                  </a:lnTo>
                  <a:lnTo>
                    <a:pt x="50800" y="2641600"/>
                  </a:lnTo>
                  <a:lnTo>
                    <a:pt x="50800" y="2641600"/>
                  </a:lnTo>
                  <a:cubicBezTo>
                    <a:pt x="22763" y="2641600"/>
                    <a:pt x="0" y="2618837"/>
                    <a:pt x="0" y="25908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1" name="CustomShape 65"/>
            <p:cNvSpPr/>
            <p:nvPr/>
          </p:nvSpPr>
          <p:spPr>
            <a:xfrm>
              <a:off x="8623440" y="6959520"/>
              <a:ext cx="190080" cy="253800"/>
            </a:xfrm>
            <a:custGeom>
              <a:avLst/>
              <a:gdLst/>
              <a:ahLst/>
              <a:cxnLst/>
              <a:rect l="l" t="t" r="r" b="b"/>
              <a:pathLst>
                <a:path w="190500" h="254000">
                  <a:moveTo>
                    <a:pt x="145306" y="190500"/>
                  </a:moveTo>
                  <a:cubicBezTo>
                    <a:pt x="148927" y="179437"/>
                    <a:pt x="156170" y="169416"/>
                    <a:pt x="164356" y="160784"/>
                  </a:cubicBezTo>
                  <a:cubicBezTo>
                    <a:pt x="180578" y="143718"/>
                    <a:pt x="190500" y="120650"/>
                    <a:pt x="190500" y="95250"/>
                  </a:cubicBezTo>
                  <a:cubicBezTo>
                    <a:pt x="190500" y="42664"/>
                    <a:pt x="147836" y="0"/>
                    <a:pt x="95250" y="0"/>
                  </a:cubicBezTo>
                  <a:cubicBezTo>
                    <a:pt x="42664" y="0"/>
                    <a:pt x="0" y="42664"/>
                    <a:pt x="0" y="95250"/>
                  </a:cubicBezTo>
                  <a:cubicBezTo>
                    <a:pt x="0" y="120650"/>
                    <a:pt x="9922" y="143718"/>
                    <a:pt x="26144" y="160784"/>
                  </a:cubicBezTo>
                  <a:cubicBezTo>
                    <a:pt x="34330" y="169416"/>
                    <a:pt x="41622" y="179437"/>
                    <a:pt x="45194" y="190500"/>
                  </a:cubicBezTo>
                  <a:lnTo>
                    <a:pt x="145256" y="190500"/>
                  </a:lnTo>
                  <a:close/>
                  <a:moveTo>
                    <a:pt x="142875" y="214313"/>
                  </a:moveTo>
                  <a:lnTo>
                    <a:pt x="47625" y="214313"/>
                  </a:lnTo>
                  <a:lnTo>
                    <a:pt x="47625" y="222250"/>
                  </a:lnTo>
                  <a:cubicBezTo>
                    <a:pt x="47625" y="244177"/>
                    <a:pt x="65385" y="261937"/>
                    <a:pt x="87313" y="261937"/>
                  </a:cubicBezTo>
                  <a:lnTo>
                    <a:pt x="103188" y="261937"/>
                  </a:lnTo>
                  <a:cubicBezTo>
                    <a:pt x="125115" y="261937"/>
                    <a:pt x="142875" y="244177"/>
                    <a:pt x="142875" y="222250"/>
                  </a:cubicBezTo>
                  <a:lnTo>
                    <a:pt x="142875" y="214313"/>
                  </a:lnTo>
                  <a:close/>
                  <a:moveTo>
                    <a:pt x="91281" y="55563"/>
                  </a:moveTo>
                  <a:cubicBezTo>
                    <a:pt x="71537" y="55563"/>
                    <a:pt x="55563" y="71537"/>
                    <a:pt x="55563" y="91281"/>
                  </a:cubicBezTo>
                  <a:cubicBezTo>
                    <a:pt x="55563" y="97879"/>
                    <a:pt x="50254" y="103188"/>
                    <a:pt x="43656" y="103188"/>
                  </a:cubicBezTo>
                  <a:cubicBezTo>
                    <a:pt x="37058" y="103188"/>
                    <a:pt x="31750" y="97879"/>
                    <a:pt x="31750" y="91281"/>
                  </a:cubicBezTo>
                  <a:cubicBezTo>
                    <a:pt x="31750" y="58390"/>
                    <a:pt x="58390" y="31750"/>
                    <a:pt x="91281" y="31750"/>
                  </a:cubicBezTo>
                  <a:cubicBezTo>
                    <a:pt x="97879" y="31750"/>
                    <a:pt x="103188" y="37058"/>
                    <a:pt x="103188" y="43656"/>
                  </a:cubicBezTo>
                  <a:cubicBezTo>
                    <a:pt x="103188" y="50254"/>
                    <a:pt x="97879" y="55563"/>
                    <a:pt x="91281" y="55563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2" name="CustomShape 66"/>
            <p:cNvSpPr/>
            <p:nvPr/>
          </p:nvSpPr>
          <p:spPr>
            <a:xfrm>
              <a:off x="8877240" y="6908760"/>
              <a:ext cx="674352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2C5282"/>
                  </a:solidFill>
                  <a:latin typeface="Noto Sans SC"/>
                  <a:ea typeface="Noto Sans SC"/>
                </a:rPr>
                <a:t>Gelecek Vizyonu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43" name="CustomShape 67"/>
            <p:cNvSpPr/>
            <p:nvPr/>
          </p:nvSpPr>
          <p:spPr>
            <a:xfrm>
              <a:off x="8585280" y="74793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4" name="CustomShape 68"/>
            <p:cNvSpPr/>
            <p:nvPr/>
          </p:nvSpPr>
          <p:spPr>
            <a:xfrm>
              <a:off x="8915400" y="7416720"/>
              <a:ext cx="66798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2025-2030: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Kişiselleştirilmiş replasman protokolleri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45" name="CustomShape 69"/>
            <p:cNvSpPr/>
            <p:nvPr/>
          </p:nvSpPr>
          <p:spPr>
            <a:xfrm>
              <a:off x="8585280" y="79110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6" name="CustomShape 70"/>
            <p:cNvSpPr/>
            <p:nvPr/>
          </p:nvSpPr>
          <p:spPr>
            <a:xfrm>
              <a:off x="8915400" y="7848720"/>
              <a:ext cx="66798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2030+: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Yapay zeka destekli karar sistemleri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47" name="CustomShape 71"/>
            <p:cNvSpPr/>
            <p:nvPr/>
          </p:nvSpPr>
          <p:spPr>
            <a:xfrm>
              <a:off x="8585280" y="834300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8" name="CustomShape 72"/>
            <p:cNvSpPr/>
            <p:nvPr/>
          </p:nvSpPr>
          <p:spPr>
            <a:xfrm>
              <a:off x="8915400" y="8280360"/>
              <a:ext cx="66798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2035+: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Hücre bazlı replasman sıvıları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49" name="CustomShape 73"/>
            <p:cNvSpPr/>
            <p:nvPr/>
          </p:nvSpPr>
          <p:spPr>
            <a:xfrm>
              <a:off x="8585280" y="87746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0" name="CustomShape 74"/>
            <p:cNvSpPr/>
            <p:nvPr/>
          </p:nvSpPr>
          <p:spPr>
            <a:xfrm>
              <a:off x="8915400" y="8712360"/>
              <a:ext cx="6679800" cy="329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1" strike="noStrike" spc="-1">
                  <a:solidFill>
                    <a:srgbClr val="1A202C"/>
                  </a:solidFill>
                  <a:latin typeface="MiSans"/>
                  <a:ea typeface="MiSans"/>
                </a:rPr>
                <a:t>2040+:</a:t>
              </a:r>
              <a:r>
                <a:rPr lang="en-US" sz="1600" b="0" strike="noStrike" spc="-1">
                  <a:solidFill>
                    <a:srgbClr val="1A202C"/>
                  </a:solidFill>
                  <a:latin typeface="MiSans"/>
                  <a:ea typeface="MiSans"/>
                </a:rPr>
                <a:t> Nanoteknoloji ile hedefli tedavi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77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114300" y="-80630"/>
            <a:ext cx="16141700" cy="8915400"/>
            <a:chOff x="0" y="0"/>
            <a:chExt cx="16255800" cy="9143640"/>
          </a:xfrm>
        </p:grpSpPr>
        <p:sp>
          <p:nvSpPr>
            <p:cNvPr id="1451" name="CustomShape 1"/>
            <p:cNvSpPr/>
            <p:nvPr/>
          </p:nvSpPr>
          <p:spPr>
            <a:xfrm>
              <a:off x="0" y="0"/>
              <a:ext cx="16255800" cy="9143640"/>
            </a:xfrm>
            <a:custGeom>
              <a:avLst/>
              <a:gdLst/>
              <a:ahLst/>
              <a:cxnLst/>
              <a:rect l="l" t="t" r="r" b="b"/>
              <a:pathLst>
                <a:path w="16256000" h="9144000">
                  <a:moveTo>
                    <a:pt x="0" y="0"/>
                  </a:moveTo>
                  <a:lnTo>
                    <a:pt x="16256000" y="0"/>
                  </a:lnTo>
                  <a:lnTo>
                    <a:pt x="162560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2C5282"/>
                </a:gs>
                <a:gs pos="100000">
                  <a:srgbClr val="2C5282">
                    <a:alpha val="95294"/>
                  </a:srgbClr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4" name="CustomShape 4"/>
            <p:cNvSpPr/>
            <p:nvPr/>
          </p:nvSpPr>
          <p:spPr>
            <a:xfrm>
              <a:off x="2658191" y="529790"/>
              <a:ext cx="10311530" cy="90877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Özet</a:t>
              </a:r>
              <a:r>
                <a:rPr lang="en-US" sz="36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</a:t>
              </a:r>
              <a:r>
                <a:rPr lang="en-US" sz="36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ve</a:t>
              </a:r>
              <a:r>
                <a:rPr lang="en-US" sz="3600" b="1" strike="noStrike" spc="-1" dirty="0">
                  <a:solidFill>
                    <a:srgbClr val="FF0000"/>
                  </a:solidFill>
                  <a:latin typeface="Noto Sans SC"/>
                  <a:ea typeface="Noto Sans SC"/>
                </a:rPr>
                <a:t> Pratik </a:t>
              </a:r>
              <a:r>
                <a:rPr lang="en-US" sz="3600" b="1" strike="noStrike" spc="-1" dirty="0" err="1">
                  <a:solidFill>
                    <a:srgbClr val="FF0000"/>
                  </a:solidFill>
                  <a:latin typeface="Noto Sans SC"/>
                  <a:ea typeface="Noto Sans SC"/>
                </a:rPr>
                <a:t>İpuçları</a:t>
              </a:r>
              <a:endParaRPr lang="tr-TR" sz="3600" b="0" strike="noStrike" spc="-1" dirty="0">
                <a:solidFill>
                  <a:srgbClr val="FF0000"/>
                </a:solidFill>
                <a:latin typeface="Arial"/>
              </a:endParaRPr>
            </a:p>
          </p:txBody>
        </p:sp>
        <p:sp>
          <p:nvSpPr>
            <p:cNvPr id="1455" name="CustomShape 5"/>
            <p:cNvSpPr/>
            <p:nvPr/>
          </p:nvSpPr>
          <p:spPr>
            <a:xfrm>
              <a:off x="7518240" y="1591560"/>
              <a:ext cx="1218960" cy="50400"/>
            </a:xfrm>
            <a:custGeom>
              <a:avLst/>
              <a:gdLst/>
              <a:ahLst/>
              <a:cxnLst/>
              <a:rect l="l" t="t" r="r" b="b"/>
              <a:pathLst>
                <a:path w="1219200" h="50800">
                  <a:moveTo>
                    <a:pt x="0" y="0"/>
                  </a:moveTo>
                  <a:lnTo>
                    <a:pt x="1219200" y="0"/>
                  </a:lnTo>
                  <a:lnTo>
                    <a:pt x="1219200" y="50800"/>
                  </a:lnTo>
                  <a:lnTo>
                    <a:pt x="0" y="5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6" name="CustomShape 6"/>
            <p:cNvSpPr/>
            <p:nvPr/>
          </p:nvSpPr>
          <p:spPr>
            <a:xfrm>
              <a:off x="513720" y="1851120"/>
              <a:ext cx="7504200" cy="1484640"/>
            </a:xfrm>
            <a:custGeom>
              <a:avLst/>
              <a:gdLst/>
              <a:ahLst/>
              <a:cxnLst/>
              <a:rect l="l" t="t" r="r" b="b"/>
              <a:pathLst>
                <a:path w="7504723" h="1484923">
                  <a:moveTo>
                    <a:pt x="152398" y="0"/>
                  </a:moveTo>
                  <a:lnTo>
                    <a:pt x="7352325" y="0"/>
                  </a:lnTo>
                  <a:cubicBezTo>
                    <a:pt x="7436492" y="0"/>
                    <a:pt x="7504723" y="68231"/>
                    <a:pt x="7504723" y="152398"/>
                  </a:cubicBezTo>
                  <a:lnTo>
                    <a:pt x="7504723" y="1332525"/>
                  </a:lnTo>
                  <a:cubicBezTo>
                    <a:pt x="7504723" y="1416692"/>
                    <a:pt x="7436492" y="1484923"/>
                    <a:pt x="7352325" y="1484923"/>
                  </a:cubicBezTo>
                  <a:lnTo>
                    <a:pt x="152398" y="1484923"/>
                  </a:lnTo>
                  <a:cubicBezTo>
                    <a:pt x="68287" y="1484923"/>
                    <a:pt x="0" y="1416636"/>
                    <a:pt x="0" y="1332525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18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7" name="CustomShape 7"/>
            <p:cNvSpPr/>
            <p:nvPr/>
          </p:nvSpPr>
          <p:spPr>
            <a:xfrm>
              <a:off x="722880" y="206028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8" name="CustomShape 8"/>
            <p:cNvSpPr/>
            <p:nvPr/>
          </p:nvSpPr>
          <p:spPr>
            <a:xfrm>
              <a:off x="659520" y="206028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1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59" name="CustomShape 9"/>
            <p:cNvSpPr/>
            <p:nvPr/>
          </p:nvSpPr>
          <p:spPr>
            <a:xfrm>
              <a:off x="1485000" y="2060280"/>
              <a:ext cx="64386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Hastaya Özgü Seçim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460" name="CustomShape 10"/>
            <p:cNvSpPr/>
            <p:nvPr/>
          </p:nvSpPr>
          <p:spPr>
            <a:xfrm>
              <a:off x="1485000" y="2466720"/>
              <a:ext cx="6426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Replasman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sıvısı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;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klinik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durum,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kanama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riski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,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hastalık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tipi,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maliyet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faktörleri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göz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önünde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bulundurularak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 </a:t>
              </a:r>
              <a:r>
                <a:rPr lang="en-US" sz="1600" b="0" strike="noStrike" spc="-1" dirty="0" err="1">
                  <a:solidFill>
                    <a:srgbClr val="FFFFFF"/>
                  </a:solidFill>
                  <a:latin typeface="MiSans"/>
                  <a:ea typeface="MiSans"/>
                </a:rPr>
                <a:t>bireyselleştirilmelidir</a:t>
              </a:r>
              <a:r>
                <a:rPr lang="en-US" sz="1600" b="0" strike="noStrike" spc="-1" dirty="0">
                  <a:solidFill>
                    <a:srgbClr val="FFFFFF"/>
                  </a:solidFill>
                  <a:latin typeface="MiSans"/>
                  <a:ea typeface="MiSans"/>
                </a:rPr>
                <a:t>.</a:t>
              </a:r>
              <a:endParaRPr lang="tr-TR" sz="1600" b="0" strike="noStrike" spc="-1" dirty="0">
                <a:latin typeface="Arial"/>
              </a:endParaRPr>
            </a:p>
          </p:txBody>
        </p:sp>
        <p:sp>
          <p:nvSpPr>
            <p:cNvPr id="1461" name="CustomShape 11"/>
            <p:cNvSpPr/>
            <p:nvPr/>
          </p:nvSpPr>
          <p:spPr>
            <a:xfrm>
              <a:off x="8235360" y="1851120"/>
              <a:ext cx="7504200" cy="1484640"/>
            </a:xfrm>
            <a:custGeom>
              <a:avLst/>
              <a:gdLst/>
              <a:ahLst/>
              <a:cxnLst/>
              <a:rect l="l" t="t" r="r" b="b"/>
              <a:pathLst>
                <a:path w="7504723" h="1484923">
                  <a:moveTo>
                    <a:pt x="152398" y="0"/>
                  </a:moveTo>
                  <a:lnTo>
                    <a:pt x="7352325" y="0"/>
                  </a:lnTo>
                  <a:cubicBezTo>
                    <a:pt x="7436492" y="0"/>
                    <a:pt x="7504723" y="68231"/>
                    <a:pt x="7504723" y="152398"/>
                  </a:cubicBezTo>
                  <a:lnTo>
                    <a:pt x="7504723" y="1332525"/>
                  </a:lnTo>
                  <a:cubicBezTo>
                    <a:pt x="7504723" y="1416692"/>
                    <a:pt x="7436492" y="1484923"/>
                    <a:pt x="7352325" y="1484923"/>
                  </a:cubicBezTo>
                  <a:lnTo>
                    <a:pt x="152398" y="1484923"/>
                  </a:lnTo>
                  <a:cubicBezTo>
                    <a:pt x="68287" y="1484923"/>
                    <a:pt x="0" y="1416636"/>
                    <a:pt x="0" y="1332525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18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2" name="CustomShape 12"/>
            <p:cNvSpPr/>
            <p:nvPr/>
          </p:nvSpPr>
          <p:spPr>
            <a:xfrm>
              <a:off x="8444520" y="206028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3" name="CustomShape 13"/>
            <p:cNvSpPr/>
            <p:nvPr/>
          </p:nvSpPr>
          <p:spPr>
            <a:xfrm>
              <a:off x="8381160" y="206028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2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64" name="CustomShape 14"/>
            <p:cNvSpPr/>
            <p:nvPr/>
          </p:nvSpPr>
          <p:spPr>
            <a:xfrm>
              <a:off x="9206640" y="2060280"/>
              <a:ext cx="64386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TTP ve Kanama Riski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465" name="CustomShape 15"/>
            <p:cNvSpPr/>
            <p:nvPr/>
          </p:nvSpPr>
          <p:spPr>
            <a:xfrm>
              <a:off x="9206640" y="2466720"/>
              <a:ext cx="6426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TTP ve yüksek kanama riski olan hastalarda </a:t>
              </a: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TDP kullanımı zorunludur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. ADAMTS13 replasmanı kritik öneme sahiptir.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66" name="CustomShape 16"/>
            <p:cNvSpPr/>
            <p:nvPr/>
          </p:nvSpPr>
          <p:spPr>
            <a:xfrm>
              <a:off x="513720" y="3551040"/>
              <a:ext cx="7504200" cy="1484640"/>
            </a:xfrm>
            <a:custGeom>
              <a:avLst/>
              <a:gdLst/>
              <a:ahLst/>
              <a:cxnLst/>
              <a:rect l="l" t="t" r="r" b="b"/>
              <a:pathLst>
                <a:path w="7504723" h="1484923">
                  <a:moveTo>
                    <a:pt x="152398" y="0"/>
                  </a:moveTo>
                  <a:lnTo>
                    <a:pt x="7352325" y="0"/>
                  </a:lnTo>
                  <a:cubicBezTo>
                    <a:pt x="7436492" y="0"/>
                    <a:pt x="7504723" y="68231"/>
                    <a:pt x="7504723" y="152398"/>
                  </a:cubicBezTo>
                  <a:lnTo>
                    <a:pt x="7504723" y="1332525"/>
                  </a:lnTo>
                  <a:cubicBezTo>
                    <a:pt x="7504723" y="1416692"/>
                    <a:pt x="7436492" y="1484923"/>
                    <a:pt x="7352325" y="1484923"/>
                  </a:cubicBezTo>
                  <a:lnTo>
                    <a:pt x="152398" y="1484923"/>
                  </a:lnTo>
                  <a:cubicBezTo>
                    <a:pt x="68287" y="1484923"/>
                    <a:pt x="0" y="1416636"/>
                    <a:pt x="0" y="1332525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18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7" name="CustomShape 17"/>
            <p:cNvSpPr/>
            <p:nvPr/>
          </p:nvSpPr>
          <p:spPr>
            <a:xfrm>
              <a:off x="722880" y="376020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8" name="CustomShape 18"/>
            <p:cNvSpPr/>
            <p:nvPr/>
          </p:nvSpPr>
          <p:spPr>
            <a:xfrm>
              <a:off x="659520" y="376020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3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69" name="CustomShape 19"/>
            <p:cNvSpPr/>
            <p:nvPr/>
          </p:nvSpPr>
          <p:spPr>
            <a:xfrm>
              <a:off x="1485000" y="3760200"/>
              <a:ext cx="64386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Stabil Otoimmün Hastalıklar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470" name="CustomShape 20"/>
            <p:cNvSpPr/>
            <p:nvPr/>
          </p:nvSpPr>
          <p:spPr>
            <a:xfrm>
              <a:off x="1485000" y="4166640"/>
              <a:ext cx="6426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GBS, MG ve diğer stabil otoimmün hastalıklarda </a:t>
              </a: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albümin güvenli ve etkilidir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. Düşük yan etki profili avantajlıdır.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71" name="CustomShape 21"/>
            <p:cNvSpPr/>
            <p:nvPr/>
          </p:nvSpPr>
          <p:spPr>
            <a:xfrm>
              <a:off x="8235360" y="3551040"/>
              <a:ext cx="7504200" cy="1484640"/>
            </a:xfrm>
            <a:custGeom>
              <a:avLst/>
              <a:gdLst/>
              <a:ahLst/>
              <a:cxnLst/>
              <a:rect l="l" t="t" r="r" b="b"/>
              <a:pathLst>
                <a:path w="7504723" h="1484923">
                  <a:moveTo>
                    <a:pt x="152398" y="0"/>
                  </a:moveTo>
                  <a:lnTo>
                    <a:pt x="7352325" y="0"/>
                  </a:lnTo>
                  <a:cubicBezTo>
                    <a:pt x="7436492" y="0"/>
                    <a:pt x="7504723" y="68231"/>
                    <a:pt x="7504723" y="152398"/>
                  </a:cubicBezTo>
                  <a:lnTo>
                    <a:pt x="7504723" y="1332525"/>
                  </a:lnTo>
                  <a:cubicBezTo>
                    <a:pt x="7504723" y="1416692"/>
                    <a:pt x="7436492" y="1484923"/>
                    <a:pt x="7352325" y="1484923"/>
                  </a:cubicBezTo>
                  <a:lnTo>
                    <a:pt x="152398" y="1484923"/>
                  </a:lnTo>
                  <a:cubicBezTo>
                    <a:pt x="68287" y="1484923"/>
                    <a:pt x="0" y="1416636"/>
                    <a:pt x="0" y="1332525"/>
                  </a:cubicBezTo>
                  <a:lnTo>
                    <a:pt x="0" y="152398"/>
                  </a:lnTo>
                  <a:cubicBezTo>
                    <a:pt x="0" y="68287"/>
                    <a:pt x="68287" y="0"/>
                    <a:pt x="152398" y="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1880">
              <a:solidFill>
                <a:srgbClr val="FFFFFF">
                  <a:alpha val="2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2" name="CustomShape 22"/>
            <p:cNvSpPr/>
            <p:nvPr/>
          </p:nvSpPr>
          <p:spPr>
            <a:xfrm>
              <a:off x="8444520" y="3760200"/>
              <a:ext cx="609120" cy="60912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3" name="CustomShape 23"/>
            <p:cNvSpPr/>
            <p:nvPr/>
          </p:nvSpPr>
          <p:spPr>
            <a:xfrm>
              <a:off x="8381160" y="3760200"/>
              <a:ext cx="73620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4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74" name="CustomShape 24"/>
            <p:cNvSpPr/>
            <p:nvPr/>
          </p:nvSpPr>
          <p:spPr>
            <a:xfrm>
              <a:off x="9206640" y="3760200"/>
              <a:ext cx="64386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Major Yanıklar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475" name="CustomShape 25"/>
            <p:cNvSpPr/>
            <p:nvPr/>
          </p:nvSpPr>
          <p:spPr>
            <a:xfrm>
              <a:off x="9206640" y="4166640"/>
              <a:ext cx="6426000" cy="659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4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Major yanık hastalarında </a:t>
              </a:r>
              <a:r>
                <a:rPr lang="en-US" sz="1600" b="1" strike="noStrike" spc="-1">
                  <a:solidFill>
                    <a:srgbClr val="D69E2E"/>
                  </a:solidFill>
                  <a:latin typeface="MiSans"/>
                  <a:ea typeface="MiSans"/>
                </a:rPr>
                <a:t>TDP superior sonuçlar</a:t>
              </a: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 göstermektedir. Pulmoner ödem riski daha düşüktür.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476" name="CustomShape 26"/>
            <p:cNvSpPr/>
            <p:nvPr/>
          </p:nvSpPr>
          <p:spPr>
            <a:xfrm>
              <a:off x="513720" y="5250960"/>
              <a:ext cx="3681720" cy="1662480"/>
            </a:xfrm>
            <a:custGeom>
              <a:avLst/>
              <a:gdLst/>
              <a:ahLst/>
              <a:cxnLst/>
              <a:rect l="l" t="t" r="r" b="b"/>
              <a:pathLst>
                <a:path w="3682023" h="1662723">
                  <a:moveTo>
                    <a:pt x="152405" y="0"/>
                  </a:moveTo>
                  <a:lnTo>
                    <a:pt x="3529618" y="0"/>
                  </a:lnTo>
                  <a:cubicBezTo>
                    <a:pt x="3613789" y="0"/>
                    <a:pt x="3682023" y="68234"/>
                    <a:pt x="3682023" y="152405"/>
                  </a:cubicBezTo>
                  <a:lnTo>
                    <a:pt x="3682023" y="1510318"/>
                  </a:lnTo>
                  <a:cubicBezTo>
                    <a:pt x="3682023" y="1594489"/>
                    <a:pt x="3613789" y="1662723"/>
                    <a:pt x="3529618" y="1662723"/>
                  </a:cubicBezTo>
                  <a:lnTo>
                    <a:pt x="152405" y="1662723"/>
                  </a:lnTo>
                  <a:cubicBezTo>
                    <a:pt x="68234" y="1662723"/>
                    <a:pt x="0" y="1594489"/>
                    <a:pt x="0" y="1510318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1880">
              <a:solidFill>
                <a:srgbClr val="FFFFFF">
                  <a:alpha val="3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8" name="CustomShape 28"/>
            <p:cNvSpPr/>
            <p:nvPr/>
          </p:nvSpPr>
          <p:spPr>
            <a:xfrm>
              <a:off x="627840" y="58410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Maliyet Avantajı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79" name="CustomShape 29"/>
            <p:cNvSpPr/>
            <p:nvPr/>
          </p:nvSpPr>
          <p:spPr>
            <a:xfrm>
              <a:off x="608760" y="6145920"/>
              <a:ext cx="3492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TDP &gt; Albümin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80" name="CustomShape 30"/>
            <p:cNvSpPr/>
            <p:nvPr/>
          </p:nvSpPr>
          <p:spPr>
            <a:xfrm>
              <a:off x="627840" y="65016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3-5 kat daha ucuz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81" name="CustomShape 31"/>
            <p:cNvSpPr/>
            <p:nvPr/>
          </p:nvSpPr>
          <p:spPr>
            <a:xfrm>
              <a:off x="4362120" y="5250960"/>
              <a:ext cx="3681720" cy="1662480"/>
            </a:xfrm>
            <a:custGeom>
              <a:avLst/>
              <a:gdLst/>
              <a:ahLst/>
              <a:cxnLst/>
              <a:rect l="l" t="t" r="r" b="b"/>
              <a:pathLst>
                <a:path w="3682023" h="1662723">
                  <a:moveTo>
                    <a:pt x="152405" y="0"/>
                  </a:moveTo>
                  <a:lnTo>
                    <a:pt x="3529618" y="0"/>
                  </a:lnTo>
                  <a:cubicBezTo>
                    <a:pt x="3613789" y="0"/>
                    <a:pt x="3682023" y="68234"/>
                    <a:pt x="3682023" y="152405"/>
                  </a:cubicBezTo>
                  <a:lnTo>
                    <a:pt x="3682023" y="1510318"/>
                  </a:lnTo>
                  <a:cubicBezTo>
                    <a:pt x="3682023" y="1594489"/>
                    <a:pt x="3613789" y="1662723"/>
                    <a:pt x="3529618" y="1662723"/>
                  </a:cubicBezTo>
                  <a:lnTo>
                    <a:pt x="152405" y="1662723"/>
                  </a:lnTo>
                  <a:cubicBezTo>
                    <a:pt x="68234" y="1662723"/>
                    <a:pt x="0" y="1594489"/>
                    <a:pt x="0" y="1510318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1880">
              <a:solidFill>
                <a:srgbClr val="FFFFFF">
                  <a:alpha val="3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2" name="CustomShape 32"/>
            <p:cNvSpPr/>
            <p:nvPr/>
          </p:nvSpPr>
          <p:spPr>
            <a:xfrm>
              <a:off x="6016680" y="5409360"/>
              <a:ext cx="380520" cy="38052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cubicBezTo>
                    <a:pt x="193923" y="0"/>
                    <a:pt x="197346" y="744"/>
                    <a:pt x="200471" y="2158"/>
                  </a:cubicBezTo>
                  <a:lnTo>
                    <a:pt x="340668" y="61615"/>
                  </a:lnTo>
                  <a:cubicBezTo>
                    <a:pt x="357039" y="68535"/>
                    <a:pt x="369243" y="84683"/>
                    <a:pt x="369168" y="104180"/>
                  </a:cubicBezTo>
                  <a:cubicBezTo>
                    <a:pt x="368796" y="177998"/>
                    <a:pt x="338435" y="313060"/>
                    <a:pt x="210220" y="374452"/>
                  </a:cubicBezTo>
                  <a:cubicBezTo>
                    <a:pt x="197793" y="380405"/>
                    <a:pt x="183356" y="380405"/>
                    <a:pt x="170929" y="374452"/>
                  </a:cubicBezTo>
                  <a:cubicBezTo>
                    <a:pt x="42639" y="313060"/>
                    <a:pt x="12353" y="177998"/>
                    <a:pt x="11981" y="104180"/>
                  </a:cubicBezTo>
                  <a:cubicBezTo>
                    <a:pt x="11906" y="84683"/>
                    <a:pt x="24110" y="68535"/>
                    <a:pt x="40481" y="61615"/>
                  </a:cubicBezTo>
                  <a:lnTo>
                    <a:pt x="180603" y="2158"/>
                  </a:lnTo>
                  <a:cubicBezTo>
                    <a:pt x="183728" y="744"/>
                    <a:pt x="187077" y="0"/>
                    <a:pt x="190500" y="0"/>
                  </a:cubicBezTo>
                  <a:close/>
                  <a:moveTo>
                    <a:pt x="190500" y="49709"/>
                  </a:moveTo>
                  <a:lnTo>
                    <a:pt x="190500" y="331068"/>
                  </a:lnTo>
                  <a:cubicBezTo>
                    <a:pt x="293191" y="281360"/>
                    <a:pt x="320799" y="171227"/>
                    <a:pt x="321469" y="105296"/>
                  </a:cubicBezTo>
                  <a:lnTo>
                    <a:pt x="190500" y="49783"/>
                  </a:lnTo>
                  <a:lnTo>
                    <a:pt x="190500" y="49783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3" name="CustomShape 33"/>
            <p:cNvSpPr/>
            <p:nvPr/>
          </p:nvSpPr>
          <p:spPr>
            <a:xfrm>
              <a:off x="4475880" y="58410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Güvenlik Profili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84" name="CustomShape 34"/>
            <p:cNvSpPr/>
            <p:nvPr/>
          </p:nvSpPr>
          <p:spPr>
            <a:xfrm>
              <a:off x="4456800" y="6145920"/>
              <a:ext cx="3492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Albümin &gt; TDP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85" name="CustomShape 35"/>
            <p:cNvSpPr/>
            <p:nvPr/>
          </p:nvSpPr>
          <p:spPr>
            <a:xfrm>
              <a:off x="4475880" y="65016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Düşük yan etki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86" name="CustomShape 36"/>
            <p:cNvSpPr/>
            <p:nvPr/>
          </p:nvSpPr>
          <p:spPr>
            <a:xfrm>
              <a:off x="8210160" y="5250960"/>
              <a:ext cx="3681720" cy="1662480"/>
            </a:xfrm>
            <a:custGeom>
              <a:avLst/>
              <a:gdLst/>
              <a:ahLst/>
              <a:cxnLst/>
              <a:rect l="l" t="t" r="r" b="b"/>
              <a:pathLst>
                <a:path w="3682023" h="1662723">
                  <a:moveTo>
                    <a:pt x="152405" y="0"/>
                  </a:moveTo>
                  <a:lnTo>
                    <a:pt x="3529618" y="0"/>
                  </a:lnTo>
                  <a:cubicBezTo>
                    <a:pt x="3613789" y="0"/>
                    <a:pt x="3682023" y="68234"/>
                    <a:pt x="3682023" y="152405"/>
                  </a:cubicBezTo>
                  <a:lnTo>
                    <a:pt x="3682023" y="1510318"/>
                  </a:lnTo>
                  <a:cubicBezTo>
                    <a:pt x="3682023" y="1594489"/>
                    <a:pt x="3613789" y="1662723"/>
                    <a:pt x="3529618" y="1662723"/>
                  </a:cubicBezTo>
                  <a:lnTo>
                    <a:pt x="152405" y="1662723"/>
                  </a:lnTo>
                  <a:cubicBezTo>
                    <a:pt x="68234" y="1662723"/>
                    <a:pt x="0" y="1594489"/>
                    <a:pt x="0" y="1510318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1880">
              <a:solidFill>
                <a:srgbClr val="FFFFFF">
                  <a:alpha val="3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7" name="CustomShape 37"/>
            <p:cNvSpPr/>
            <p:nvPr/>
          </p:nvSpPr>
          <p:spPr>
            <a:xfrm>
              <a:off x="9817200" y="5409360"/>
              <a:ext cx="475920" cy="380520"/>
            </a:xfrm>
            <a:custGeom>
              <a:avLst/>
              <a:gdLst/>
              <a:ahLst/>
              <a:cxnLst/>
              <a:rect l="l" t="t" r="r" b="b"/>
              <a:pathLst>
                <a:path w="476250" h="381000">
                  <a:moveTo>
                    <a:pt x="285750" y="23812"/>
                  </a:moveTo>
                  <a:lnTo>
                    <a:pt x="381000" y="23812"/>
                  </a:lnTo>
                  <a:cubicBezTo>
                    <a:pt x="394171" y="23812"/>
                    <a:pt x="404813" y="34454"/>
                    <a:pt x="404813" y="47625"/>
                  </a:cubicBezTo>
                  <a:cubicBezTo>
                    <a:pt x="404813" y="60796"/>
                    <a:pt x="394171" y="71438"/>
                    <a:pt x="381000" y="71438"/>
                  </a:cubicBezTo>
                  <a:lnTo>
                    <a:pt x="296466" y="71438"/>
                  </a:lnTo>
                  <a:cubicBezTo>
                    <a:pt x="292596" y="90636"/>
                    <a:pt x="279425" y="106487"/>
                    <a:pt x="261938" y="114077"/>
                  </a:cubicBezTo>
                  <a:lnTo>
                    <a:pt x="261938" y="333375"/>
                  </a:lnTo>
                  <a:lnTo>
                    <a:pt x="381000" y="333375"/>
                  </a:lnTo>
                  <a:cubicBezTo>
                    <a:pt x="394171" y="333375"/>
                    <a:pt x="404813" y="344016"/>
                    <a:pt x="404813" y="357188"/>
                  </a:cubicBezTo>
                  <a:cubicBezTo>
                    <a:pt x="404813" y="370359"/>
                    <a:pt x="394171" y="381000"/>
                    <a:pt x="381000" y="381000"/>
                  </a:cubicBezTo>
                  <a:lnTo>
                    <a:pt x="95250" y="381000"/>
                  </a:lnTo>
                  <a:cubicBezTo>
                    <a:pt x="82079" y="381000"/>
                    <a:pt x="71438" y="370359"/>
                    <a:pt x="71438" y="357188"/>
                  </a:cubicBezTo>
                  <a:cubicBezTo>
                    <a:pt x="71438" y="344016"/>
                    <a:pt x="82079" y="333375"/>
                    <a:pt x="95250" y="333375"/>
                  </a:cubicBezTo>
                  <a:lnTo>
                    <a:pt x="214313" y="333375"/>
                  </a:lnTo>
                  <a:lnTo>
                    <a:pt x="214313" y="114077"/>
                  </a:lnTo>
                  <a:cubicBezTo>
                    <a:pt x="196825" y="106412"/>
                    <a:pt x="183654" y="90562"/>
                    <a:pt x="179784" y="71438"/>
                  </a:cubicBezTo>
                  <a:lnTo>
                    <a:pt x="95250" y="71438"/>
                  </a:lnTo>
                  <a:cubicBezTo>
                    <a:pt x="82079" y="71438"/>
                    <a:pt x="71438" y="60796"/>
                    <a:pt x="71438" y="47625"/>
                  </a:cubicBezTo>
                  <a:cubicBezTo>
                    <a:pt x="71438" y="34454"/>
                    <a:pt x="82079" y="23812"/>
                    <a:pt x="95250" y="23812"/>
                  </a:cubicBezTo>
                  <a:lnTo>
                    <a:pt x="190500" y="23812"/>
                  </a:lnTo>
                  <a:cubicBezTo>
                    <a:pt x="201364" y="9376"/>
                    <a:pt x="218629" y="0"/>
                    <a:pt x="238125" y="0"/>
                  </a:cubicBezTo>
                  <a:cubicBezTo>
                    <a:pt x="257621" y="0"/>
                    <a:pt x="274886" y="9376"/>
                    <a:pt x="285750" y="23812"/>
                  </a:cubicBezTo>
                  <a:close/>
                  <a:moveTo>
                    <a:pt x="327124" y="238125"/>
                  </a:moveTo>
                  <a:lnTo>
                    <a:pt x="434876" y="238125"/>
                  </a:lnTo>
                  <a:lnTo>
                    <a:pt x="381000" y="145703"/>
                  </a:lnTo>
                  <a:lnTo>
                    <a:pt x="327124" y="238125"/>
                  </a:lnTo>
                  <a:close/>
                  <a:moveTo>
                    <a:pt x="381000" y="309563"/>
                  </a:moveTo>
                  <a:cubicBezTo>
                    <a:pt x="334194" y="309563"/>
                    <a:pt x="295275" y="284262"/>
                    <a:pt x="287238" y="250850"/>
                  </a:cubicBezTo>
                  <a:cubicBezTo>
                    <a:pt x="285304" y="242664"/>
                    <a:pt x="287982" y="234255"/>
                    <a:pt x="292224" y="226963"/>
                  </a:cubicBezTo>
                  <a:lnTo>
                    <a:pt x="363066" y="105519"/>
                  </a:lnTo>
                  <a:cubicBezTo>
                    <a:pt x="366787" y="99120"/>
                    <a:pt x="373633" y="95250"/>
                    <a:pt x="381000" y="95250"/>
                  </a:cubicBezTo>
                  <a:cubicBezTo>
                    <a:pt x="388367" y="95250"/>
                    <a:pt x="395213" y="99194"/>
                    <a:pt x="398934" y="105519"/>
                  </a:cubicBezTo>
                  <a:lnTo>
                    <a:pt x="469776" y="226963"/>
                  </a:lnTo>
                  <a:cubicBezTo>
                    <a:pt x="474018" y="234255"/>
                    <a:pt x="476696" y="242664"/>
                    <a:pt x="474762" y="250850"/>
                  </a:cubicBezTo>
                  <a:cubicBezTo>
                    <a:pt x="466725" y="284187"/>
                    <a:pt x="427806" y="309563"/>
                    <a:pt x="381000" y="309563"/>
                  </a:cubicBezTo>
                  <a:close/>
                  <a:moveTo>
                    <a:pt x="94357" y="145703"/>
                  </a:moveTo>
                  <a:lnTo>
                    <a:pt x="40481" y="238125"/>
                  </a:lnTo>
                  <a:lnTo>
                    <a:pt x="148307" y="238125"/>
                  </a:lnTo>
                  <a:lnTo>
                    <a:pt x="94357" y="145703"/>
                  </a:lnTo>
                  <a:close/>
                  <a:moveTo>
                    <a:pt x="670" y="250850"/>
                  </a:moveTo>
                  <a:cubicBezTo>
                    <a:pt x="-1265" y="242664"/>
                    <a:pt x="1414" y="234255"/>
                    <a:pt x="5655" y="226963"/>
                  </a:cubicBezTo>
                  <a:lnTo>
                    <a:pt x="76498" y="105519"/>
                  </a:lnTo>
                  <a:cubicBezTo>
                    <a:pt x="80218" y="99120"/>
                    <a:pt x="87064" y="95250"/>
                    <a:pt x="94431" y="95250"/>
                  </a:cubicBezTo>
                  <a:cubicBezTo>
                    <a:pt x="101798" y="95250"/>
                    <a:pt x="108645" y="99194"/>
                    <a:pt x="112365" y="105519"/>
                  </a:cubicBezTo>
                  <a:lnTo>
                    <a:pt x="183207" y="226963"/>
                  </a:lnTo>
                  <a:cubicBezTo>
                    <a:pt x="187449" y="234255"/>
                    <a:pt x="190128" y="242664"/>
                    <a:pt x="188193" y="250850"/>
                  </a:cubicBezTo>
                  <a:cubicBezTo>
                    <a:pt x="180156" y="284187"/>
                    <a:pt x="141238" y="309563"/>
                    <a:pt x="94431" y="309563"/>
                  </a:cubicBezTo>
                  <a:cubicBezTo>
                    <a:pt x="47625" y="309563"/>
                    <a:pt x="8706" y="284262"/>
                    <a:pt x="670" y="25085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8" name="CustomShape 38"/>
            <p:cNvSpPr/>
            <p:nvPr/>
          </p:nvSpPr>
          <p:spPr>
            <a:xfrm>
              <a:off x="8323920" y="58410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Optimal Strateji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89" name="CustomShape 39"/>
            <p:cNvSpPr/>
            <p:nvPr/>
          </p:nvSpPr>
          <p:spPr>
            <a:xfrm>
              <a:off x="8304840" y="6145920"/>
              <a:ext cx="3492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Kombinasyon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90" name="CustomShape 40"/>
            <p:cNvSpPr/>
            <p:nvPr/>
          </p:nvSpPr>
          <p:spPr>
            <a:xfrm>
              <a:off x="8323920" y="65016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%50/%50 veya %80/%20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91" name="CustomShape 41"/>
            <p:cNvSpPr/>
            <p:nvPr/>
          </p:nvSpPr>
          <p:spPr>
            <a:xfrm>
              <a:off x="12058200" y="5250960"/>
              <a:ext cx="3681720" cy="1662480"/>
            </a:xfrm>
            <a:custGeom>
              <a:avLst/>
              <a:gdLst/>
              <a:ahLst/>
              <a:cxnLst/>
              <a:rect l="l" t="t" r="r" b="b"/>
              <a:pathLst>
                <a:path w="3682023" h="1662723">
                  <a:moveTo>
                    <a:pt x="152405" y="0"/>
                  </a:moveTo>
                  <a:lnTo>
                    <a:pt x="3529618" y="0"/>
                  </a:lnTo>
                  <a:cubicBezTo>
                    <a:pt x="3613789" y="0"/>
                    <a:pt x="3682023" y="68234"/>
                    <a:pt x="3682023" y="152405"/>
                  </a:cubicBezTo>
                  <a:lnTo>
                    <a:pt x="3682023" y="1510318"/>
                  </a:lnTo>
                  <a:cubicBezTo>
                    <a:pt x="3682023" y="1594489"/>
                    <a:pt x="3613789" y="1662723"/>
                    <a:pt x="3529618" y="1662723"/>
                  </a:cubicBezTo>
                  <a:lnTo>
                    <a:pt x="152405" y="1662723"/>
                  </a:lnTo>
                  <a:cubicBezTo>
                    <a:pt x="68234" y="1662723"/>
                    <a:pt x="0" y="1594489"/>
                    <a:pt x="0" y="1510318"/>
                  </a:cubicBezTo>
                  <a:lnTo>
                    <a:pt x="0" y="152405"/>
                  </a:lnTo>
                  <a:cubicBezTo>
                    <a:pt x="0" y="68234"/>
                    <a:pt x="68234" y="0"/>
                    <a:pt x="15240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1880">
              <a:solidFill>
                <a:srgbClr val="FFFFFF">
                  <a:alpha val="3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2" name="CustomShape 42"/>
            <p:cNvSpPr/>
            <p:nvPr/>
          </p:nvSpPr>
          <p:spPr>
            <a:xfrm>
              <a:off x="13712760" y="5409360"/>
              <a:ext cx="380520" cy="38052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47625" y="47625"/>
                  </a:moveTo>
                  <a:cubicBezTo>
                    <a:pt x="47625" y="34454"/>
                    <a:pt x="36984" y="23812"/>
                    <a:pt x="23812" y="23812"/>
                  </a:cubicBezTo>
                  <a:cubicBezTo>
                    <a:pt x="10641" y="23812"/>
                    <a:pt x="0" y="34454"/>
                    <a:pt x="0" y="47625"/>
                  </a:cubicBezTo>
                  <a:lnTo>
                    <a:pt x="0" y="297656"/>
                  </a:lnTo>
                  <a:cubicBezTo>
                    <a:pt x="0" y="330547"/>
                    <a:pt x="26640" y="357188"/>
                    <a:pt x="59531" y="357188"/>
                  </a:cubicBezTo>
                  <a:lnTo>
                    <a:pt x="357188" y="357188"/>
                  </a:lnTo>
                  <a:cubicBezTo>
                    <a:pt x="370359" y="357188"/>
                    <a:pt x="381000" y="346546"/>
                    <a:pt x="381000" y="333375"/>
                  </a:cubicBezTo>
                  <a:cubicBezTo>
                    <a:pt x="381000" y="320204"/>
                    <a:pt x="370359" y="309563"/>
                    <a:pt x="357188" y="309563"/>
                  </a:cubicBezTo>
                  <a:lnTo>
                    <a:pt x="59531" y="309563"/>
                  </a:lnTo>
                  <a:cubicBezTo>
                    <a:pt x="52983" y="309563"/>
                    <a:pt x="47625" y="304205"/>
                    <a:pt x="47625" y="297656"/>
                  </a:cubicBezTo>
                  <a:lnTo>
                    <a:pt x="47625" y="47625"/>
                  </a:lnTo>
                  <a:close/>
                  <a:moveTo>
                    <a:pt x="350193" y="112068"/>
                  </a:moveTo>
                  <a:cubicBezTo>
                    <a:pt x="359494" y="102766"/>
                    <a:pt x="359494" y="87660"/>
                    <a:pt x="350193" y="78358"/>
                  </a:cubicBezTo>
                  <a:cubicBezTo>
                    <a:pt x="340891" y="69056"/>
                    <a:pt x="325785" y="69056"/>
                    <a:pt x="316483" y="78358"/>
                  </a:cubicBezTo>
                  <a:lnTo>
                    <a:pt x="238125" y="156790"/>
                  </a:lnTo>
                  <a:lnTo>
                    <a:pt x="195411" y="114151"/>
                  </a:lnTo>
                  <a:cubicBezTo>
                    <a:pt x="186110" y="104849"/>
                    <a:pt x="171004" y="104849"/>
                    <a:pt x="161702" y="114151"/>
                  </a:cubicBezTo>
                  <a:lnTo>
                    <a:pt x="90264" y="185589"/>
                  </a:lnTo>
                  <a:cubicBezTo>
                    <a:pt x="80963" y="194890"/>
                    <a:pt x="80963" y="209996"/>
                    <a:pt x="90264" y="219298"/>
                  </a:cubicBezTo>
                  <a:cubicBezTo>
                    <a:pt x="99566" y="228600"/>
                    <a:pt x="114672" y="228600"/>
                    <a:pt x="123974" y="219298"/>
                  </a:cubicBezTo>
                  <a:lnTo>
                    <a:pt x="178594" y="164678"/>
                  </a:lnTo>
                  <a:lnTo>
                    <a:pt x="221307" y="207392"/>
                  </a:lnTo>
                  <a:cubicBezTo>
                    <a:pt x="230609" y="216694"/>
                    <a:pt x="245715" y="216694"/>
                    <a:pt x="255017" y="207392"/>
                  </a:cubicBezTo>
                  <a:lnTo>
                    <a:pt x="350267" y="112142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3" name="CustomShape 43"/>
            <p:cNvSpPr/>
            <p:nvPr/>
          </p:nvSpPr>
          <p:spPr>
            <a:xfrm>
              <a:off x="12171960" y="58410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Kanıt Düzeyi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94" name="CustomShape 44"/>
            <p:cNvSpPr/>
            <p:nvPr/>
          </p:nvSpPr>
          <p:spPr>
            <a:xfrm>
              <a:off x="12152880" y="6145920"/>
              <a:ext cx="34920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b="1" strike="noStrike" spc="-1">
                  <a:solidFill>
                    <a:srgbClr val="FFFFFF"/>
                  </a:solidFill>
                  <a:latin typeface="Noto Sans SC"/>
                  <a:ea typeface="Noto Sans SC"/>
                </a:rPr>
                <a:t>ASFA 2023</a:t>
              </a:r>
              <a:endParaRPr lang="tr-TR" sz="2000" b="0" strike="noStrike" spc="-1">
                <a:latin typeface="Arial"/>
              </a:endParaRPr>
            </a:p>
          </p:txBody>
        </p:sp>
        <p:sp>
          <p:nvSpPr>
            <p:cNvPr id="1495" name="CustomShape 45"/>
            <p:cNvSpPr/>
            <p:nvPr/>
          </p:nvSpPr>
          <p:spPr>
            <a:xfrm>
              <a:off x="12171960" y="6501600"/>
              <a:ext cx="3454200" cy="253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Grade 1A-2C</a:t>
              </a:r>
              <a:endParaRPr lang="tr-TR" sz="1400" b="0" strike="noStrike" spc="-1">
                <a:latin typeface="Arial"/>
              </a:endParaRPr>
            </a:p>
          </p:txBody>
        </p:sp>
        <p:sp>
          <p:nvSpPr>
            <p:cNvPr id="1496" name="CustomShape 46"/>
            <p:cNvSpPr/>
            <p:nvPr/>
          </p:nvSpPr>
          <p:spPr>
            <a:xfrm>
              <a:off x="507960" y="7122600"/>
              <a:ext cx="7517880" cy="1904760"/>
            </a:xfrm>
            <a:custGeom>
              <a:avLst/>
              <a:gdLst/>
              <a:ahLst/>
              <a:cxnLst/>
              <a:rect l="l" t="t" r="r" b="b"/>
              <a:pathLst>
                <a:path w="7518400" h="1905000">
                  <a:moveTo>
                    <a:pt x="152400" y="0"/>
                  </a:moveTo>
                  <a:lnTo>
                    <a:pt x="7366000" y="0"/>
                  </a:lnTo>
                  <a:cubicBezTo>
                    <a:pt x="7450112" y="0"/>
                    <a:pt x="7518400" y="68288"/>
                    <a:pt x="7518400" y="152400"/>
                  </a:cubicBezTo>
                  <a:lnTo>
                    <a:pt x="7518400" y="1752600"/>
                  </a:lnTo>
                  <a:cubicBezTo>
                    <a:pt x="7518400" y="1836712"/>
                    <a:pt x="7450112" y="1905000"/>
                    <a:pt x="7366000" y="1905000"/>
                  </a:cubicBezTo>
                  <a:lnTo>
                    <a:pt x="152400" y="1905000"/>
                  </a:lnTo>
                  <a:cubicBezTo>
                    <a:pt x="68288" y="1905000"/>
                    <a:pt x="0" y="1836712"/>
                    <a:pt x="0" y="1752600"/>
                  </a:cubicBezTo>
                  <a:lnTo>
                    <a:pt x="0" y="152400"/>
                  </a:lnTo>
                  <a:cubicBezTo>
                    <a:pt x="0" y="68288"/>
                    <a:pt x="68288" y="0"/>
                    <a:pt x="152400" y="0"/>
                  </a:cubicBez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7" name="CustomShape 47"/>
            <p:cNvSpPr/>
            <p:nvPr/>
          </p:nvSpPr>
          <p:spPr>
            <a:xfrm>
              <a:off x="900720" y="7396200"/>
              <a:ext cx="199800" cy="228240"/>
            </a:xfrm>
            <a:custGeom>
              <a:avLst/>
              <a:gdLst/>
              <a:ahLst/>
              <a:cxnLst/>
              <a:rect l="l" t="t" r="r" b="b"/>
              <a:pathLst>
                <a:path w="200025" h="228600">
                  <a:moveTo>
                    <a:pt x="0" y="96441"/>
                  </a:moveTo>
                  <a:cubicBezTo>
                    <a:pt x="0" y="66839"/>
                    <a:pt x="23976" y="42863"/>
                    <a:pt x="53578" y="42863"/>
                  </a:cubicBezTo>
                  <a:lnTo>
                    <a:pt x="57150" y="42863"/>
                  </a:lnTo>
                  <a:cubicBezTo>
                    <a:pt x="65053" y="42863"/>
                    <a:pt x="71438" y="49247"/>
                    <a:pt x="71438" y="57150"/>
                  </a:cubicBezTo>
                  <a:cubicBezTo>
                    <a:pt x="71438" y="65053"/>
                    <a:pt x="65053" y="71438"/>
                    <a:pt x="57150" y="71438"/>
                  </a:cubicBezTo>
                  <a:lnTo>
                    <a:pt x="53578" y="71438"/>
                  </a:lnTo>
                  <a:cubicBezTo>
                    <a:pt x="39782" y="71438"/>
                    <a:pt x="28575" y="82644"/>
                    <a:pt x="28575" y="96441"/>
                  </a:cubicBezTo>
                  <a:lnTo>
                    <a:pt x="28575" y="100013"/>
                  </a:lnTo>
                  <a:lnTo>
                    <a:pt x="57150" y="100013"/>
                  </a:lnTo>
                  <a:cubicBezTo>
                    <a:pt x="72911" y="100013"/>
                    <a:pt x="85725" y="112827"/>
                    <a:pt x="85725" y="128588"/>
                  </a:cubicBezTo>
                  <a:lnTo>
                    <a:pt x="85725" y="157163"/>
                  </a:lnTo>
                  <a:cubicBezTo>
                    <a:pt x="85725" y="172923"/>
                    <a:pt x="72911" y="185738"/>
                    <a:pt x="57150" y="185738"/>
                  </a:cubicBezTo>
                  <a:lnTo>
                    <a:pt x="28575" y="185738"/>
                  </a:lnTo>
                  <a:cubicBezTo>
                    <a:pt x="12814" y="185738"/>
                    <a:pt x="0" y="172923"/>
                    <a:pt x="0" y="157163"/>
                  </a:cubicBezTo>
                  <a:lnTo>
                    <a:pt x="0" y="96441"/>
                  </a:lnTo>
                  <a:close/>
                  <a:moveTo>
                    <a:pt x="114300" y="96441"/>
                  </a:moveTo>
                  <a:cubicBezTo>
                    <a:pt x="114300" y="66839"/>
                    <a:pt x="138276" y="42863"/>
                    <a:pt x="167878" y="42863"/>
                  </a:cubicBezTo>
                  <a:lnTo>
                    <a:pt x="171450" y="42863"/>
                  </a:lnTo>
                  <a:cubicBezTo>
                    <a:pt x="179353" y="42863"/>
                    <a:pt x="185738" y="49247"/>
                    <a:pt x="185738" y="57150"/>
                  </a:cubicBezTo>
                  <a:cubicBezTo>
                    <a:pt x="185738" y="65053"/>
                    <a:pt x="179353" y="71438"/>
                    <a:pt x="171450" y="71438"/>
                  </a:cubicBezTo>
                  <a:lnTo>
                    <a:pt x="167878" y="71438"/>
                  </a:lnTo>
                  <a:cubicBezTo>
                    <a:pt x="154082" y="71438"/>
                    <a:pt x="142875" y="82644"/>
                    <a:pt x="142875" y="96441"/>
                  </a:cubicBezTo>
                  <a:lnTo>
                    <a:pt x="142875" y="100013"/>
                  </a:lnTo>
                  <a:lnTo>
                    <a:pt x="171450" y="100013"/>
                  </a:lnTo>
                  <a:cubicBezTo>
                    <a:pt x="187211" y="100013"/>
                    <a:pt x="200025" y="112827"/>
                    <a:pt x="200025" y="128588"/>
                  </a:cubicBezTo>
                  <a:lnTo>
                    <a:pt x="200025" y="157163"/>
                  </a:lnTo>
                  <a:cubicBezTo>
                    <a:pt x="200025" y="172923"/>
                    <a:pt x="187211" y="185738"/>
                    <a:pt x="171450" y="185738"/>
                  </a:cubicBezTo>
                  <a:lnTo>
                    <a:pt x="142875" y="185738"/>
                  </a:lnTo>
                  <a:cubicBezTo>
                    <a:pt x="127114" y="185738"/>
                    <a:pt x="114300" y="172923"/>
                    <a:pt x="114300" y="157163"/>
                  </a:cubicBezTo>
                  <a:lnTo>
                    <a:pt x="114300" y="964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8" name="CustomShape 48"/>
            <p:cNvSpPr/>
            <p:nvPr/>
          </p:nvSpPr>
          <p:spPr>
            <a:xfrm>
              <a:off x="1047600" y="7326000"/>
              <a:ext cx="6832080" cy="748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Replasman sıvısı seçimi, kanıta dayalı tıp prensipleri ve hastaya özgü faktörlerin dengeli değerlendirilmesiyle yapılmalıdır.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499" name="CustomShape 49"/>
            <p:cNvSpPr/>
            <p:nvPr/>
          </p:nvSpPr>
          <p:spPr>
            <a:xfrm>
              <a:off x="8235360" y="7128720"/>
              <a:ext cx="7504200" cy="1891080"/>
            </a:xfrm>
            <a:custGeom>
              <a:avLst/>
              <a:gdLst/>
              <a:ahLst/>
              <a:cxnLst/>
              <a:rect l="l" t="t" r="r" b="b"/>
              <a:pathLst>
                <a:path w="7504723" h="1891323">
                  <a:moveTo>
                    <a:pt x="152403" y="0"/>
                  </a:moveTo>
                  <a:lnTo>
                    <a:pt x="7352320" y="0"/>
                  </a:lnTo>
                  <a:cubicBezTo>
                    <a:pt x="7436490" y="0"/>
                    <a:pt x="7504723" y="68233"/>
                    <a:pt x="7504723" y="152403"/>
                  </a:cubicBezTo>
                  <a:lnTo>
                    <a:pt x="7504723" y="1738920"/>
                  </a:lnTo>
                  <a:cubicBezTo>
                    <a:pt x="7504723" y="1823090"/>
                    <a:pt x="7436490" y="1891323"/>
                    <a:pt x="7352320" y="1891323"/>
                  </a:cubicBezTo>
                  <a:lnTo>
                    <a:pt x="152403" y="1891323"/>
                  </a:lnTo>
                  <a:cubicBezTo>
                    <a:pt x="68233" y="1891323"/>
                    <a:pt x="0" y="1823090"/>
                    <a:pt x="0" y="1738920"/>
                  </a:cubicBezTo>
                  <a:lnTo>
                    <a:pt x="0" y="152403"/>
                  </a:lnTo>
                  <a:cubicBezTo>
                    <a:pt x="0" y="68289"/>
                    <a:pt x="68289" y="0"/>
                    <a:pt x="152403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1880">
              <a:solidFill>
                <a:srgbClr val="FFFFFF">
                  <a:alpha val="30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0" name="CustomShape 50"/>
            <p:cNvSpPr/>
            <p:nvPr/>
          </p:nvSpPr>
          <p:spPr>
            <a:xfrm>
              <a:off x="8462160" y="7401240"/>
              <a:ext cx="256680" cy="228240"/>
            </a:xfrm>
            <a:custGeom>
              <a:avLst/>
              <a:gdLst/>
              <a:ahLst/>
              <a:cxnLst/>
              <a:rect l="l" t="t" r="r" b="b"/>
              <a:pathLst>
                <a:path w="257175" h="228600">
                  <a:moveTo>
                    <a:pt x="21431" y="87422"/>
                  </a:moveTo>
                  <a:lnTo>
                    <a:pt x="114836" y="125864"/>
                  </a:lnTo>
                  <a:cubicBezTo>
                    <a:pt x="119211" y="127650"/>
                    <a:pt x="123855" y="128588"/>
                    <a:pt x="128588" y="128588"/>
                  </a:cubicBezTo>
                  <a:cubicBezTo>
                    <a:pt x="133320" y="128588"/>
                    <a:pt x="137964" y="127650"/>
                    <a:pt x="142339" y="125864"/>
                  </a:cubicBezTo>
                  <a:lnTo>
                    <a:pt x="250567" y="81305"/>
                  </a:lnTo>
                  <a:cubicBezTo>
                    <a:pt x="254585" y="79653"/>
                    <a:pt x="257175" y="75768"/>
                    <a:pt x="257175" y="71437"/>
                  </a:cubicBezTo>
                  <a:cubicBezTo>
                    <a:pt x="257175" y="67107"/>
                    <a:pt x="254585" y="63222"/>
                    <a:pt x="250567" y="61570"/>
                  </a:cubicBezTo>
                  <a:lnTo>
                    <a:pt x="142339" y="17011"/>
                  </a:lnTo>
                  <a:cubicBezTo>
                    <a:pt x="137964" y="15225"/>
                    <a:pt x="133320" y="14288"/>
                    <a:pt x="128588" y="14288"/>
                  </a:cubicBezTo>
                  <a:cubicBezTo>
                    <a:pt x="123855" y="14288"/>
                    <a:pt x="119211" y="15225"/>
                    <a:pt x="114836" y="17011"/>
                  </a:cubicBezTo>
                  <a:lnTo>
                    <a:pt x="6608" y="61570"/>
                  </a:lnTo>
                  <a:cubicBezTo>
                    <a:pt x="2590" y="63222"/>
                    <a:pt x="0" y="67107"/>
                    <a:pt x="0" y="71438"/>
                  </a:cubicBezTo>
                  <a:lnTo>
                    <a:pt x="0" y="203597"/>
                  </a:lnTo>
                  <a:cubicBezTo>
                    <a:pt x="0" y="209535"/>
                    <a:pt x="4777" y="214313"/>
                    <a:pt x="10716" y="214313"/>
                  </a:cubicBezTo>
                  <a:cubicBezTo>
                    <a:pt x="16654" y="214313"/>
                    <a:pt x="21431" y="209535"/>
                    <a:pt x="21431" y="203597"/>
                  </a:cubicBezTo>
                  <a:lnTo>
                    <a:pt x="21431" y="87422"/>
                  </a:lnTo>
                  <a:close/>
                  <a:moveTo>
                    <a:pt x="42863" y="119435"/>
                  </a:moveTo>
                  <a:lnTo>
                    <a:pt x="42863" y="171450"/>
                  </a:lnTo>
                  <a:cubicBezTo>
                    <a:pt x="42863" y="195114"/>
                    <a:pt x="81260" y="214313"/>
                    <a:pt x="128588" y="214313"/>
                  </a:cubicBezTo>
                  <a:cubicBezTo>
                    <a:pt x="175915" y="214313"/>
                    <a:pt x="214313" y="195114"/>
                    <a:pt x="214313" y="171450"/>
                  </a:cubicBezTo>
                  <a:lnTo>
                    <a:pt x="214313" y="119390"/>
                  </a:lnTo>
                  <a:lnTo>
                    <a:pt x="150510" y="145688"/>
                  </a:lnTo>
                  <a:cubicBezTo>
                    <a:pt x="143545" y="148545"/>
                    <a:pt x="136133" y="150019"/>
                    <a:pt x="128588" y="150019"/>
                  </a:cubicBezTo>
                  <a:cubicBezTo>
                    <a:pt x="121042" y="150019"/>
                    <a:pt x="113630" y="148545"/>
                    <a:pt x="106665" y="145688"/>
                  </a:cubicBezTo>
                  <a:lnTo>
                    <a:pt x="42863" y="119390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1" name="CustomShape 51"/>
            <p:cNvSpPr/>
            <p:nvPr/>
          </p:nvSpPr>
          <p:spPr>
            <a:xfrm>
              <a:off x="8736480" y="7337520"/>
              <a:ext cx="6908400" cy="35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MiSans"/>
                  <a:ea typeface="MiSans"/>
                </a:rPr>
                <a:t>Gelecek Araştırma Önerileri</a:t>
              </a:r>
              <a:endParaRPr lang="tr-TR" sz="1800" b="0" strike="noStrike" spc="-1">
                <a:latin typeface="Arial"/>
              </a:endParaRPr>
            </a:p>
          </p:txBody>
        </p:sp>
        <p:sp>
          <p:nvSpPr>
            <p:cNvPr id="1502" name="CustomShape 52"/>
            <p:cNvSpPr/>
            <p:nvPr/>
          </p:nvSpPr>
          <p:spPr>
            <a:xfrm>
              <a:off x="8470080" y="78458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3" name="CustomShape 53"/>
            <p:cNvSpPr/>
            <p:nvPr/>
          </p:nvSpPr>
          <p:spPr>
            <a:xfrm>
              <a:off x="8800200" y="7794720"/>
              <a:ext cx="6832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Kombinasyon stratejilerinin optimizasyonu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504" name="CustomShape 54"/>
            <p:cNvSpPr/>
            <p:nvPr/>
          </p:nvSpPr>
          <p:spPr>
            <a:xfrm>
              <a:off x="8470080" y="820116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5" name="CustomShape 55"/>
            <p:cNvSpPr/>
            <p:nvPr/>
          </p:nvSpPr>
          <p:spPr>
            <a:xfrm>
              <a:off x="8800200" y="8150400"/>
              <a:ext cx="6832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Kişiselleştirilmiş replasman protokolleri</a:t>
              </a:r>
              <a:endParaRPr lang="tr-TR" sz="1600" b="0" strike="noStrike" spc="-1">
                <a:latin typeface="Arial"/>
              </a:endParaRPr>
            </a:p>
          </p:txBody>
        </p:sp>
        <p:sp>
          <p:nvSpPr>
            <p:cNvPr id="1506" name="CustomShape 56"/>
            <p:cNvSpPr/>
            <p:nvPr/>
          </p:nvSpPr>
          <p:spPr>
            <a:xfrm>
              <a:off x="8470080" y="8556840"/>
              <a:ext cx="202680" cy="20268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99469" y="110569"/>
                  </a:moveTo>
                  <a:cubicBezTo>
                    <a:pt x="204430" y="105608"/>
                    <a:pt x="204430" y="97552"/>
                    <a:pt x="199469" y="92591"/>
                  </a:cubicBezTo>
                  <a:lnTo>
                    <a:pt x="135969" y="29091"/>
                  </a:lnTo>
                  <a:cubicBezTo>
                    <a:pt x="131008" y="24130"/>
                    <a:pt x="122952" y="24130"/>
                    <a:pt x="117991" y="29091"/>
                  </a:cubicBezTo>
                  <a:cubicBezTo>
                    <a:pt x="113030" y="34052"/>
                    <a:pt x="113030" y="42108"/>
                    <a:pt x="117991" y="47069"/>
                  </a:cubicBezTo>
                  <a:lnTo>
                    <a:pt x="159822" y="88900"/>
                  </a:lnTo>
                  <a:lnTo>
                    <a:pt x="12700" y="88900"/>
                  </a:lnTo>
                  <a:cubicBezTo>
                    <a:pt x="5675" y="88900"/>
                    <a:pt x="0" y="94575"/>
                    <a:pt x="0" y="101600"/>
                  </a:cubicBezTo>
                  <a:cubicBezTo>
                    <a:pt x="0" y="108625"/>
                    <a:pt x="5675" y="114300"/>
                    <a:pt x="12700" y="114300"/>
                  </a:cubicBezTo>
                  <a:lnTo>
                    <a:pt x="159822" y="114300"/>
                  </a:lnTo>
                  <a:lnTo>
                    <a:pt x="117991" y="156131"/>
                  </a:lnTo>
                  <a:cubicBezTo>
                    <a:pt x="113030" y="161092"/>
                    <a:pt x="113030" y="169148"/>
                    <a:pt x="117991" y="174109"/>
                  </a:cubicBezTo>
                  <a:cubicBezTo>
                    <a:pt x="122952" y="179070"/>
                    <a:pt x="131008" y="179070"/>
                    <a:pt x="135969" y="174109"/>
                  </a:cubicBezTo>
                  <a:lnTo>
                    <a:pt x="199469" y="110609"/>
                  </a:lnTo>
                  <a:close/>
                </a:path>
              </a:pathLst>
            </a:custGeom>
            <a:solidFill>
              <a:srgbClr val="D69E2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7" name="CustomShape 57"/>
            <p:cNvSpPr/>
            <p:nvPr/>
          </p:nvSpPr>
          <p:spPr>
            <a:xfrm>
              <a:off x="8800200" y="8506080"/>
              <a:ext cx="6832080" cy="30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sz="1600" b="0" strike="noStrike" spc="-1">
                  <a:solidFill>
                    <a:srgbClr val="FFFFFF"/>
                  </a:solidFill>
                  <a:latin typeface="MiSans"/>
                  <a:ea typeface="MiSans"/>
                </a:rPr>
                <a:t>Uzun dönem immünolojik etkiler</a:t>
              </a:r>
              <a:endParaRPr lang="tr-TR" sz="1600" b="0" strike="noStrike" spc="-1">
                <a:latin typeface="Arial"/>
              </a:endParaRPr>
            </a:p>
          </p:txBody>
        </p:sp>
      </p:grpSp>
      <p:pic>
        <p:nvPicPr>
          <p:cNvPr id="59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7E7FF64-0A8B-CB95-4F1B-D41DEC24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5" name="Picture 6" descr="ფოტოს აღწერილობა მიუწვდომელია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905" y="0"/>
            <a:ext cx="14330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Diyagram 13"/>
          <p:cNvGraphicFramePr/>
          <p:nvPr>
            <p:extLst>
              <p:ext uri="{D42A27DB-BD31-4B8C-83A1-F6EECF244321}">
                <p14:modId xmlns:p14="http://schemas.microsoft.com/office/powerpoint/2010/main" val="170081514"/>
              </p:ext>
            </p:extLst>
          </p:nvPr>
        </p:nvGraphicFramePr>
        <p:xfrm>
          <a:off x="2709333" y="959555"/>
          <a:ext cx="10837333" cy="7224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066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D877-E437-33D8-EDFD-C6A0C2F7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6D67F-1DD9-442C-AE50-1307914CA807}" type="slidenum">
              <a:rPr lang="tr-TR" smtClean="0"/>
              <a:t>34</a:t>
            </a:fld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910937" y="6983846"/>
            <a:ext cx="706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TEŞEKKÜRLER…</a:t>
            </a:r>
            <a:endParaRPr lang="tr-TR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75962" cy="4655127"/>
          </a:xfrm>
          <a:prstGeom prst="rect">
            <a:avLst/>
          </a:prstGeom>
        </p:spPr>
      </p:pic>
      <p:sp>
        <p:nvSpPr>
          <p:cNvPr id="5" name="AutoShape 2" descr="blob:https://web.whatsapp.com/d47d9f38-4e00-4f86-a5eb-edb2448129f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819" y="0"/>
            <a:ext cx="7666182" cy="4738255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926" y="4710545"/>
            <a:ext cx="9010073" cy="44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</TotalTime>
  <Words>2989</Words>
  <Application>Microsoft Office PowerPoint</Application>
  <PresentationFormat>Özel</PresentationFormat>
  <Paragraphs>728</Paragraphs>
  <Slides>34</Slides>
  <Notes>21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34</vt:i4>
      </vt:variant>
    </vt:vector>
  </HeadingPairs>
  <TitlesOfParts>
    <vt:vector size="45" baseType="lpstr">
      <vt:lpstr>Algerian</vt:lpstr>
      <vt:lpstr>Arial</vt:lpstr>
      <vt:lpstr>Calibri</vt:lpstr>
      <vt:lpstr>Calibri Light</vt:lpstr>
      <vt:lpstr>DejaVu Sans</vt:lpstr>
      <vt:lpstr>MiSans</vt:lpstr>
      <vt:lpstr>Noto Sans SC</vt:lpstr>
      <vt:lpstr>Times New Roman</vt:lpstr>
      <vt:lpstr>Wingdings</vt:lpstr>
      <vt:lpstr>Office Teması</vt:lpstr>
      <vt:lpstr>1_Office Teması</vt:lpstr>
      <vt:lpstr>Terapötik Plazmaferezde Albümin vs. TDP: Yeni Kanıta Dayalı Karşılaştırmalı Sonuçlar  Cengiz seven Ankara Etlik Şehir Hastanesi Terapötik Aferez Merkezi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Terapötik Plazmaferezde Albümin vs. Plazma - Detaylı Analiz</dc:title>
  <dc:subject>Terapötik Plazmaferezde Albümin vs. Plazma - Detaylı Analiz</dc:subject>
  <dc:creator>Kimi</dc:creator>
  <dc:description/>
  <cp:lastModifiedBy>User</cp:lastModifiedBy>
  <cp:revision>110</cp:revision>
  <dcterms:created xsi:type="dcterms:W3CDTF">2026-02-17T20:42:27Z</dcterms:created>
  <dcterms:modified xsi:type="dcterms:W3CDTF">2026-05-13T18:43:24Z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{"Label":"Terapötik Plazmaferezde Albümin vs. Plazma - Detaylı Analiz","ContentProducer":"001191110108MACG2KBH8F10000","ProduceID":"","ReservedCode1":"","ContentPropagator":"001191110108MACG2KBH8F20000","PropagateID":"","ReservedCode2":""}</vt:lpwstr>
  </property>
  <property fmtid="{D5CDD505-2E9C-101B-9397-08002B2CF9AE}" pid="3" name="AppVersion">
    <vt:lpwstr>16.0000</vt:lpwstr>
  </property>
  <property fmtid="{D5CDD505-2E9C-101B-9397-08002B2CF9AE}" pid="4" name="Company">
    <vt:lpwstr>Moonshot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23</vt:i4>
  </property>
  <property fmtid="{D5CDD505-2E9C-101B-9397-08002B2CF9AE}" pid="10" name="PresentationFormat">
    <vt:lpwstr>On-screen Show (16:9)</vt:lpwstr>
  </property>
  <property fmtid="{D5CDD505-2E9C-101B-9397-08002B2CF9AE}" pid="11" name="ScaleCrop">
    <vt:bool>false</vt:bool>
  </property>
  <property fmtid="{D5CDD505-2E9C-101B-9397-08002B2CF9AE}" pid="12" name="ShareDoc">
    <vt:bool>false</vt:bool>
  </property>
  <property fmtid="{D5CDD505-2E9C-101B-9397-08002B2CF9AE}" pid="13" name="Slides">
    <vt:i4>23</vt:i4>
  </property>
</Properties>
</file>