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60"/>
  </p:notesMasterIdLst>
  <p:sldIdLst>
    <p:sldId id="256" r:id="rId2"/>
    <p:sldId id="257" r:id="rId3"/>
    <p:sldId id="300" r:id="rId4"/>
    <p:sldId id="301" r:id="rId5"/>
    <p:sldId id="302" r:id="rId6"/>
    <p:sldId id="315" r:id="rId7"/>
    <p:sldId id="316" r:id="rId8"/>
    <p:sldId id="299" r:id="rId9"/>
    <p:sldId id="307" r:id="rId10"/>
    <p:sldId id="340" r:id="rId11"/>
    <p:sldId id="306" r:id="rId12"/>
    <p:sldId id="370" r:id="rId13"/>
    <p:sldId id="371" r:id="rId14"/>
    <p:sldId id="357" r:id="rId15"/>
    <p:sldId id="313" r:id="rId16"/>
    <p:sldId id="329" r:id="rId17"/>
    <p:sldId id="330" r:id="rId18"/>
    <p:sldId id="369" r:id="rId19"/>
    <p:sldId id="373" r:id="rId20"/>
    <p:sldId id="367" r:id="rId21"/>
    <p:sldId id="341" r:id="rId22"/>
    <p:sldId id="334" r:id="rId23"/>
    <p:sldId id="356" r:id="rId24"/>
    <p:sldId id="339" r:id="rId25"/>
    <p:sldId id="304" r:id="rId26"/>
    <p:sldId id="343" r:id="rId27"/>
    <p:sldId id="344" r:id="rId28"/>
    <p:sldId id="345" r:id="rId29"/>
    <p:sldId id="284" r:id="rId30"/>
    <p:sldId id="267" r:id="rId31"/>
    <p:sldId id="346" r:id="rId32"/>
    <p:sldId id="352" r:id="rId33"/>
    <p:sldId id="353" r:id="rId34"/>
    <p:sldId id="354" r:id="rId35"/>
    <p:sldId id="355" r:id="rId36"/>
    <p:sldId id="348" r:id="rId37"/>
    <p:sldId id="271" r:id="rId38"/>
    <p:sldId id="336" r:id="rId39"/>
    <p:sldId id="309" r:id="rId40"/>
    <p:sldId id="365" r:id="rId41"/>
    <p:sldId id="323" r:id="rId42"/>
    <p:sldId id="324" r:id="rId43"/>
    <p:sldId id="358" r:id="rId44"/>
    <p:sldId id="359" r:id="rId45"/>
    <p:sldId id="362" r:id="rId46"/>
    <p:sldId id="363" r:id="rId47"/>
    <p:sldId id="374" r:id="rId48"/>
    <p:sldId id="268" r:id="rId49"/>
    <p:sldId id="325" r:id="rId50"/>
    <p:sldId id="349" r:id="rId51"/>
    <p:sldId id="332" r:id="rId52"/>
    <p:sldId id="375" r:id="rId53"/>
    <p:sldId id="366" r:id="rId54"/>
    <p:sldId id="321" r:id="rId55"/>
    <p:sldId id="380" r:id="rId56"/>
    <p:sldId id="381" r:id="rId57"/>
    <p:sldId id="382" r:id="rId58"/>
    <p:sldId id="278" r:id="rId5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autoAdjust="0"/>
    <p:restoredTop sz="96911" autoAdjust="0"/>
  </p:normalViewPr>
  <p:slideViewPr>
    <p:cSldViewPr>
      <p:cViewPr varScale="1">
        <p:scale>
          <a:sx n="109" d="100"/>
          <a:sy n="109" d="100"/>
        </p:scale>
        <p:origin x="127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596DE39-E3BF-4412-8C60-165BC2880C4E}" type="datetimeFigureOut">
              <a:rPr lang="tr-TR" smtClean="0"/>
              <a:pPr/>
              <a:t>15.05.2026</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663F97-BC98-4B6E-9821-19378A7F0411}" type="slidenum">
              <a:rPr lang="tr-TR" smtClean="0"/>
              <a:pPr/>
              <a:t>‹#›</a:t>
            </a:fld>
            <a:endParaRPr lang="tr-TR"/>
          </a:p>
        </p:txBody>
      </p:sp>
    </p:spTree>
    <p:extLst>
      <p:ext uri="{BB962C8B-B14F-4D97-AF65-F5344CB8AC3E}">
        <p14:creationId xmlns:p14="http://schemas.microsoft.com/office/powerpoint/2010/main" val="466831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663F97-BC98-4B6E-9821-19378A7F0411}" type="slidenum">
              <a:rPr lang="tr-TR" smtClean="0"/>
              <a:pPr/>
              <a:t>6</a:t>
            </a:fld>
            <a:endParaRPr lang="tr-TR"/>
          </a:p>
        </p:txBody>
      </p:sp>
    </p:spTree>
    <p:extLst>
      <p:ext uri="{BB962C8B-B14F-4D97-AF65-F5344CB8AC3E}">
        <p14:creationId xmlns:p14="http://schemas.microsoft.com/office/powerpoint/2010/main" val="21461091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663F97-BC98-4B6E-9821-19378A7F0411}" type="slidenum">
              <a:rPr lang="tr-TR" smtClean="0"/>
              <a:pPr/>
              <a:t>21</a:t>
            </a:fld>
            <a:endParaRPr lang="tr-TR"/>
          </a:p>
        </p:txBody>
      </p:sp>
    </p:spTree>
    <p:extLst>
      <p:ext uri="{BB962C8B-B14F-4D97-AF65-F5344CB8AC3E}">
        <p14:creationId xmlns:p14="http://schemas.microsoft.com/office/powerpoint/2010/main" val="18743326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663F97-BC98-4B6E-9821-19378A7F0411}" type="slidenum">
              <a:rPr lang="tr-TR" smtClean="0"/>
              <a:pPr/>
              <a:t>25</a:t>
            </a:fld>
            <a:endParaRPr lang="tr-TR"/>
          </a:p>
        </p:txBody>
      </p:sp>
    </p:spTree>
    <p:extLst>
      <p:ext uri="{BB962C8B-B14F-4D97-AF65-F5344CB8AC3E}">
        <p14:creationId xmlns:p14="http://schemas.microsoft.com/office/powerpoint/2010/main" val="12608559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663F97-BC98-4B6E-9821-19378A7F0411}" type="slidenum">
              <a:rPr lang="tr-TR" smtClean="0"/>
              <a:pPr/>
              <a:t>26</a:t>
            </a:fld>
            <a:endParaRPr lang="tr-TR"/>
          </a:p>
        </p:txBody>
      </p:sp>
    </p:spTree>
    <p:extLst>
      <p:ext uri="{BB962C8B-B14F-4D97-AF65-F5344CB8AC3E}">
        <p14:creationId xmlns:p14="http://schemas.microsoft.com/office/powerpoint/2010/main" val="9789137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663F97-BC98-4B6E-9821-19378A7F0411}" type="slidenum">
              <a:rPr lang="tr-TR" smtClean="0"/>
              <a:pPr/>
              <a:t>28</a:t>
            </a:fld>
            <a:endParaRPr lang="tr-TR"/>
          </a:p>
        </p:txBody>
      </p:sp>
    </p:spTree>
    <p:extLst>
      <p:ext uri="{BB962C8B-B14F-4D97-AF65-F5344CB8AC3E}">
        <p14:creationId xmlns:p14="http://schemas.microsoft.com/office/powerpoint/2010/main" val="1035201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58663F97-BC98-4B6E-9821-19378A7F0411}" type="slidenum">
              <a:rPr lang="tr-TR" smtClean="0"/>
              <a:pPr/>
              <a:t>37</a:t>
            </a:fld>
            <a:endParaRPr lang="tr-T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8663F97-BC98-4B6E-9821-19378A7F0411}" type="slidenum">
              <a:rPr lang="tr-TR" smtClean="0"/>
              <a:pPr/>
              <a:t>49</a:t>
            </a:fld>
            <a:endParaRPr lang="tr-TR"/>
          </a:p>
        </p:txBody>
      </p:sp>
    </p:spTree>
    <p:extLst>
      <p:ext uri="{BB962C8B-B14F-4D97-AF65-F5344CB8AC3E}">
        <p14:creationId xmlns:p14="http://schemas.microsoft.com/office/powerpoint/2010/main" val="18653930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30" name="29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2DA51BA7-C90A-4F22-A328-22D9CD01A508}"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DA51BA7-C90A-4F22-A328-22D9CD01A508}"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DA51BA7-C90A-4F22-A328-22D9CD01A508}"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DA51BA7-C90A-4F22-A328-22D9CD01A508}"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2DA51BA7-C90A-4F22-A328-22D9CD01A508}"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DA51BA7-C90A-4F22-A328-22D9CD01A508}"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7" name="6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2DA51BA7-C90A-4F22-A328-22D9CD01A508}"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2DA51BA7-C90A-4F22-A328-22D9CD01A508}"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DA51BA7-C90A-4F22-A328-22D9CD01A508}"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5" name="4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2DA51BA7-C90A-4F22-A328-22D9CD01A508}"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22DCC3AD-461A-4DBB-86C5-143DFF87D584}" type="datetimeFigureOut">
              <a:rPr lang="tr-TR" smtClean="0"/>
              <a:pPr/>
              <a:t>15.05.2026</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2DA51BA7-C90A-4F22-A328-22D9CD01A508}"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2DCC3AD-461A-4DBB-86C5-143DFF87D584}" type="datetimeFigureOut">
              <a:rPr lang="tr-TR" smtClean="0"/>
              <a:pPr/>
              <a:t>15.05.2026</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2DA51BA7-C90A-4F22-A328-22D9CD01A508}"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1.xml.rels><?xml version="1.0" encoding="UTF-8" standalone="yes"?>
<Relationships xmlns="http://schemas.openxmlformats.org/package/2006/relationships"><Relationship Id="rId3" Type="http://schemas.openxmlformats.org/officeDocument/2006/relationships/oleObject" Target="file:///C:\Users\kanbankasi\Desktop\TANIYA%20DAYALI.xlsx!Sayfa1!R2C1:R4C7" TargetMode="Externa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emf"/></Relationships>
</file>

<file path=ppt/slides/_rels/slide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251520" y="576796"/>
            <a:ext cx="8712968" cy="3932324"/>
          </a:xfrm>
        </p:spPr>
        <p:txBody>
          <a:bodyPr>
            <a:normAutofit fontScale="90000"/>
          </a:bodyPr>
          <a:lstStyle/>
          <a:p>
            <a:pPr algn="ctr"/>
            <a:br>
              <a:rPr lang="tr-TR" sz="2800" b="1" dirty="0">
                <a:latin typeface="Tahoma" pitchFamily="34" charset="0"/>
                <a:ea typeface="Tahoma" pitchFamily="34" charset="0"/>
                <a:cs typeface="Tahoma" pitchFamily="34" charset="0"/>
              </a:rPr>
            </a:br>
            <a:br>
              <a:rPr lang="tr-TR" sz="2800" b="1" dirty="0">
                <a:latin typeface="Tahoma" pitchFamily="34" charset="0"/>
                <a:ea typeface="Tahoma" pitchFamily="34" charset="0"/>
                <a:cs typeface="Tahoma" pitchFamily="34" charset="0"/>
              </a:rPr>
            </a:br>
            <a:br>
              <a:rPr lang="tr-TR" sz="2800" b="1" dirty="0">
                <a:latin typeface="Tahoma" pitchFamily="34" charset="0"/>
                <a:ea typeface="Tahoma" pitchFamily="34" charset="0"/>
                <a:cs typeface="Tahoma" pitchFamily="34" charset="0"/>
              </a:rPr>
            </a:br>
            <a:br>
              <a:rPr lang="tr-TR" sz="2800" b="1" dirty="0">
                <a:latin typeface="Tahoma" pitchFamily="34" charset="0"/>
                <a:ea typeface="Tahoma" pitchFamily="34" charset="0"/>
                <a:cs typeface="Tahoma" pitchFamily="34" charset="0"/>
              </a:rPr>
            </a:br>
            <a:br>
              <a:rPr lang="tr-TR" sz="2800" b="1" dirty="0">
                <a:latin typeface="Tahoma" pitchFamily="34" charset="0"/>
                <a:ea typeface="Tahoma" pitchFamily="34" charset="0"/>
                <a:cs typeface="Tahoma" pitchFamily="34" charset="0"/>
              </a:rPr>
            </a:br>
            <a:r>
              <a:rPr lang="tr-TR" sz="2800" b="1" dirty="0">
                <a:latin typeface="Tahoma" pitchFamily="34" charset="0"/>
                <a:ea typeface="Tahoma" pitchFamily="34" charset="0"/>
                <a:cs typeface="Tahoma" pitchFamily="34" charset="0"/>
              </a:rPr>
              <a:t>    </a:t>
            </a:r>
            <a:br>
              <a:rPr lang="tr-TR" sz="3200" dirty="0">
                <a:latin typeface="Tahoma" pitchFamily="34" charset="0"/>
                <a:ea typeface="Tahoma" pitchFamily="34" charset="0"/>
                <a:cs typeface="Tahoma" pitchFamily="34" charset="0"/>
              </a:rPr>
            </a:br>
            <a:br>
              <a:rPr lang="tr-TR" sz="3200" dirty="0">
                <a:latin typeface="Tahoma" pitchFamily="34" charset="0"/>
                <a:ea typeface="Tahoma" pitchFamily="34" charset="0"/>
                <a:cs typeface="Tahoma" pitchFamily="34" charset="0"/>
              </a:rPr>
            </a:br>
            <a:br>
              <a:rPr lang="tr-TR" sz="3200" dirty="0">
                <a:latin typeface="Tahoma" pitchFamily="34" charset="0"/>
                <a:ea typeface="Tahoma" pitchFamily="34" charset="0"/>
                <a:cs typeface="Tahoma" pitchFamily="34" charset="0"/>
              </a:rPr>
            </a:br>
            <a:br>
              <a:rPr lang="tr-TR" sz="3200" dirty="0">
                <a:latin typeface="Tahoma" pitchFamily="34" charset="0"/>
                <a:ea typeface="Tahoma" pitchFamily="34" charset="0"/>
                <a:cs typeface="Tahoma" pitchFamily="34" charset="0"/>
              </a:rPr>
            </a:br>
            <a:br>
              <a:rPr lang="tr-TR" sz="3200" dirty="0">
                <a:latin typeface="Tahoma" pitchFamily="34" charset="0"/>
                <a:ea typeface="Tahoma" pitchFamily="34" charset="0"/>
                <a:cs typeface="Tahoma" pitchFamily="34" charset="0"/>
              </a:rPr>
            </a:br>
            <a:br>
              <a:rPr lang="tr-TR" sz="3200" b="1" dirty="0">
                <a:latin typeface="Tahoma" pitchFamily="34" charset="0"/>
                <a:ea typeface="Tahoma" pitchFamily="34" charset="0"/>
                <a:cs typeface="Tahoma" pitchFamily="34" charset="0"/>
              </a:rPr>
            </a:br>
            <a:br>
              <a:rPr lang="tr-TR" sz="3200" dirty="0">
                <a:latin typeface="Tahoma" pitchFamily="34" charset="0"/>
                <a:ea typeface="Tahoma" pitchFamily="34" charset="0"/>
                <a:cs typeface="Tahoma" pitchFamily="34" charset="0"/>
              </a:rPr>
            </a:br>
            <a:endParaRPr lang="tr-TR" sz="2800" dirty="0">
              <a:latin typeface="Tahoma" pitchFamily="34" charset="0"/>
              <a:ea typeface="Tahoma" pitchFamily="34" charset="0"/>
              <a:cs typeface="Tahoma" pitchFamily="34" charset="0"/>
            </a:endParaRPr>
          </a:p>
        </p:txBody>
      </p:sp>
      <p:sp>
        <p:nvSpPr>
          <p:cNvPr id="3" name="2 Alt Başlık"/>
          <p:cNvSpPr>
            <a:spLocks noGrp="1"/>
          </p:cNvSpPr>
          <p:nvPr>
            <p:ph type="subTitle" idx="1"/>
          </p:nvPr>
        </p:nvSpPr>
        <p:spPr>
          <a:xfrm>
            <a:off x="533400" y="1124744"/>
            <a:ext cx="7854696" cy="720080"/>
          </a:xfrm>
        </p:spPr>
        <p:txBody>
          <a:bodyPr>
            <a:normAutofit/>
          </a:bodyPr>
          <a:lstStyle/>
          <a:p>
            <a:pPr algn="ctr"/>
            <a:r>
              <a:rPr lang="tr-TR" sz="2800" b="1" dirty="0">
                <a:latin typeface="Tahoma" pitchFamily="34" charset="0"/>
                <a:ea typeface="Tahoma" pitchFamily="34" charset="0"/>
                <a:cs typeface="Tahoma" pitchFamily="34" charset="0"/>
              </a:rPr>
              <a:t>FATURALANDIRMA VE GÜNCEL SUT</a:t>
            </a:r>
          </a:p>
          <a:p>
            <a:pPr algn="ctr"/>
            <a:endParaRPr lang="tr-TR" sz="4000" b="1" dirty="0">
              <a:latin typeface="Tahoma" pitchFamily="34" charset="0"/>
              <a:ea typeface="Tahoma" pitchFamily="34" charset="0"/>
              <a:cs typeface="Tahoma" pitchFamily="34" charset="0"/>
            </a:endParaRPr>
          </a:p>
        </p:txBody>
      </p:sp>
      <p:sp>
        <p:nvSpPr>
          <p:cNvPr id="5" name="4 Dikdörtgen"/>
          <p:cNvSpPr/>
          <p:nvPr/>
        </p:nvSpPr>
        <p:spPr>
          <a:xfrm>
            <a:off x="827584" y="3933056"/>
            <a:ext cx="7560840" cy="2339102"/>
          </a:xfrm>
          <a:prstGeom prst="rect">
            <a:avLst/>
          </a:prstGeom>
        </p:spPr>
        <p:txBody>
          <a:bodyPr wrap="square">
            <a:spAutoFit/>
          </a:bodyPr>
          <a:lstStyle/>
          <a:p>
            <a:pPr algn="ctr"/>
            <a:r>
              <a:rPr lang="tr-TR" sz="2000" dirty="0">
                <a:latin typeface="Tahoma" pitchFamily="34" charset="0"/>
                <a:ea typeface="Tahoma" pitchFamily="34" charset="0"/>
                <a:cs typeface="Tahoma" pitchFamily="34" charset="0"/>
              </a:rPr>
              <a:t> </a:t>
            </a:r>
            <a:r>
              <a:rPr lang="tr-TR" sz="1400" b="1" dirty="0">
                <a:latin typeface="Tahoma" pitchFamily="34" charset="0"/>
                <a:ea typeface="Tahoma" pitchFamily="34" charset="0"/>
                <a:cs typeface="Tahoma" pitchFamily="34" charset="0"/>
              </a:rPr>
              <a:t>AFYONKARAHİSAR SAĞLIK BİLİMLERİ ÜNİVERSİTESİ SAĞLIK UYGULAMA VE ARAŞTIRMA  MERKEZİ HASTANESİ </a:t>
            </a:r>
          </a:p>
          <a:p>
            <a:pPr algn="ctr"/>
            <a:endParaRPr lang="tr-TR" sz="2000" dirty="0">
              <a:latin typeface="Tahoma" pitchFamily="34" charset="0"/>
              <a:ea typeface="Tahoma" pitchFamily="34" charset="0"/>
              <a:cs typeface="Tahoma" pitchFamily="34" charset="0"/>
            </a:endParaRPr>
          </a:p>
          <a:p>
            <a:pPr algn="ctr"/>
            <a:r>
              <a:rPr lang="tr-TR" dirty="0">
                <a:latin typeface="Tahoma" pitchFamily="34" charset="0"/>
                <a:ea typeface="Tahoma" pitchFamily="34" charset="0"/>
                <a:cs typeface="Tahoma" pitchFamily="34" charset="0"/>
              </a:rPr>
              <a:t>TERAPÖTİK AFEREZ MERKEZİ </a:t>
            </a:r>
            <a:endParaRPr lang="tr-TR" dirty="0"/>
          </a:p>
          <a:p>
            <a:pPr algn="ctr"/>
            <a:r>
              <a:rPr lang="tr-TR" dirty="0">
                <a:latin typeface="Tahoma" pitchFamily="34" charset="0"/>
                <a:ea typeface="Tahoma" pitchFamily="34" charset="0"/>
                <a:cs typeface="Tahoma" pitchFamily="34" charset="0"/>
              </a:rPr>
              <a:t> </a:t>
            </a:r>
            <a:br>
              <a:rPr lang="tr-TR" dirty="0">
                <a:latin typeface="Tahoma" pitchFamily="34" charset="0"/>
                <a:ea typeface="Tahoma" pitchFamily="34" charset="0"/>
                <a:cs typeface="Tahoma" pitchFamily="34" charset="0"/>
              </a:rPr>
            </a:br>
            <a:r>
              <a:rPr lang="tr-TR" dirty="0">
                <a:latin typeface="Tahoma" pitchFamily="34" charset="0"/>
                <a:ea typeface="Tahoma" pitchFamily="34" charset="0"/>
                <a:cs typeface="Tahoma" pitchFamily="34" charset="0"/>
              </a:rPr>
              <a:t>Biyolog CEM PERDECİER</a:t>
            </a:r>
            <a:endParaRPr lang="tr-TR" b="1" dirty="0">
              <a:latin typeface="Tahoma" pitchFamily="34" charset="0"/>
              <a:ea typeface="Tahoma" pitchFamily="34" charset="0"/>
              <a:cs typeface="Tahoma" pitchFamily="34" charset="0"/>
            </a:endParaRPr>
          </a:p>
          <a:p>
            <a:endParaRPr lang="tr-TR" b="1" dirty="0">
              <a:latin typeface="Tahoma" pitchFamily="34" charset="0"/>
              <a:ea typeface="Tahoma" pitchFamily="34" charset="0"/>
              <a:cs typeface="Tahoma" pitchFamily="34" charset="0"/>
            </a:endParaRPr>
          </a:p>
          <a:p>
            <a:endParaRPr lang="tr-TR"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3144" y="2132856"/>
            <a:ext cx="5005119"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3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1864" y="1844824"/>
            <a:ext cx="7614592" cy="2088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1 Başlık"/>
          <p:cNvSpPr txBox="1">
            <a:spLocks/>
          </p:cNvSpPr>
          <p:nvPr/>
        </p:nvSpPr>
        <p:spPr>
          <a:xfrm>
            <a:off x="403920" y="729196"/>
            <a:ext cx="8712968" cy="3932324"/>
          </a:xfrm>
          <a:prstGeom prst="rect">
            <a:avLst/>
          </a:prstGeom>
          <a:ln>
            <a:noFill/>
          </a:ln>
        </p:spPr>
        <p:txBody>
          <a:bodyPr vert="horz" lIns="0" tIns="0" rIns="18288" bIns="0" anchor="b">
            <a:normAutofit fontScale="82500" lnSpcReduction="20000"/>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br>
              <a:rPr lang="tr-TR" sz="2800">
                <a:latin typeface="Tahoma" pitchFamily="34" charset="0"/>
                <a:ea typeface="Tahoma" pitchFamily="34" charset="0"/>
                <a:cs typeface="Tahoma" pitchFamily="34" charset="0"/>
              </a:rPr>
            </a:br>
            <a:br>
              <a:rPr lang="tr-TR" sz="2800">
                <a:latin typeface="Tahoma" pitchFamily="34" charset="0"/>
                <a:ea typeface="Tahoma" pitchFamily="34" charset="0"/>
                <a:cs typeface="Tahoma" pitchFamily="34" charset="0"/>
              </a:rPr>
            </a:br>
            <a:br>
              <a:rPr lang="tr-TR" sz="2800">
                <a:latin typeface="Tahoma" pitchFamily="34" charset="0"/>
                <a:ea typeface="Tahoma" pitchFamily="34" charset="0"/>
                <a:cs typeface="Tahoma" pitchFamily="34" charset="0"/>
              </a:rPr>
            </a:br>
            <a:br>
              <a:rPr lang="tr-TR" sz="2800">
                <a:latin typeface="Tahoma" pitchFamily="34" charset="0"/>
                <a:ea typeface="Tahoma" pitchFamily="34" charset="0"/>
                <a:cs typeface="Tahoma" pitchFamily="34" charset="0"/>
              </a:rPr>
            </a:br>
            <a:br>
              <a:rPr lang="tr-TR" sz="2800">
                <a:latin typeface="Tahoma" pitchFamily="34" charset="0"/>
                <a:ea typeface="Tahoma" pitchFamily="34" charset="0"/>
                <a:cs typeface="Tahoma" pitchFamily="34" charset="0"/>
              </a:rPr>
            </a:br>
            <a:r>
              <a:rPr lang="tr-TR" sz="2800">
                <a:latin typeface="Tahoma" pitchFamily="34" charset="0"/>
                <a:ea typeface="Tahoma" pitchFamily="34" charset="0"/>
                <a:cs typeface="Tahoma" pitchFamily="34" charset="0"/>
              </a:rPr>
              <a:t>    </a:t>
            </a: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endParaRPr lang="tr-TR" sz="2800" dirty="0">
              <a:latin typeface="Tahoma" pitchFamily="34" charset="0"/>
              <a:ea typeface="Tahoma" pitchFamily="34" charset="0"/>
              <a:cs typeface="Tahoma" pitchFamily="34" charset="0"/>
            </a:endParaRPr>
          </a:p>
        </p:txBody>
      </p:sp>
      <p:sp>
        <p:nvSpPr>
          <p:cNvPr id="10" name="1 Başlık"/>
          <p:cNvSpPr txBox="1">
            <a:spLocks/>
          </p:cNvSpPr>
          <p:nvPr/>
        </p:nvSpPr>
        <p:spPr>
          <a:xfrm>
            <a:off x="556320" y="881596"/>
            <a:ext cx="8712968" cy="3932324"/>
          </a:xfrm>
          <a:prstGeom prst="rect">
            <a:avLst/>
          </a:prstGeom>
          <a:ln>
            <a:noFill/>
          </a:ln>
        </p:spPr>
        <p:txBody>
          <a:bodyPr vert="horz" lIns="0" tIns="0" rIns="18288" bIns="0" anchor="b">
            <a:normAutofit fontScale="82500" lnSpcReduction="20000"/>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br>
              <a:rPr lang="tr-TR" sz="2800">
                <a:latin typeface="Tahoma" pitchFamily="34" charset="0"/>
                <a:ea typeface="Tahoma" pitchFamily="34" charset="0"/>
                <a:cs typeface="Tahoma" pitchFamily="34" charset="0"/>
              </a:rPr>
            </a:br>
            <a:br>
              <a:rPr lang="tr-TR" sz="2800">
                <a:latin typeface="Tahoma" pitchFamily="34" charset="0"/>
                <a:ea typeface="Tahoma" pitchFamily="34" charset="0"/>
                <a:cs typeface="Tahoma" pitchFamily="34" charset="0"/>
              </a:rPr>
            </a:br>
            <a:br>
              <a:rPr lang="tr-TR" sz="2800">
                <a:latin typeface="Tahoma" pitchFamily="34" charset="0"/>
                <a:ea typeface="Tahoma" pitchFamily="34" charset="0"/>
                <a:cs typeface="Tahoma" pitchFamily="34" charset="0"/>
              </a:rPr>
            </a:br>
            <a:br>
              <a:rPr lang="tr-TR" sz="2800">
                <a:latin typeface="Tahoma" pitchFamily="34" charset="0"/>
                <a:ea typeface="Tahoma" pitchFamily="34" charset="0"/>
                <a:cs typeface="Tahoma" pitchFamily="34" charset="0"/>
              </a:rPr>
            </a:br>
            <a:br>
              <a:rPr lang="tr-TR" sz="2800">
                <a:latin typeface="Tahoma" pitchFamily="34" charset="0"/>
                <a:ea typeface="Tahoma" pitchFamily="34" charset="0"/>
                <a:cs typeface="Tahoma" pitchFamily="34" charset="0"/>
              </a:rPr>
            </a:br>
            <a:r>
              <a:rPr lang="tr-TR" sz="2800">
                <a:latin typeface="Tahoma" pitchFamily="34" charset="0"/>
                <a:ea typeface="Tahoma" pitchFamily="34" charset="0"/>
                <a:cs typeface="Tahoma" pitchFamily="34" charset="0"/>
              </a:rPr>
              <a:t>    </a:t>
            </a: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br>
              <a:rPr lang="tr-TR" sz="3200">
                <a:latin typeface="Tahoma" pitchFamily="34" charset="0"/>
                <a:ea typeface="Tahoma" pitchFamily="34" charset="0"/>
                <a:cs typeface="Tahoma" pitchFamily="34" charset="0"/>
              </a:rPr>
            </a:br>
            <a:endParaRPr lang="tr-TR" sz="2800" dirty="0">
              <a:latin typeface="Tahoma" pitchFamily="34" charset="0"/>
              <a:ea typeface="Tahoma" pitchFamily="34" charset="0"/>
              <a:cs typeface="Tahoma" pitchFamily="34" charset="0"/>
            </a:endParaRPr>
          </a:p>
        </p:txBody>
      </p:sp>
      <p:pic>
        <p:nvPicPr>
          <p:cNvPr id="4" name="Picture 2" descr="C:\Users\User\Desktop\Ekran Alıntısı.PNG">
            <a:extLst>
              <a:ext uri="{FF2B5EF4-FFF2-40B4-BE49-F238E27FC236}">
                <a16:creationId xmlns:a16="http://schemas.microsoft.com/office/drawing/2014/main" id="{A707CB29-F835-B35E-3FEF-8FF055D1846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C:\Users\User\Desktop\Ekran Alıntısı.PNG">
            <a:extLst>
              <a:ext uri="{FF2B5EF4-FFF2-40B4-BE49-F238E27FC236}">
                <a16:creationId xmlns:a16="http://schemas.microsoft.com/office/drawing/2014/main" id="{7ECAB3A5-C457-B0A0-6DB6-0E893758DD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24" y="5681608"/>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11" name="Resim 10">
            <a:extLst>
              <a:ext uri="{FF2B5EF4-FFF2-40B4-BE49-F238E27FC236}">
                <a16:creationId xmlns:a16="http://schemas.microsoft.com/office/drawing/2014/main" id="{83B755F1-9776-9A30-D6FA-2DD888ABCBB3}"/>
              </a:ext>
            </a:extLst>
          </p:cNvPr>
          <p:cNvPicPr>
            <a:picLocks noChangeAspect="1"/>
          </p:cNvPicPr>
          <p:nvPr/>
        </p:nvPicPr>
        <p:blipFill>
          <a:blip r:embed="rId5"/>
          <a:stretch>
            <a:fillRect/>
          </a:stretch>
        </p:blipFill>
        <p:spPr>
          <a:xfrm>
            <a:off x="7164288" y="13907"/>
            <a:ext cx="1975520" cy="715289"/>
          </a:xfrm>
          <a:prstGeom prst="rect">
            <a:avLst/>
          </a:prstGeom>
        </p:spPr>
      </p:pic>
      <p:pic>
        <p:nvPicPr>
          <p:cNvPr id="13" name="Resim 12">
            <a:extLst>
              <a:ext uri="{FF2B5EF4-FFF2-40B4-BE49-F238E27FC236}">
                <a16:creationId xmlns:a16="http://schemas.microsoft.com/office/drawing/2014/main" id="{D77C239B-3C0C-60A5-8C45-E1678FC4E912}"/>
              </a:ext>
            </a:extLst>
          </p:cNvPr>
          <p:cNvPicPr>
            <a:picLocks noChangeAspect="1"/>
          </p:cNvPicPr>
          <p:nvPr/>
        </p:nvPicPr>
        <p:blipFill>
          <a:blip r:embed="rId5"/>
          <a:stretch>
            <a:fillRect/>
          </a:stretch>
        </p:blipFill>
        <p:spPr>
          <a:xfrm>
            <a:off x="6686550" y="5831720"/>
            <a:ext cx="2457450" cy="105727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590550"/>
            <a:ext cx="8229600" cy="894234"/>
          </a:xfrm>
        </p:spPr>
        <p:txBody>
          <a:bodyPr>
            <a:noAutofit/>
          </a:bodyPr>
          <a:lstStyle/>
          <a:p>
            <a:pPr algn="ctr"/>
            <a:r>
              <a:rPr lang="tr-TR" sz="3200" b="1" dirty="0">
                <a:solidFill>
                  <a:srgbClr val="04617B"/>
                </a:solidFill>
                <a:latin typeface="Tahoma" pitchFamily="34" charset="0"/>
                <a:ea typeface="Tahoma" pitchFamily="34" charset="0"/>
                <a:cs typeface="Tahoma" pitchFamily="34" charset="0"/>
              </a:rPr>
              <a:t>HASTA/DONÖR </a:t>
            </a:r>
            <a:br>
              <a:rPr lang="tr-TR" sz="3200" b="1" dirty="0">
                <a:solidFill>
                  <a:srgbClr val="04617B"/>
                </a:solidFill>
                <a:latin typeface="Tahoma" pitchFamily="34" charset="0"/>
                <a:ea typeface="Tahoma" pitchFamily="34" charset="0"/>
                <a:cs typeface="Tahoma" pitchFamily="34" charset="0"/>
              </a:rPr>
            </a:br>
            <a:r>
              <a:rPr lang="tr-TR" sz="3200" b="1" dirty="0">
                <a:solidFill>
                  <a:srgbClr val="04617B"/>
                </a:solidFill>
                <a:latin typeface="Tahoma" pitchFamily="34" charset="0"/>
                <a:ea typeface="Tahoma" pitchFamily="34" charset="0"/>
                <a:cs typeface="Tahoma" pitchFamily="34" charset="0"/>
              </a:rPr>
              <a:t>HİZMET BAŞI PUAN LİSTESİ</a:t>
            </a:r>
            <a:endParaRPr lang="tr-TR" sz="3200" dirty="0"/>
          </a:p>
        </p:txBody>
      </p:sp>
      <p:sp>
        <p:nvSpPr>
          <p:cNvPr id="3" name="İçerik Yer Tutucusu 2"/>
          <p:cNvSpPr>
            <a:spLocks noGrp="1"/>
          </p:cNvSpPr>
          <p:nvPr>
            <p:ph idx="1"/>
          </p:nvPr>
        </p:nvSpPr>
        <p:spPr>
          <a:xfrm>
            <a:off x="457200" y="1556792"/>
            <a:ext cx="8229600" cy="4896544"/>
          </a:xfrm>
        </p:spPr>
        <p:txBody>
          <a:bodyPr/>
          <a:lstStyle/>
          <a:p>
            <a:pPr algn="just"/>
            <a:r>
              <a:rPr lang="tr-TR" sz="2000" dirty="0">
                <a:latin typeface="Tahoma" pitchFamily="34" charset="0"/>
                <a:ea typeface="Tahoma" pitchFamily="34" charset="0"/>
                <a:cs typeface="Tahoma" pitchFamily="34" charset="0"/>
              </a:rPr>
              <a:t>Yapılan </a:t>
            </a:r>
            <a:r>
              <a:rPr lang="tr-TR" sz="2000" dirty="0" err="1">
                <a:latin typeface="Tahoma" pitchFamily="34" charset="0"/>
                <a:ea typeface="Tahoma" pitchFamily="34" charset="0"/>
                <a:cs typeface="Tahoma" pitchFamily="34" charset="0"/>
              </a:rPr>
              <a:t>terapötik</a:t>
            </a:r>
            <a:r>
              <a:rPr lang="tr-TR" sz="2000" dirty="0">
                <a:latin typeface="Tahoma" pitchFamily="34" charset="0"/>
                <a:ea typeface="Tahoma" pitchFamily="34" charset="0"/>
                <a:cs typeface="Tahoma" pitchFamily="34" charset="0"/>
              </a:rPr>
              <a:t> ve </a:t>
            </a:r>
            <a:r>
              <a:rPr lang="tr-TR" sz="2000" dirty="0" err="1">
                <a:latin typeface="Tahoma" pitchFamily="34" charset="0"/>
                <a:ea typeface="Tahoma" pitchFamily="34" charset="0"/>
                <a:cs typeface="Tahoma" pitchFamily="34" charset="0"/>
              </a:rPr>
              <a:t>donör</a:t>
            </a:r>
            <a:r>
              <a:rPr lang="tr-TR" sz="2000" dirty="0">
                <a:latin typeface="Tahoma" pitchFamily="34" charset="0"/>
                <a:ea typeface="Tahoma" pitchFamily="34" charset="0"/>
                <a:cs typeface="Tahoma" pitchFamily="34" charset="0"/>
              </a:rPr>
              <a:t> </a:t>
            </a:r>
            <a:r>
              <a:rPr lang="tr-TR" sz="2000" dirty="0" err="1">
                <a:latin typeface="Tahoma" pitchFamily="34" charset="0"/>
                <a:ea typeface="Tahoma" pitchFamily="34" charset="0"/>
                <a:cs typeface="Tahoma" pitchFamily="34" charset="0"/>
              </a:rPr>
              <a:t>aferez</a:t>
            </a:r>
            <a:r>
              <a:rPr lang="tr-TR" sz="2000" dirty="0">
                <a:latin typeface="Tahoma" pitchFamily="34" charset="0"/>
                <a:ea typeface="Tahoma" pitchFamily="34" charset="0"/>
                <a:cs typeface="Tahoma" pitchFamily="34" charset="0"/>
              </a:rPr>
              <a:t>  işlemlerine hastaya ya da </a:t>
            </a:r>
            <a:r>
              <a:rPr lang="tr-TR" sz="2000" dirty="0" err="1">
                <a:latin typeface="Tahoma" pitchFamily="34" charset="0"/>
                <a:ea typeface="Tahoma" pitchFamily="34" charset="0"/>
                <a:cs typeface="Tahoma" pitchFamily="34" charset="0"/>
              </a:rPr>
              <a:t>donöre</a:t>
            </a:r>
            <a:r>
              <a:rPr lang="tr-TR" sz="2000" dirty="0">
                <a:latin typeface="Tahoma" pitchFamily="34" charset="0"/>
                <a:ea typeface="Tahoma" pitchFamily="34" charset="0"/>
                <a:cs typeface="Tahoma" pitchFamily="34" charset="0"/>
              </a:rPr>
              <a:t> 24  saat içinde en fazla bir kez </a:t>
            </a:r>
            <a:r>
              <a:rPr lang="tr-TR" sz="2000" b="1" dirty="0" err="1">
                <a:latin typeface="Tahoma" pitchFamily="34" charset="0"/>
                <a:ea typeface="Tahoma" pitchFamily="34" charset="0"/>
                <a:cs typeface="Tahoma" pitchFamily="34" charset="0"/>
              </a:rPr>
              <a:t>intravenöz</a:t>
            </a:r>
            <a:r>
              <a:rPr lang="tr-TR" sz="2000" b="1" dirty="0">
                <a:latin typeface="Tahoma" pitchFamily="34" charset="0"/>
                <a:ea typeface="Tahoma" pitchFamily="34" charset="0"/>
                <a:cs typeface="Tahoma" pitchFamily="34" charset="0"/>
              </a:rPr>
              <a:t> ilaç </a:t>
            </a:r>
            <a:r>
              <a:rPr lang="tr-TR" sz="2000" b="1" dirty="0" err="1">
                <a:latin typeface="Tahoma" pitchFamily="34" charset="0"/>
                <a:ea typeface="Tahoma" pitchFamily="34" charset="0"/>
                <a:cs typeface="Tahoma" pitchFamily="34" charset="0"/>
              </a:rPr>
              <a:t>infizyonu</a:t>
            </a:r>
            <a:r>
              <a:rPr lang="tr-TR" sz="2000" dirty="0">
                <a:latin typeface="Tahoma" pitchFamily="34" charset="0"/>
                <a:ea typeface="Tahoma" pitchFamily="34" charset="0"/>
                <a:cs typeface="Tahoma" pitchFamily="34" charset="0"/>
              </a:rPr>
              <a:t>, </a:t>
            </a:r>
            <a:r>
              <a:rPr lang="tr-TR" sz="2000" b="1" dirty="0" err="1">
                <a:latin typeface="Tahoma" pitchFamily="34" charset="0"/>
                <a:ea typeface="Tahoma" pitchFamily="34" charset="0"/>
                <a:cs typeface="Tahoma" pitchFamily="34" charset="0"/>
              </a:rPr>
              <a:t>monitörizasyon</a:t>
            </a:r>
            <a:r>
              <a:rPr lang="tr-TR" sz="2000" dirty="0">
                <a:latin typeface="Tahoma" pitchFamily="34" charset="0"/>
                <a:ea typeface="Tahoma" pitchFamily="34" charset="0"/>
                <a:cs typeface="Tahoma" pitchFamily="34" charset="0"/>
              </a:rPr>
              <a:t> girilir. </a:t>
            </a:r>
          </a:p>
          <a:p>
            <a:pPr marL="0" indent="0">
              <a:buNone/>
            </a:pPr>
            <a:r>
              <a:rPr lang="tr-TR" dirty="0"/>
              <a:t>    </a:t>
            </a:r>
            <a:r>
              <a:rPr lang="tr-TR" dirty="0">
                <a:solidFill>
                  <a:srgbClr val="FF0000"/>
                </a:solidFill>
                <a:latin typeface="Tahoma" pitchFamily="34" charset="0"/>
                <a:ea typeface="Tahoma" pitchFamily="34" charset="0"/>
                <a:cs typeface="Tahoma" pitchFamily="34" charset="0"/>
              </a:rPr>
              <a:t>İŞLEM PUAN X  0,593     İŞLEM  FİYATINI VERİR </a:t>
            </a:r>
          </a:p>
        </p:txBody>
      </p:sp>
      <p:graphicFrame>
        <p:nvGraphicFramePr>
          <p:cNvPr id="4" name="Tablo 3"/>
          <p:cNvGraphicFramePr>
            <a:graphicFrameLocks noGrp="1"/>
          </p:cNvGraphicFramePr>
          <p:nvPr>
            <p:extLst>
              <p:ext uri="{D42A27DB-BD31-4B8C-83A1-F6EECF244321}">
                <p14:modId xmlns:p14="http://schemas.microsoft.com/office/powerpoint/2010/main" val="3953464033"/>
              </p:ext>
            </p:extLst>
          </p:nvPr>
        </p:nvGraphicFramePr>
        <p:xfrm>
          <a:off x="539552" y="3068960"/>
          <a:ext cx="7518400" cy="2658616"/>
        </p:xfrm>
        <a:graphic>
          <a:graphicData uri="http://schemas.openxmlformats.org/drawingml/2006/table">
            <a:tbl>
              <a:tblPr/>
              <a:tblGrid>
                <a:gridCol w="1752600">
                  <a:extLst>
                    <a:ext uri="{9D8B030D-6E8A-4147-A177-3AD203B41FA5}">
                      <a16:colId xmlns:a16="http://schemas.microsoft.com/office/drawing/2014/main" val="20000"/>
                    </a:ext>
                  </a:extLst>
                </a:gridCol>
                <a:gridCol w="1358900">
                  <a:extLst>
                    <a:ext uri="{9D8B030D-6E8A-4147-A177-3AD203B41FA5}">
                      <a16:colId xmlns:a16="http://schemas.microsoft.com/office/drawing/2014/main" val="20001"/>
                    </a:ext>
                  </a:extLst>
                </a:gridCol>
                <a:gridCol w="1130300">
                  <a:extLst>
                    <a:ext uri="{9D8B030D-6E8A-4147-A177-3AD203B41FA5}">
                      <a16:colId xmlns:a16="http://schemas.microsoft.com/office/drawing/2014/main" val="20002"/>
                    </a:ext>
                  </a:extLst>
                </a:gridCol>
                <a:gridCol w="1130300">
                  <a:extLst>
                    <a:ext uri="{9D8B030D-6E8A-4147-A177-3AD203B41FA5}">
                      <a16:colId xmlns:a16="http://schemas.microsoft.com/office/drawing/2014/main" val="20003"/>
                    </a:ext>
                  </a:extLst>
                </a:gridCol>
                <a:gridCol w="2146300">
                  <a:extLst>
                    <a:ext uri="{9D8B030D-6E8A-4147-A177-3AD203B41FA5}">
                      <a16:colId xmlns:a16="http://schemas.microsoft.com/office/drawing/2014/main" val="20004"/>
                    </a:ext>
                  </a:extLst>
                </a:gridCol>
              </a:tblGrid>
              <a:tr h="334516">
                <a:tc>
                  <a:txBody>
                    <a:bodyPr/>
                    <a:lstStyle/>
                    <a:p>
                      <a:pPr algn="ctr" fontAlgn="ctr"/>
                      <a:r>
                        <a:rPr lang="tr-TR" sz="900" b="1" i="0" u="none" strike="noStrike" dirty="0">
                          <a:solidFill>
                            <a:srgbClr val="000000"/>
                          </a:solidFill>
                          <a:effectLst/>
                          <a:latin typeface="Times New Roman"/>
                        </a:rPr>
                        <a:t>İŞLEM KODU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tr-TR" sz="900" b="1" i="0" u="none" strike="noStrike">
                          <a:solidFill>
                            <a:srgbClr val="000000"/>
                          </a:solidFill>
                          <a:effectLst/>
                          <a:latin typeface="Times New Roman"/>
                        </a:rPr>
                        <a:t>İŞLEM ADI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tr-TR" sz="900" b="1" i="0" u="none" strike="noStrike">
                          <a:solidFill>
                            <a:srgbClr val="000000"/>
                          </a:solidFill>
                          <a:effectLst/>
                          <a:latin typeface="Times New Roman"/>
                        </a:rPr>
                        <a:t>AÇIKLAMA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tr-TR" sz="900" b="1" i="0" u="none" strike="noStrike">
                          <a:solidFill>
                            <a:srgbClr val="000000"/>
                          </a:solidFill>
                          <a:effectLst/>
                          <a:latin typeface="Times New Roman"/>
                        </a:rPr>
                        <a:t> İŞLEM PUANI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tr-TR" sz="900" b="1" i="0" u="none" strike="noStrike">
                          <a:solidFill>
                            <a:srgbClr val="000000"/>
                          </a:solidFill>
                          <a:effectLst/>
                          <a:latin typeface="Times New Roman"/>
                        </a:rPr>
                        <a:t> İŞLEM PUANI FİYATI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0000"/>
                  </a:ext>
                </a:extLst>
              </a:tr>
              <a:tr h="762000">
                <a:tc>
                  <a:txBody>
                    <a:bodyPr/>
                    <a:lstStyle/>
                    <a:p>
                      <a:pPr algn="ctr" fontAlgn="ctr"/>
                      <a:r>
                        <a:rPr lang="tr-TR" sz="900" b="0" i="0" u="none" strike="noStrike" dirty="0">
                          <a:solidFill>
                            <a:srgbClr val="000000"/>
                          </a:solidFill>
                          <a:effectLst/>
                          <a:latin typeface="Times New Roman"/>
                        </a:rPr>
                        <a:t>530080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a:solidFill>
                            <a:srgbClr val="000000"/>
                          </a:solidFill>
                          <a:effectLst/>
                          <a:latin typeface="Times New Roman"/>
                        </a:rPr>
                        <a:t>Damar yolu açılması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tr-TR" sz="900" b="0" i="0" u="none" strike="noStrike">
                          <a:solidFill>
                            <a:srgbClr val="000000"/>
                          </a:solidFill>
                          <a:effectLst/>
                          <a:latin typeface="Times New Roman"/>
                        </a:rPr>
                        <a:t>Günde bir adet faturalandırılır. Tedavi süresince 530150, 530870 ile birlikte faturalandırılmaz.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tr-TR" sz="900" b="0" i="0" u="none" strike="noStrike" dirty="0">
                          <a:solidFill>
                            <a:srgbClr val="000000"/>
                          </a:solidFill>
                          <a:effectLst/>
                          <a:latin typeface="Times New Roman"/>
                        </a:rPr>
                        <a:t>                             60,27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l" fontAlgn="ctr"/>
                      <a:r>
                        <a:rPr lang="tr-TR" sz="900" b="0" i="0" u="none" strike="noStrike" dirty="0">
                          <a:solidFill>
                            <a:srgbClr val="000000"/>
                          </a:solidFill>
                          <a:effectLst/>
                          <a:latin typeface="Times New Roman"/>
                        </a:rPr>
                        <a:t>                                                                 35,74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10001"/>
                  </a:ext>
                </a:extLst>
              </a:tr>
              <a:tr h="457200">
                <a:tc>
                  <a:txBody>
                    <a:bodyPr/>
                    <a:lstStyle/>
                    <a:p>
                      <a:pPr algn="ctr" fontAlgn="ctr"/>
                      <a:r>
                        <a:rPr lang="tr-TR" sz="900" b="0" i="0" u="none" strike="noStrike" dirty="0">
                          <a:solidFill>
                            <a:srgbClr val="000000"/>
                          </a:solidFill>
                          <a:effectLst/>
                          <a:latin typeface="Times New Roman"/>
                        </a:rPr>
                        <a:t>530160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a:solidFill>
                            <a:srgbClr val="000000"/>
                          </a:solidFill>
                          <a:effectLst/>
                          <a:latin typeface="Times New Roman"/>
                        </a:rPr>
                        <a:t>İntravenöz ilaç  infüzyonu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ctr"/>
                      <a:r>
                        <a:rPr lang="tr-TR" sz="900" b="0" i="0" u="none" strike="noStrike">
                          <a:solidFill>
                            <a:srgbClr val="000000"/>
                          </a:solidFill>
                          <a:effectLst/>
                          <a:latin typeface="Times New Roman"/>
                        </a:rPr>
                        <a:t>Günde bir adet faturalandırılır. (İlaç, kan ürünleri)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ctr"/>
                      <a:r>
                        <a:rPr lang="tr-TR" sz="900" b="0" i="0" u="none" strike="noStrike" dirty="0">
                          <a:solidFill>
                            <a:srgbClr val="000000"/>
                          </a:solidFill>
                          <a:effectLst/>
                          <a:latin typeface="Times New Roman"/>
                        </a:rPr>
                        <a:t>                           111,78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tc>
                  <a:txBody>
                    <a:bodyPr/>
                    <a:lstStyle/>
                    <a:p>
                      <a:pPr algn="l" fontAlgn="ctr"/>
                      <a:r>
                        <a:rPr lang="tr-TR" sz="900" b="0" i="0" u="none" strike="noStrike" dirty="0">
                          <a:solidFill>
                            <a:srgbClr val="000000"/>
                          </a:solidFill>
                          <a:effectLst/>
                          <a:latin typeface="Times New Roman"/>
                        </a:rPr>
                        <a:t>                                                                 66,28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1A0C7"/>
                    </a:solidFill>
                  </a:tcPr>
                </a:tc>
                <a:extLst>
                  <a:ext uri="{0D108BD9-81ED-4DB2-BD59-A6C34878D82A}">
                    <a16:rowId xmlns:a16="http://schemas.microsoft.com/office/drawing/2014/main" val="10002"/>
                  </a:ext>
                </a:extLst>
              </a:tr>
              <a:tr h="609600">
                <a:tc>
                  <a:txBody>
                    <a:bodyPr/>
                    <a:lstStyle/>
                    <a:p>
                      <a:pPr algn="ctr" fontAlgn="ctr"/>
                      <a:r>
                        <a:rPr lang="tr-TR" sz="900" b="0" i="0" u="none" strike="noStrike" dirty="0">
                          <a:solidFill>
                            <a:srgbClr val="000000"/>
                          </a:solidFill>
                          <a:effectLst/>
                          <a:latin typeface="Times New Roman"/>
                        </a:rPr>
                        <a:t>530330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a:solidFill>
                            <a:srgbClr val="000000"/>
                          </a:solidFill>
                          <a:effectLst/>
                          <a:latin typeface="Times New Roman"/>
                        </a:rPr>
                        <a:t>Monitörizasyon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tr-TR" sz="900" b="0" i="0" u="none" strike="noStrike">
                          <a:solidFill>
                            <a:srgbClr val="000000"/>
                          </a:solidFill>
                          <a:effectLst/>
                          <a:latin typeface="Times New Roman"/>
                        </a:rPr>
                        <a:t>Günde bir adet faturalandırılır. 530960 ile birlikte faturalandırılmaz.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tr-TR" sz="900" b="0" i="0" u="none" strike="noStrike" dirty="0">
                          <a:solidFill>
                            <a:srgbClr val="000000"/>
                          </a:solidFill>
                          <a:effectLst/>
                          <a:latin typeface="Times New Roman"/>
                        </a:rPr>
                        <a:t>                           132,57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tr-TR" sz="900" b="0" i="0" u="none" strike="noStrike" dirty="0">
                          <a:solidFill>
                            <a:srgbClr val="000000"/>
                          </a:solidFill>
                          <a:effectLst/>
                          <a:latin typeface="Times New Roman"/>
                        </a:rPr>
                        <a:t>                                                               132,57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3"/>
                  </a:ext>
                </a:extLst>
              </a:tr>
              <a:tr h="304800">
                <a:tc>
                  <a:txBody>
                    <a:bodyPr/>
                    <a:lstStyle/>
                    <a:p>
                      <a:pPr algn="ctr" fontAlgn="ctr"/>
                      <a:r>
                        <a:rPr lang="tr-TR" sz="900" b="0" i="0" u="none" strike="noStrike" dirty="0">
                          <a:solidFill>
                            <a:srgbClr val="000000"/>
                          </a:solidFill>
                          <a:effectLst/>
                          <a:latin typeface="Times New Roman"/>
                        </a:rPr>
                        <a:t>704860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dirty="0" err="1">
                          <a:solidFill>
                            <a:srgbClr val="000000"/>
                          </a:solidFill>
                          <a:effectLst/>
                          <a:latin typeface="Times New Roman"/>
                        </a:rPr>
                        <a:t>Aferez</a:t>
                      </a:r>
                      <a:r>
                        <a:rPr lang="tr-TR" sz="900" b="0" i="0" u="none" strike="noStrike" dirty="0">
                          <a:solidFill>
                            <a:srgbClr val="000000"/>
                          </a:solidFill>
                          <a:effectLst/>
                          <a:latin typeface="Times New Roman"/>
                        </a:rPr>
                        <a:t>, Hasta başı (acil) </a:t>
                      </a:r>
                      <a:r>
                        <a:rPr lang="tr-TR" sz="900" b="0" i="0" u="none" strike="noStrike" dirty="0" err="1">
                          <a:solidFill>
                            <a:srgbClr val="000000"/>
                          </a:solidFill>
                          <a:effectLst/>
                          <a:latin typeface="Times New Roman"/>
                        </a:rPr>
                        <a:t>hemaferezis</a:t>
                      </a:r>
                      <a:r>
                        <a:rPr lang="tr-TR" sz="900" b="0" i="0" u="none" strike="noStrike" dirty="0">
                          <a:solidFill>
                            <a:srgbClr val="000000"/>
                          </a:solidFill>
                          <a:effectLst/>
                          <a:latin typeface="Times New Roman"/>
                        </a:rPr>
                        <a:t> işlemi farkı</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a:solidFill>
                            <a:srgbClr val="000000"/>
                          </a:solidFill>
                          <a:effectLst/>
                          <a:latin typeface="Times New Roman"/>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a:solidFill>
                            <a:srgbClr val="000000"/>
                          </a:solidFill>
                          <a:effectLst/>
                          <a:latin typeface="Times New Roman"/>
                        </a:rPr>
                        <a:t>                           278,36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a:solidFill>
                            <a:srgbClr val="000000"/>
                          </a:solidFill>
                          <a:effectLst/>
                          <a:latin typeface="Times New Roman"/>
                        </a:rPr>
                        <a:t>                                                               165,06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r h="190500">
                <a:tc>
                  <a:txBody>
                    <a:bodyPr/>
                    <a:lstStyle/>
                    <a:p>
                      <a:pPr algn="l" fontAlgn="b"/>
                      <a:endParaRPr lang="tr-TR"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100" b="0" i="0" u="none" strike="noStrike">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1100" b="0" i="0" u="none" strike="noStrike" dirty="0">
                        <a:solidFill>
                          <a:srgbClr val="000000"/>
                        </a:solidFill>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tr-TR" sz="1100" b="0" i="0" u="none" strike="noStrike" dirty="0">
                          <a:solidFill>
                            <a:srgbClr val="000000"/>
                          </a:solidFill>
                          <a:effectLst/>
                          <a:latin typeface="Calibri"/>
                        </a:rPr>
                        <a:t>                TOPLAM:  400,17</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0000"/>
                    </a:solidFill>
                  </a:tcPr>
                </a:tc>
                <a:extLst>
                  <a:ext uri="{0D108BD9-81ED-4DB2-BD59-A6C34878D82A}">
                    <a16:rowId xmlns:a16="http://schemas.microsoft.com/office/drawing/2014/main" val="10005"/>
                  </a:ext>
                </a:extLst>
              </a:tr>
            </a:tbl>
          </a:graphicData>
        </a:graphic>
      </p:graphicFrame>
      <p:sp>
        <p:nvSpPr>
          <p:cNvPr id="6" name="Sağ Ok 5"/>
          <p:cNvSpPr/>
          <p:nvPr/>
        </p:nvSpPr>
        <p:spPr>
          <a:xfrm>
            <a:off x="4067945" y="2492896"/>
            <a:ext cx="28803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pic>
        <p:nvPicPr>
          <p:cNvPr id="5" name="Picture 2" descr="C:\Users\User\Desktop\Ekran Alıntısı.PNG">
            <a:extLst>
              <a:ext uri="{FF2B5EF4-FFF2-40B4-BE49-F238E27FC236}">
                <a16:creationId xmlns:a16="http://schemas.microsoft.com/office/drawing/2014/main" id="{93AE2804-731D-58AC-FB5D-DA6C8379F1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980728"/>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05AA9344-47FE-BF49-33C3-665233D58C02}"/>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34457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95536" y="952500"/>
            <a:ext cx="8229600" cy="1143000"/>
          </a:xfrm>
        </p:spPr>
        <p:txBody>
          <a:bodyPr>
            <a:noAutofit/>
          </a:bodyPr>
          <a:lstStyle/>
          <a:p>
            <a:pPr algn="ctr"/>
            <a:r>
              <a:rPr lang="tr-TR" sz="3200" b="1" dirty="0">
                <a:latin typeface="Tahoma" pitchFamily="34" charset="0"/>
                <a:ea typeface="Tahoma" pitchFamily="34" charset="0"/>
                <a:cs typeface="Tahoma" pitchFamily="34" charset="0"/>
              </a:rPr>
              <a:t>AFEREZE FATURALANDIRILAN TIBBI MALZEMELER</a:t>
            </a:r>
          </a:p>
        </p:txBody>
      </p:sp>
      <p:sp>
        <p:nvSpPr>
          <p:cNvPr id="3" name="2 İçerik Yer Tutucusu"/>
          <p:cNvSpPr>
            <a:spLocks noGrp="1"/>
          </p:cNvSpPr>
          <p:nvPr>
            <p:ph idx="1"/>
          </p:nvPr>
        </p:nvSpPr>
        <p:spPr>
          <a:xfrm>
            <a:off x="457200" y="2204864"/>
            <a:ext cx="8229600" cy="4119736"/>
          </a:xfrm>
        </p:spPr>
        <p:txBody>
          <a:bodyPr>
            <a:normAutofit fontScale="92500" lnSpcReduction="10000"/>
          </a:bodyPr>
          <a:lstStyle/>
          <a:p>
            <a:pPr algn="just">
              <a:buNone/>
            </a:pPr>
            <a:r>
              <a:rPr lang="tr-TR" dirty="0">
                <a:latin typeface="Tahoma" pitchFamily="34" charset="0"/>
                <a:ea typeface="Tahoma" pitchFamily="34" charset="0"/>
                <a:cs typeface="Tahoma" pitchFamily="34" charset="0"/>
              </a:rPr>
              <a:t>   SUT Hematoloji– Onkoloji Branşına Ait Tıbbi Malzemeler  Ek 3/O da  </a:t>
            </a:r>
            <a:r>
              <a:rPr lang="tr-TR" dirty="0" err="1">
                <a:latin typeface="Tahoma" pitchFamily="34" charset="0"/>
                <a:ea typeface="Tahoma" pitchFamily="34" charset="0"/>
                <a:cs typeface="Tahoma" pitchFamily="34" charset="0"/>
              </a:rPr>
              <a:t>Aferez</a:t>
            </a:r>
            <a:r>
              <a:rPr lang="tr-TR" dirty="0">
                <a:latin typeface="Tahoma" pitchFamily="34" charset="0"/>
                <a:ea typeface="Tahoma" pitchFamily="34" charset="0"/>
                <a:cs typeface="Tahoma" pitchFamily="34" charset="0"/>
              </a:rPr>
              <a:t> işlemlerinde kullanılan</a:t>
            </a:r>
          </a:p>
          <a:p>
            <a:pPr algn="just">
              <a:buNone/>
            </a:pPr>
            <a:r>
              <a:rPr lang="tr-TR" dirty="0">
                <a:latin typeface="Tahoma" pitchFamily="34" charset="0"/>
                <a:ea typeface="Tahoma" pitchFamily="34" charset="0"/>
                <a:cs typeface="Tahoma" pitchFamily="34" charset="0"/>
              </a:rPr>
              <a:t> </a:t>
            </a:r>
          </a:p>
          <a:p>
            <a:pPr algn="ctr"/>
            <a:r>
              <a:rPr lang="tr-TR" dirty="0" err="1">
                <a:solidFill>
                  <a:srgbClr val="FF0000"/>
                </a:solidFill>
                <a:latin typeface="Tahoma" pitchFamily="34" charset="0"/>
                <a:ea typeface="Tahoma" pitchFamily="34" charset="0"/>
                <a:cs typeface="Tahoma" pitchFamily="34" charset="0"/>
              </a:rPr>
              <a:t>Antikogulan</a:t>
            </a:r>
            <a:r>
              <a:rPr lang="tr-TR" dirty="0">
                <a:solidFill>
                  <a:srgbClr val="FF0000"/>
                </a:solidFill>
                <a:latin typeface="Tahoma" pitchFamily="34" charset="0"/>
                <a:ea typeface="Tahoma" pitchFamily="34" charset="0"/>
                <a:cs typeface="Tahoma" pitchFamily="34" charset="0"/>
              </a:rPr>
              <a:t>  Solüsyonları  ( ACD ,HEPARİN )</a:t>
            </a:r>
            <a:r>
              <a:rPr lang="tr-TR" dirty="0">
                <a:latin typeface="Tahoma" pitchFamily="34" charset="0"/>
                <a:ea typeface="Tahoma" pitchFamily="34" charset="0"/>
                <a:cs typeface="Tahoma" pitchFamily="34" charset="0"/>
              </a:rPr>
              <a:t> </a:t>
            </a:r>
          </a:p>
          <a:p>
            <a:pPr marL="0" indent="0" algn="ctr">
              <a:buNone/>
            </a:pPr>
            <a:endParaRPr lang="tr-TR" dirty="0">
              <a:latin typeface="Tahoma" pitchFamily="34" charset="0"/>
              <a:ea typeface="Tahoma" pitchFamily="34" charset="0"/>
              <a:cs typeface="Tahoma" pitchFamily="34" charset="0"/>
            </a:endParaRPr>
          </a:p>
          <a:p>
            <a:pPr algn="ctr"/>
            <a:r>
              <a:rPr lang="tr-TR" dirty="0">
                <a:solidFill>
                  <a:srgbClr val="00B0F0"/>
                </a:solidFill>
                <a:latin typeface="Tahoma" pitchFamily="34" charset="0"/>
                <a:ea typeface="Tahoma" pitchFamily="34" charset="0"/>
                <a:cs typeface="Tahoma" pitchFamily="34" charset="0"/>
              </a:rPr>
              <a:t>İğne</a:t>
            </a:r>
            <a:r>
              <a:rPr lang="tr-TR" dirty="0">
                <a:latin typeface="Tahoma" pitchFamily="34" charset="0"/>
                <a:ea typeface="Tahoma" pitchFamily="34" charset="0"/>
                <a:cs typeface="Tahoma" pitchFamily="34" charset="0"/>
              </a:rPr>
              <a:t> </a:t>
            </a:r>
            <a:r>
              <a:rPr lang="tr-TR" dirty="0">
                <a:solidFill>
                  <a:srgbClr val="00B0F0"/>
                </a:solidFill>
                <a:latin typeface="Tahoma" pitchFamily="34" charset="0"/>
                <a:ea typeface="Tahoma" pitchFamily="34" charset="0"/>
                <a:cs typeface="Tahoma" pitchFamily="34" charset="0"/>
              </a:rPr>
              <a:t>( FİSTÜL İĞNESİ ) </a:t>
            </a:r>
          </a:p>
          <a:p>
            <a:pPr marL="0" indent="0" algn="ctr">
              <a:buNone/>
            </a:pPr>
            <a:endParaRPr lang="tr-TR" dirty="0">
              <a:latin typeface="Tahoma" pitchFamily="34" charset="0"/>
              <a:ea typeface="Tahoma" pitchFamily="34" charset="0"/>
              <a:cs typeface="Tahoma" pitchFamily="34" charset="0"/>
            </a:endParaRPr>
          </a:p>
          <a:p>
            <a:pPr algn="ctr"/>
            <a:r>
              <a:rPr lang="tr-TR" dirty="0">
                <a:solidFill>
                  <a:srgbClr val="7030A0"/>
                </a:solidFill>
                <a:latin typeface="Tahoma" pitchFamily="34" charset="0"/>
                <a:ea typeface="Tahoma" pitchFamily="34" charset="0"/>
                <a:cs typeface="Tahoma" pitchFamily="34" charset="0"/>
              </a:rPr>
              <a:t>Transfer Torbası </a:t>
            </a:r>
          </a:p>
          <a:p>
            <a:pPr marL="0" indent="0" algn="ctr">
              <a:buNone/>
            </a:pPr>
            <a:endParaRPr lang="tr-TR" dirty="0">
              <a:solidFill>
                <a:srgbClr val="7030A0"/>
              </a:solidFill>
              <a:latin typeface="Tahoma" pitchFamily="34" charset="0"/>
              <a:ea typeface="Tahoma" pitchFamily="34" charset="0"/>
              <a:cs typeface="Tahoma" pitchFamily="34" charset="0"/>
            </a:endParaRPr>
          </a:p>
          <a:p>
            <a:pPr algn="ctr">
              <a:buNone/>
            </a:pPr>
            <a:r>
              <a:rPr lang="tr-TR" dirty="0">
                <a:solidFill>
                  <a:srgbClr val="7030A0"/>
                </a:solidFill>
                <a:latin typeface="Tahoma" pitchFamily="34" charset="0"/>
                <a:ea typeface="Tahoma" pitchFamily="34" charset="0"/>
                <a:cs typeface="Tahoma" pitchFamily="34" charset="0"/>
              </a:rPr>
              <a:t>    </a:t>
            </a:r>
            <a:r>
              <a:rPr lang="tr-TR" dirty="0">
                <a:latin typeface="Tahoma" pitchFamily="34" charset="0"/>
                <a:ea typeface="Tahoma" pitchFamily="34" charset="0"/>
                <a:cs typeface="Tahoma" pitchFamily="34" charset="0"/>
              </a:rPr>
              <a:t>FATURA EDİLEMEZ</a:t>
            </a:r>
          </a:p>
        </p:txBody>
      </p:sp>
      <p:pic>
        <p:nvPicPr>
          <p:cNvPr id="4" name="Picture 2" descr="C:\Users\User\Desktop\Ekran Alıntısı.PNG">
            <a:extLst>
              <a:ext uri="{FF2B5EF4-FFF2-40B4-BE49-F238E27FC236}">
                <a16:creationId xmlns:a16="http://schemas.microsoft.com/office/drawing/2014/main" id="{ACEBE4F3-3675-48E4-27B1-9B7503D3D5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028D4DF3-301F-D09F-9DD1-A5F695F083F1}"/>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478330427"/>
              </p:ext>
            </p:extLst>
          </p:nvPr>
        </p:nvGraphicFramePr>
        <p:xfrm>
          <a:off x="323527" y="620694"/>
          <a:ext cx="8424936" cy="6094082"/>
        </p:xfrm>
        <a:graphic>
          <a:graphicData uri="http://schemas.openxmlformats.org/drawingml/2006/table">
            <a:tbl>
              <a:tblPr/>
              <a:tblGrid>
                <a:gridCol w="525499">
                  <a:extLst>
                    <a:ext uri="{9D8B030D-6E8A-4147-A177-3AD203B41FA5}">
                      <a16:colId xmlns:a16="http://schemas.microsoft.com/office/drawing/2014/main" val="20000"/>
                    </a:ext>
                  </a:extLst>
                </a:gridCol>
                <a:gridCol w="3339462">
                  <a:extLst>
                    <a:ext uri="{9D8B030D-6E8A-4147-A177-3AD203B41FA5}">
                      <a16:colId xmlns:a16="http://schemas.microsoft.com/office/drawing/2014/main" val="20001"/>
                    </a:ext>
                  </a:extLst>
                </a:gridCol>
                <a:gridCol w="4026001">
                  <a:extLst>
                    <a:ext uri="{9D8B030D-6E8A-4147-A177-3AD203B41FA5}">
                      <a16:colId xmlns:a16="http://schemas.microsoft.com/office/drawing/2014/main" val="20002"/>
                    </a:ext>
                  </a:extLst>
                </a:gridCol>
                <a:gridCol w="533974">
                  <a:extLst>
                    <a:ext uri="{9D8B030D-6E8A-4147-A177-3AD203B41FA5}">
                      <a16:colId xmlns:a16="http://schemas.microsoft.com/office/drawing/2014/main" val="20003"/>
                    </a:ext>
                  </a:extLst>
                </a:gridCol>
              </a:tblGrid>
              <a:tr h="285659">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39920">
                <a:tc>
                  <a:txBody>
                    <a:bodyPr/>
                    <a:lstStyle/>
                    <a:p>
                      <a:pPr algn="ctr" fontAlgn="ctr"/>
                      <a:r>
                        <a:rPr lang="tr-TR" sz="700" b="1" i="0" u="none" strike="noStrike">
                          <a:solidFill>
                            <a:srgbClr val="000000"/>
                          </a:solidFill>
                          <a:effectLst/>
                          <a:latin typeface="Calibri"/>
                        </a:rPr>
                        <a:t>SUT KODU</a:t>
                      </a:r>
                    </a:p>
                  </a:txBody>
                  <a:tcPr marL="5791" marR="5791" marT="57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700" b="1" i="0" u="none" strike="noStrike">
                          <a:solidFill>
                            <a:srgbClr val="000000"/>
                          </a:solidFill>
                          <a:effectLst/>
                          <a:latin typeface="Calibri"/>
                        </a:rPr>
                        <a:t>TIBBİ MALZEME ALAN TANIMI</a:t>
                      </a:r>
                    </a:p>
                  </a:txBody>
                  <a:tcPr marL="5791" marR="5791" marT="57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700" b="1" i="0" u="none" strike="noStrike">
                          <a:solidFill>
                            <a:srgbClr val="000000"/>
                          </a:solidFill>
                          <a:effectLst/>
                          <a:latin typeface="Calibri"/>
                        </a:rPr>
                        <a:t>AÇIKLAMA</a:t>
                      </a:r>
                    </a:p>
                  </a:txBody>
                  <a:tcPr marL="5791" marR="5791" marT="57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700" b="1" i="0" u="none" strike="noStrike">
                          <a:solidFill>
                            <a:srgbClr val="000000"/>
                          </a:solidFill>
                          <a:effectLst/>
                          <a:latin typeface="Calibri"/>
                        </a:rPr>
                        <a:t> FİYAT (TL) </a:t>
                      </a:r>
                    </a:p>
                  </a:txBody>
                  <a:tcPr marL="5791" marR="5791" marT="57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1"/>
                  </a:ext>
                </a:extLst>
              </a:tr>
              <a:tr h="139920">
                <a:tc>
                  <a:txBody>
                    <a:bodyPr/>
                    <a:lstStyle/>
                    <a:p>
                      <a:pPr algn="ctr" fontAlgn="ctr"/>
                      <a:r>
                        <a:rPr lang="tr-TR" sz="700" b="1" i="0" u="none" strike="noStrike">
                          <a:solidFill>
                            <a:srgbClr val="000000"/>
                          </a:solidFill>
                          <a:effectLst/>
                          <a:latin typeface="Calibri"/>
                        </a:rPr>
                        <a:t>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1" i="0" u="none" strike="noStrike">
                          <a:solidFill>
                            <a:srgbClr val="000000"/>
                          </a:solidFill>
                          <a:effectLst/>
                          <a:latin typeface="Calibri"/>
                        </a:rPr>
                        <a:t> AFEREZ</a:t>
                      </a:r>
                    </a:p>
                  </a:txBody>
                  <a:tcPr marL="5791" marR="5791" marT="579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1" i="0" u="none" strike="noStrike">
                          <a:solidFill>
                            <a:srgbClr val="000000"/>
                          </a:solidFill>
                          <a:effectLst/>
                          <a:latin typeface="Calibri"/>
                        </a:rPr>
                        <a:t> </a:t>
                      </a:r>
                    </a:p>
                  </a:txBody>
                  <a:tcPr marL="5791" marR="5791" marT="57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a:t>
                      </a:r>
                    </a:p>
                  </a:txBody>
                  <a:tcPr marL="5791" marR="5791" marT="5791"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2"/>
                  </a:ext>
                </a:extLst>
              </a:tr>
              <a:tr h="406437">
                <a:tc>
                  <a:txBody>
                    <a:bodyPr/>
                    <a:lstStyle/>
                    <a:p>
                      <a:pPr algn="ctr" fontAlgn="ctr"/>
                      <a:r>
                        <a:rPr lang="tr-TR" sz="700" b="0" i="0" u="none" strike="noStrike">
                          <a:solidFill>
                            <a:srgbClr val="000000"/>
                          </a:solidFill>
                          <a:effectLst/>
                          <a:latin typeface="Calibri"/>
                        </a:rPr>
                        <a:t>HO1000</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dirty="0">
                          <a:solidFill>
                            <a:srgbClr val="000000"/>
                          </a:solidFill>
                          <a:effectLst/>
                          <a:latin typeface="Calibri"/>
                        </a:rPr>
                        <a:t>FOTOFEREZ SETİ</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Sağlık Bakanlığı Terapötik Aferez Bilimsel Danışma Komisyonunun onayı alınması halinde bedeli karşılanır.</a:t>
                      </a:r>
                      <a:br>
                        <a:rPr lang="tr-TR" sz="700" b="0" i="0" u="none" strike="noStrike">
                          <a:solidFill>
                            <a:srgbClr val="000000"/>
                          </a:solidFill>
                          <a:effectLst/>
                          <a:latin typeface="Calibri"/>
                        </a:rPr>
                      </a:br>
                      <a:r>
                        <a:rPr lang="tr-TR" sz="700" b="0" i="0" u="none" strike="noStrike">
                          <a:solidFill>
                            <a:srgbClr val="000000"/>
                          </a:solidFill>
                          <a:effectLst/>
                          <a:latin typeface="Calibri"/>
                        </a:rPr>
                        <a:t>(2)</a:t>
                      </a:r>
                      <a:r>
                        <a:rPr lang="tr-TR" sz="700" b="0" i="0" u="none" strike="noStrike">
                          <a:solidFill>
                            <a:srgbClr val="FF0000"/>
                          </a:solidFill>
                          <a:effectLst/>
                          <a:latin typeface="Calibri"/>
                        </a:rPr>
                        <a:t> Sadece 704940 işlem kodunda kullanılması halinde bedeli karşılanır.</a:t>
                      </a:r>
                      <a:endParaRPr lang="tr-TR" sz="700" b="0" i="0" u="none" strike="noStrike">
                        <a:solidFill>
                          <a:srgbClr val="000000"/>
                        </a:solidFill>
                        <a:effectLst/>
                        <a:latin typeface="Calibri"/>
                      </a:endParaRPr>
                    </a:p>
                  </a:txBody>
                  <a:tcPr marL="5791" marR="5791" marT="579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10.907,76 </a:t>
                      </a:r>
                    </a:p>
                  </a:txBody>
                  <a:tcPr marL="5791" marR="5791" marT="57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3"/>
                  </a:ext>
                </a:extLst>
              </a:tr>
              <a:tr h="406437">
                <a:tc>
                  <a:txBody>
                    <a:bodyPr/>
                    <a:lstStyle/>
                    <a:p>
                      <a:pPr algn="ctr" fontAlgn="ctr"/>
                      <a:r>
                        <a:rPr lang="tr-TR" sz="700" b="0" i="0" u="none" strike="noStrike">
                          <a:solidFill>
                            <a:srgbClr val="000000"/>
                          </a:solidFill>
                          <a:effectLst/>
                          <a:latin typeface="Calibri"/>
                        </a:rPr>
                        <a:t>HO1001</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libri"/>
                        </a:rPr>
                        <a:t>LÖKOFEREZ SETİ (PERİFERİK KÖK HÜCRE TOPLAMA VE/VEYA İŞLEME VE/VEYA KONSANTRE ETME SETİ)</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Benign veya malign hematolojik hastalık tanısı alan kişilerin terapötik aferez tedavilerinde, nötropenik hastalarda, otolog veya allojenik kök hücre nakli planlanan hastalarda hematoloji uzman onayı ile kullanılması halinde bedeli karşılanır.</a:t>
                      </a:r>
                    </a:p>
                  </a:txBody>
                  <a:tcPr marL="5791" marR="5791" marT="579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4.513,15 </a:t>
                      </a:r>
                    </a:p>
                  </a:txBody>
                  <a:tcPr marL="5791" marR="5791" marT="57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4"/>
                  </a:ext>
                </a:extLst>
              </a:tr>
              <a:tr h="252154">
                <a:tc>
                  <a:txBody>
                    <a:bodyPr/>
                    <a:lstStyle/>
                    <a:p>
                      <a:pPr algn="ctr" fontAlgn="ctr"/>
                      <a:r>
                        <a:rPr lang="tr-TR" sz="700" b="0" i="0" u="none" strike="noStrike">
                          <a:solidFill>
                            <a:srgbClr val="000000"/>
                          </a:solidFill>
                          <a:effectLst/>
                          <a:latin typeface="Calibri"/>
                        </a:rPr>
                        <a:t>HO1003</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ADSORBTİF SİTAFEREZ KOLONU</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Hematoloji uzmanının bulunduğu sağlık kurulu raporu ile bedeli karşılanır.</a:t>
                      </a:r>
                    </a:p>
                  </a:txBody>
                  <a:tcPr marL="5791" marR="5791" marT="579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19.370,04 </a:t>
                      </a:r>
                    </a:p>
                  </a:txBody>
                  <a:tcPr marL="5791" marR="5791" marT="57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5"/>
                  </a:ext>
                </a:extLst>
              </a:tr>
              <a:tr h="806210">
                <a:tc>
                  <a:txBody>
                    <a:bodyPr/>
                    <a:lstStyle/>
                    <a:p>
                      <a:pPr algn="ctr" fontAlgn="ctr"/>
                      <a:r>
                        <a:rPr lang="tr-TR" sz="700" b="0" i="0" u="none" strike="noStrike">
                          <a:solidFill>
                            <a:srgbClr val="000000"/>
                          </a:solidFill>
                          <a:effectLst/>
                          <a:latin typeface="Calibri"/>
                        </a:rPr>
                        <a:t>HO1005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TERAPÖTİK AFEREZ TÜP SETİ (TEK KULLANIMLIK) (ADSORBSİYON, ADSORTİF SİTAFEREZ, DOUBLE FİLTRASYON, Ig ve İMMÜN KOMPLEKS FİLTRASYON VEYA VİRAL ERADİKASYON, LİPİD AFEREZ, SEÇİCİ PLAZMA DEĞİŞİMİ, SEPSİS ADSORBSİYON)</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dirty="0">
                          <a:solidFill>
                            <a:srgbClr val="000000"/>
                          </a:solidFill>
                          <a:effectLst/>
                          <a:latin typeface="Calibri"/>
                        </a:rPr>
                        <a:t>(1) Hematoloji uzmanının bulunduğu, hastalığın tanısının ve yapılacak işlemin yer aldığı sağlık kurulu raporu ile bedeli karşılanır. </a:t>
                      </a:r>
                    </a:p>
                    <a:p>
                      <a:pPr algn="just" fontAlgn="ctr"/>
                      <a:r>
                        <a:rPr lang="tr-TR" sz="700" b="0" i="0" u="none" strike="noStrike" dirty="0">
                          <a:solidFill>
                            <a:srgbClr val="000000"/>
                          </a:solidFill>
                          <a:effectLst/>
                          <a:latin typeface="Calibri"/>
                        </a:rPr>
                        <a:t>(2) </a:t>
                      </a:r>
                      <a:r>
                        <a:rPr lang="tr-TR" sz="700" b="0" i="0" u="none" strike="noStrike" dirty="0">
                          <a:solidFill>
                            <a:srgbClr val="FF0000"/>
                          </a:solidFill>
                          <a:effectLst/>
                          <a:latin typeface="Calibri"/>
                        </a:rPr>
                        <a:t>Bu sağlık kurulu raporu 3 (üç) ay geçerlidir</a:t>
                      </a:r>
                      <a:r>
                        <a:rPr lang="tr-TR" sz="700" b="0" i="0" u="none" strike="noStrike" dirty="0">
                          <a:solidFill>
                            <a:srgbClr val="000000"/>
                          </a:solidFill>
                          <a:effectLst/>
                          <a:latin typeface="Calibri"/>
                        </a:rPr>
                        <a:t>.</a:t>
                      </a:r>
                    </a:p>
                    <a:p>
                      <a:pPr algn="just" fontAlgn="ctr"/>
                      <a:r>
                        <a:rPr lang="tr-TR" sz="700" b="0" i="0" u="none" strike="noStrike" dirty="0">
                          <a:solidFill>
                            <a:srgbClr val="000000"/>
                          </a:solidFill>
                          <a:effectLst/>
                          <a:latin typeface="Calibri"/>
                        </a:rPr>
                        <a:t>(3) Kolon, filtre veya </a:t>
                      </a:r>
                      <a:r>
                        <a:rPr lang="tr-TR" sz="700" b="0" i="0" u="none" strike="noStrike" dirty="0" err="1">
                          <a:solidFill>
                            <a:srgbClr val="000000"/>
                          </a:solidFill>
                          <a:effectLst/>
                          <a:latin typeface="Calibri"/>
                        </a:rPr>
                        <a:t>membran</a:t>
                      </a:r>
                      <a:r>
                        <a:rPr lang="tr-TR" sz="700" b="0" i="0" u="none" strike="noStrike" dirty="0">
                          <a:solidFill>
                            <a:srgbClr val="000000"/>
                          </a:solidFill>
                          <a:effectLst/>
                          <a:latin typeface="Calibri"/>
                        </a:rPr>
                        <a:t> (HO1003, HO1008, HO1009, HO1011, HO1012, HO1017, HO1018, HO1020, HO1022) ile birlikte faturalandırılabilir.</a:t>
                      </a:r>
                    </a:p>
                    <a:p>
                      <a:pPr algn="just" fontAlgn="ctr"/>
                      <a:r>
                        <a:rPr lang="tr-TR" sz="700" b="0" i="0" u="none" strike="noStrike" dirty="0">
                          <a:solidFill>
                            <a:srgbClr val="000000"/>
                          </a:solidFill>
                          <a:effectLst/>
                          <a:latin typeface="Calibri"/>
                        </a:rPr>
                        <a:t>(4) İğne ve transfer torbası fiyata dahil olup ayrıca faturalandırılamaz.</a:t>
                      </a:r>
                    </a:p>
                  </a:txBody>
                  <a:tcPr marL="5791" marR="5791" marT="5791"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2.134,44 </a:t>
                      </a:r>
                    </a:p>
                  </a:txBody>
                  <a:tcPr marL="5791" marR="5791" marT="5791"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6"/>
                  </a:ext>
                </a:extLst>
              </a:tr>
              <a:tr h="252154">
                <a:tc>
                  <a:txBody>
                    <a:bodyPr/>
                    <a:lstStyle/>
                    <a:p>
                      <a:pPr algn="ctr" fontAlgn="ctr"/>
                      <a:r>
                        <a:rPr lang="tr-TR" sz="700" b="0" i="0" u="none" strike="noStrike">
                          <a:solidFill>
                            <a:srgbClr val="000000"/>
                          </a:solidFill>
                          <a:effectLst/>
                          <a:latin typeface="Calibri"/>
                        </a:rPr>
                        <a:t>HO1006</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Ig ADSORBSİYON KOLONU (ÇOK KULLANIMLIK)</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Hematoloji uzmanının bulunduğu sağlık kurulu raporu ile bedeli karşılanır.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17.242,27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7"/>
                  </a:ext>
                </a:extLst>
              </a:tr>
              <a:tr h="252154">
                <a:tc>
                  <a:txBody>
                    <a:bodyPr/>
                    <a:lstStyle/>
                    <a:p>
                      <a:pPr algn="ctr" fontAlgn="ctr"/>
                      <a:r>
                        <a:rPr lang="tr-TR" sz="700" b="0" i="0" u="none" strike="noStrike">
                          <a:solidFill>
                            <a:srgbClr val="000000"/>
                          </a:solidFill>
                          <a:effectLst/>
                          <a:latin typeface="Calibri"/>
                        </a:rPr>
                        <a:t>HO1007</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Ig ADSORBSİYON TÜP SETİ (ÇOK KULLANIMLIK)</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Hematoloji uzmanının bulunduğu sağlık kurulu raporu ile bedeli karşılanır.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13.206,85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8"/>
                  </a:ext>
                </a:extLst>
              </a:tr>
              <a:tr h="252154">
                <a:tc>
                  <a:txBody>
                    <a:bodyPr/>
                    <a:lstStyle/>
                    <a:p>
                      <a:pPr algn="ctr" fontAlgn="ctr"/>
                      <a:r>
                        <a:rPr lang="tr-TR" sz="700" b="0" i="0" u="none" strike="noStrike">
                          <a:solidFill>
                            <a:srgbClr val="000000"/>
                          </a:solidFill>
                          <a:effectLst/>
                          <a:latin typeface="Calibri"/>
                        </a:rPr>
                        <a:t>HO1008</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Ig AFEREZ FİLTRESİ</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Hematoloji uzmanının bulunduğu sağlık kurulu raporu ile bedeli karşılanır.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6.318,09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9"/>
                  </a:ext>
                </a:extLst>
              </a:tr>
              <a:tr h="252154">
                <a:tc>
                  <a:txBody>
                    <a:bodyPr/>
                    <a:lstStyle/>
                    <a:p>
                      <a:pPr algn="ctr" fontAlgn="ctr"/>
                      <a:r>
                        <a:rPr lang="tr-TR" sz="700" b="0" i="0" u="none" strike="noStrike">
                          <a:solidFill>
                            <a:srgbClr val="000000"/>
                          </a:solidFill>
                          <a:effectLst/>
                          <a:latin typeface="Calibri"/>
                        </a:rPr>
                        <a:t>HO1009</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İMMÜN KOMPLEKS AFEREZ FİLTRESİ</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Hematoloji uzmanının bulunduğu sağlık kurulu raporu ile bedeli karşılanır.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6.318,09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0"/>
                  </a:ext>
                </a:extLst>
              </a:tr>
              <a:tr h="273179">
                <a:tc>
                  <a:txBody>
                    <a:bodyPr/>
                    <a:lstStyle/>
                    <a:p>
                      <a:pPr algn="ctr" fontAlgn="ctr"/>
                      <a:r>
                        <a:rPr lang="tr-TR" sz="700" b="0" i="0" u="none" strike="noStrike">
                          <a:solidFill>
                            <a:srgbClr val="000000"/>
                          </a:solidFill>
                          <a:effectLst/>
                          <a:latin typeface="Calibri"/>
                        </a:rPr>
                        <a:t>HO1011</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KARACİĞER DESTEK SEÇİCİ PLAZMA DEĞİŞİMİ (SPD) MEMBRANI</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Gastroenteroloji ve hematoloji uzmanlarının bulunduğu sağlık kurulu raporu ile bedeli karşılanır.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10.598,09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1"/>
                  </a:ext>
                </a:extLst>
              </a:tr>
              <a:tr h="539696">
                <a:tc>
                  <a:txBody>
                    <a:bodyPr/>
                    <a:lstStyle/>
                    <a:p>
                      <a:pPr algn="ctr" fontAlgn="ctr"/>
                      <a:r>
                        <a:rPr lang="tr-TR" sz="700" b="0" i="0" u="none" strike="noStrike">
                          <a:solidFill>
                            <a:srgbClr val="000000"/>
                          </a:solidFill>
                          <a:effectLst/>
                          <a:latin typeface="Calibri"/>
                        </a:rPr>
                        <a:t>HO1012</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LİPİD AFEREZ  FİLTRESİ VE/VEYA LİPİD KOLONU (TEK KULLANIMLIK)</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Lipid elektroforezi ile tespit edilen Ailesel Hiperlipidemi vakalarında diyet ve maksimum kombine oral antihiperlipidemik tedaviye cevap vermeyen vakalarda</a:t>
                      </a:r>
                      <a:r>
                        <a:rPr lang="tr-TR" sz="700" b="0" i="0" u="none" strike="noStrike">
                          <a:solidFill>
                            <a:srgbClr val="FF0000"/>
                          </a:solidFill>
                          <a:effectLst/>
                          <a:latin typeface="Calibri"/>
                        </a:rPr>
                        <a:t> hematoloji uzmanı</a:t>
                      </a:r>
                      <a:r>
                        <a:rPr lang="tr-TR" sz="700" b="0" i="0" u="none" strike="noStrike">
                          <a:solidFill>
                            <a:srgbClr val="000000"/>
                          </a:solidFill>
                          <a:effectLst/>
                          <a:latin typeface="Calibri"/>
                        </a:rPr>
                        <a:t> ile</a:t>
                      </a:r>
                      <a:r>
                        <a:rPr lang="tr-TR" sz="700" b="0" i="0" u="none" strike="noStrike">
                          <a:solidFill>
                            <a:srgbClr val="FF0000"/>
                          </a:solidFill>
                          <a:effectLst/>
                          <a:latin typeface="Calibri"/>
                        </a:rPr>
                        <a:t> birlikte endokrinoloji veya kardiyoloji uzmanının</a:t>
                      </a:r>
                      <a:r>
                        <a:rPr lang="tr-TR" sz="700" b="0" i="0" u="none" strike="noStrike">
                          <a:solidFill>
                            <a:srgbClr val="000000"/>
                          </a:solidFill>
                          <a:effectLst/>
                          <a:latin typeface="Calibri"/>
                        </a:rPr>
                        <a:t> bulunduğu</a:t>
                      </a:r>
                      <a:r>
                        <a:rPr lang="tr-TR" sz="700" b="0" i="0" u="none" strike="noStrike">
                          <a:solidFill>
                            <a:srgbClr val="FF0000"/>
                          </a:solidFill>
                          <a:effectLst/>
                          <a:latin typeface="Calibri"/>
                        </a:rPr>
                        <a:t> sağlık kurulu raporu</a:t>
                      </a:r>
                      <a:r>
                        <a:rPr lang="tr-TR" sz="700" b="0" i="0" u="none" strike="noStrike">
                          <a:solidFill>
                            <a:srgbClr val="000000"/>
                          </a:solidFill>
                          <a:effectLst/>
                          <a:latin typeface="Calibri"/>
                        </a:rPr>
                        <a:t> ile bedeli karşılanır.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6.318,09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2"/>
                  </a:ext>
                </a:extLst>
              </a:tr>
              <a:tr h="539696">
                <a:tc>
                  <a:txBody>
                    <a:bodyPr/>
                    <a:lstStyle/>
                    <a:p>
                      <a:pPr algn="ctr" fontAlgn="ctr"/>
                      <a:r>
                        <a:rPr lang="tr-TR" sz="700" b="0" i="0" u="none" strike="noStrike">
                          <a:solidFill>
                            <a:srgbClr val="000000"/>
                          </a:solidFill>
                          <a:effectLst/>
                          <a:latin typeface="Calibri"/>
                        </a:rPr>
                        <a:t>HO1014</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LDL VE Lp (a) KOLONU (ÇOK KULLANIMLIK), (+ 50 İŞLEM), (2 KOLON DAHİLDİR)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Lipid elektroforezi ile tespit edilen Ailesel Hiperlipidemi vakalarında diyet ve maksimum kombine oral antihiperlipidemik tedaviye cevap vermeyen vakalarda</a:t>
                      </a:r>
                      <a:r>
                        <a:rPr lang="tr-TR" sz="700" b="0" i="0" u="none" strike="noStrike">
                          <a:solidFill>
                            <a:srgbClr val="FF0000"/>
                          </a:solidFill>
                          <a:effectLst/>
                          <a:latin typeface="Calibri"/>
                        </a:rPr>
                        <a:t> hematoloji uzmanı</a:t>
                      </a:r>
                      <a:r>
                        <a:rPr lang="tr-TR" sz="700" b="0" i="0" u="none" strike="noStrike">
                          <a:solidFill>
                            <a:srgbClr val="000000"/>
                          </a:solidFill>
                          <a:effectLst/>
                          <a:latin typeface="Calibri"/>
                        </a:rPr>
                        <a:t> ile </a:t>
                      </a:r>
                      <a:r>
                        <a:rPr lang="tr-TR" sz="700" b="0" i="0" u="none" strike="noStrike">
                          <a:solidFill>
                            <a:srgbClr val="FF0000"/>
                          </a:solidFill>
                          <a:effectLst/>
                          <a:latin typeface="Calibri"/>
                        </a:rPr>
                        <a:t>birlikte endokrinoloji veya kardiyoloji uzmanının</a:t>
                      </a:r>
                      <a:r>
                        <a:rPr lang="tr-TR" sz="700" b="0" i="0" u="none" strike="noStrike">
                          <a:solidFill>
                            <a:srgbClr val="000000"/>
                          </a:solidFill>
                          <a:effectLst/>
                          <a:latin typeface="Calibri"/>
                        </a:rPr>
                        <a:t> bulunduğu sağlık kurulu raporu ile bedeli karşılanır.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148.225,00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3"/>
                  </a:ext>
                </a:extLst>
              </a:tr>
              <a:tr h="539696">
                <a:tc>
                  <a:txBody>
                    <a:bodyPr/>
                    <a:lstStyle/>
                    <a:p>
                      <a:pPr algn="ctr" fontAlgn="ctr"/>
                      <a:r>
                        <a:rPr lang="tr-TR" sz="700" b="0" i="0" u="none" strike="noStrike">
                          <a:solidFill>
                            <a:srgbClr val="000000"/>
                          </a:solidFill>
                          <a:effectLst/>
                          <a:latin typeface="Calibri"/>
                        </a:rPr>
                        <a:t>HO1015</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LDL VE Lp (a) KOLONU TÜP SETİ (ÇOK KULLANIMLIK KOLONLAR İÇİN)</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Lipid elektroforezi ile tespit edilen Ailesel Hiperlipidemi vakalarında diyet ve maksimum kombine oral antihiperlipidemik tedaviye cevap vermeyen vakalarda</a:t>
                      </a:r>
                      <a:r>
                        <a:rPr lang="tr-TR" sz="700" b="0" i="0" u="none" strike="noStrike">
                          <a:solidFill>
                            <a:srgbClr val="FF0000"/>
                          </a:solidFill>
                          <a:effectLst/>
                          <a:latin typeface="Calibri"/>
                        </a:rPr>
                        <a:t> hematoloji uzmanı ile birlikte endokrinoloji</a:t>
                      </a:r>
                      <a:r>
                        <a:rPr lang="tr-TR" sz="700" b="0" i="0" u="none" strike="noStrike">
                          <a:solidFill>
                            <a:srgbClr val="000000"/>
                          </a:solidFill>
                          <a:effectLst/>
                          <a:latin typeface="Calibri"/>
                        </a:rPr>
                        <a:t> </a:t>
                      </a:r>
                      <a:r>
                        <a:rPr lang="tr-TR" sz="700" b="0" i="0" u="none" strike="noStrike">
                          <a:solidFill>
                            <a:srgbClr val="FF0000"/>
                          </a:solidFill>
                          <a:effectLst/>
                          <a:latin typeface="Calibri"/>
                        </a:rPr>
                        <a:t>veya kardiyoloji uzmanının bulunduğu sağlık kurulu raporu </a:t>
                      </a:r>
                      <a:r>
                        <a:rPr lang="tr-TR" sz="700" b="0" i="0" u="none" strike="noStrike">
                          <a:solidFill>
                            <a:srgbClr val="000000"/>
                          </a:solidFill>
                          <a:effectLst/>
                          <a:latin typeface="Calibri"/>
                        </a:rPr>
                        <a:t>ile bedeli karşılanır.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11.005,71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4"/>
                  </a:ext>
                </a:extLst>
              </a:tr>
              <a:tr h="252154">
                <a:tc>
                  <a:txBody>
                    <a:bodyPr/>
                    <a:lstStyle/>
                    <a:p>
                      <a:pPr algn="ctr" fontAlgn="ctr"/>
                      <a:r>
                        <a:rPr lang="tr-TR" sz="700" b="0" i="0" u="none" strike="noStrike">
                          <a:solidFill>
                            <a:srgbClr val="000000"/>
                          </a:solidFill>
                          <a:effectLst/>
                          <a:latin typeface="Calibri"/>
                        </a:rPr>
                        <a:t>HO1016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PLAZMA DEĞİŞİMİ AFEREZ SETİ, SANTRİFÜGAL</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Hematoloji uzmanının bulunduğu sağlık kurulu raporu ile bedeli karşılanır.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3.646,34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5"/>
                  </a:ext>
                </a:extLst>
              </a:tr>
              <a:tr h="252154">
                <a:tc>
                  <a:txBody>
                    <a:bodyPr/>
                    <a:lstStyle/>
                    <a:p>
                      <a:pPr algn="ctr" fontAlgn="ctr"/>
                      <a:r>
                        <a:rPr lang="tr-TR" sz="700" b="0" i="0" u="none" strike="noStrike">
                          <a:solidFill>
                            <a:srgbClr val="000000"/>
                          </a:solidFill>
                          <a:effectLst/>
                          <a:latin typeface="Calibri"/>
                        </a:rPr>
                        <a:t>HO1017</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PLAZMA FİLTRESİ</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Hematoloji uzmanının bulunduğu sağlık kurulu raporu ile bedeli karşılanır.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2.501,30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6"/>
                  </a:ext>
                </a:extLst>
              </a:tr>
              <a:tr h="252154">
                <a:tc>
                  <a:txBody>
                    <a:bodyPr/>
                    <a:lstStyle/>
                    <a:p>
                      <a:pPr algn="ctr" fontAlgn="ctr"/>
                      <a:r>
                        <a:rPr lang="tr-TR" sz="700" b="0" i="0" u="none" strike="noStrike">
                          <a:solidFill>
                            <a:srgbClr val="000000"/>
                          </a:solidFill>
                          <a:effectLst/>
                          <a:latin typeface="Calibri"/>
                        </a:rPr>
                        <a:t>HO1018</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REOFEREZ FİLTRESİ</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(1) Hematoloji uzmanının bulunduğu sağlık kurulu raporu ile bedeli karşılanır.</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dirty="0">
                          <a:solidFill>
                            <a:srgbClr val="000000"/>
                          </a:solidFill>
                          <a:effectLst/>
                          <a:latin typeface="Calibri"/>
                        </a:rPr>
                        <a:t>        8.254,28 </a:t>
                      </a:r>
                    </a:p>
                  </a:txBody>
                  <a:tcPr marL="5791" marR="5791" marT="57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17"/>
                  </a:ext>
                </a:extLst>
              </a:tr>
            </a:tbl>
          </a:graphicData>
        </a:graphic>
      </p:graphicFrame>
      <p:pic>
        <p:nvPicPr>
          <p:cNvPr id="3" name="Picture 2" descr="C:\Users\User\Desktop\Ekran Alıntısı.PNG">
            <a:extLst>
              <a:ext uri="{FF2B5EF4-FFF2-40B4-BE49-F238E27FC236}">
                <a16:creationId xmlns:a16="http://schemas.microsoft.com/office/drawing/2014/main" id="{54443DF3-92D4-DE70-14A4-B4269CD284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59631" cy="620694"/>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5D96AB33-ABEE-EF7D-F2E1-6F5C2EF656B3}"/>
              </a:ext>
            </a:extLst>
          </p:cNvPr>
          <p:cNvPicPr>
            <a:picLocks noChangeAspect="1"/>
          </p:cNvPicPr>
          <p:nvPr/>
        </p:nvPicPr>
        <p:blipFill>
          <a:blip r:embed="rId3"/>
          <a:stretch>
            <a:fillRect/>
          </a:stretch>
        </p:blipFill>
        <p:spPr>
          <a:xfrm>
            <a:off x="7164288" y="13907"/>
            <a:ext cx="1975520" cy="606787"/>
          </a:xfrm>
          <a:prstGeom prst="rect">
            <a:avLst/>
          </a:prstGeom>
        </p:spPr>
      </p:pic>
    </p:spTree>
    <p:extLst>
      <p:ext uri="{BB962C8B-B14F-4D97-AF65-F5344CB8AC3E}">
        <p14:creationId xmlns:p14="http://schemas.microsoft.com/office/powerpoint/2010/main" val="1266490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155364780"/>
              </p:ext>
            </p:extLst>
          </p:nvPr>
        </p:nvGraphicFramePr>
        <p:xfrm>
          <a:off x="457200" y="1340768"/>
          <a:ext cx="8229600" cy="4485629"/>
        </p:xfrm>
        <a:graphic>
          <a:graphicData uri="http://schemas.openxmlformats.org/drawingml/2006/table">
            <a:tbl>
              <a:tblPr/>
              <a:tblGrid>
                <a:gridCol w="513315">
                  <a:extLst>
                    <a:ext uri="{9D8B030D-6E8A-4147-A177-3AD203B41FA5}">
                      <a16:colId xmlns:a16="http://schemas.microsoft.com/office/drawing/2014/main" val="20000"/>
                    </a:ext>
                  </a:extLst>
                </a:gridCol>
                <a:gridCol w="3262035">
                  <a:extLst>
                    <a:ext uri="{9D8B030D-6E8A-4147-A177-3AD203B41FA5}">
                      <a16:colId xmlns:a16="http://schemas.microsoft.com/office/drawing/2014/main" val="20001"/>
                    </a:ext>
                  </a:extLst>
                </a:gridCol>
                <a:gridCol w="3932656">
                  <a:extLst>
                    <a:ext uri="{9D8B030D-6E8A-4147-A177-3AD203B41FA5}">
                      <a16:colId xmlns:a16="http://schemas.microsoft.com/office/drawing/2014/main" val="20002"/>
                    </a:ext>
                  </a:extLst>
                </a:gridCol>
                <a:gridCol w="521594">
                  <a:extLst>
                    <a:ext uri="{9D8B030D-6E8A-4147-A177-3AD203B41FA5}">
                      <a16:colId xmlns:a16="http://schemas.microsoft.com/office/drawing/2014/main" val="20003"/>
                    </a:ext>
                  </a:extLst>
                </a:gridCol>
              </a:tblGrid>
              <a:tr h="187907">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6209" marR="6209" marT="62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87907">
                <a:tc>
                  <a:txBody>
                    <a:bodyPr/>
                    <a:lstStyle/>
                    <a:p>
                      <a:pPr algn="ctr" fontAlgn="ctr"/>
                      <a:r>
                        <a:rPr lang="tr-TR" sz="700" b="1" i="0" u="none" strike="noStrike">
                          <a:solidFill>
                            <a:srgbClr val="000000"/>
                          </a:solidFill>
                          <a:effectLst/>
                          <a:latin typeface="Calibri"/>
                        </a:rPr>
                        <a:t>SUT KODU</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700" b="1" i="0" u="none" strike="noStrike">
                          <a:solidFill>
                            <a:srgbClr val="000000"/>
                          </a:solidFill>
                          <a:effectLst/>
                          <a:latin typeface="Calibri"/>
                        </a:rPr>
                        <a:t>TIBBİ MALZEME ALAN TANIMI</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700" b="1" i="0" u="none" strike="noStrike">
                          <a:solidFill>
                            <a:srgbClr val="000000"/>
                          </a:solidFill>
                          <a:effectLst/>
                          <a:latin typeface="Calibri"/>
                        </a:rPr>
                        <a:t>AÇIKLAMA</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700" b="1" i="0" u="none" strike="noStrike">
                          <a:solidFill>
                            <a:srgbClr val="000000"/>
                          </a:solidFill>
                          <a:effectLst/>
                          <a:latin typeface="Calibri"/>
                        </a:rPr>
                        <a:t> FİYAT (TL) </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1"/>
                  </a:ext>
                </a:extLst>
              </a:tr>
              <a:tr h="187907">
                <a:tc>
                  <a:txBody>
                    <a:bodyPr/>
                    <a:lstStyle/>
                    <a:p>
                      <a:pPr algn="ctr" fontAlgn="ctr"/>
                      <a:r>
                        <a:rPr lang="tr-TR" sz="700" b="1" i="0" u="none" strike="noStrike">
                          <a:solidFill>
                            <a:srgbClr val="000000"/>
                          </a:solidFill>
                          <a:effectLst/>
                          <a:latin typeface="Calibri"/>
                        </a:rPr>
                        <a:t> </a:t>
                      </a:r>
                    </a:p>
                  </a:txBody>
                  <a:tcPr marL="6209" marR="6209" marT="6209"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1" i="0" u="none" strike="noStrike">
                          <a:solidFill>
                            <a:srgbClr val="000000"/>
                          </a:solidFill>
                          <a:effectLst/>
                          <a:latin typeface="Calibri"/>
                        </a:rPr>
                        <a:t> AFEREZ</a:t>
                      </a:r>
                    </a:p>
                  </a:txBody>
                  <a:tcPr marL="6209" marR="6209" marT="6209"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1" i="0" u="none" strike="noStrike">
                          <a:solidFill>
                            <a:srgbClr val="000000"/>
                          </a:solidFill>
                          <a:effectLst/>
                          <a:latin typeface="Calibri"/>
                        </a:rPr>
                        <a:t> </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libri"/>
                        </a:rPr>
                        <a:t> </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2"/>
                  </a:ext>
                </a:extLst>
              </a:tr>
              <a:tr h="3083501">
                <a:tc>
                  <a:txBody>
                    <a:bodyPr/>
                    <a:lstStyle/>
                    <a:p>
                      <a:pPr algn="ctr" fontAlgn="ctr"/>
                      <a:r>
                        <a:rPr lang="tr-TR" sz="700" b="0" i="0" u="none" strike="noStrike">
                          <a:solidFill>
                            <a:srgbClr val="000000"/>
                          </a:solidFill>
                          <a:effectLst/>
                          <a:latin typeface="Calibri"/>
                        </a:rPr>
                        <a:t>HO1020 </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dirty="0">
                          <a:solidFill>
                            <a:srgbClr val="000000"/>
                          </a:solidFill>
                          <a:effectLst/>
                          <a:latin typeface="Calibri"/>
                        </a:rPr>
                        <a:t>SEPSİS ADSORBSİYON KOLONU</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Calibri"/>
                        </a:rPr>
                        <a:t>Üçüncü basamak resmi sağlık hizmeti sunucuları, üçüncü seviye yoğun bakım ünitelerinde takip edilen hastalarda;</a:t>
                      </a:r>
                    </a:p>
                    <a:p>
                      <a:pPr algn="just" fontAlgn="ctr"/>
                      <a:r>
                        <a:rPr lang="tr-TR" sz="900" b="0" i="0" u="none" strike="noStrike" dirty="0">
                          <a:solidFill>
                            <a:srgbClr val="000000"/>
                          </a:solidFill>
                          <a:effectLst/>
                          <a:latin typeface="Calibri"/>
                        </a:rPr>
                        <a:t>(1) Septik şok klinik tablosunun gelişmiş olması durumunda aşağıdaki kriterlerin tamamının varlığı gereklidir.</a:t>
                      </a:r>
                    </a:p>
                    <a:p>
                      <a:pPr algn="just" fontAlgn="ctr"/>
                      <a:r>
                        <a:rPr lang="tr-TR" sz="900" b="0" i="0" u="none" strike="noStrike" dirty="0">
                          <a:solidFill>
                            <a:srgbClr val="000000"/>
                          </a:solidFill>
                          <a:effectLst/>
                          <a:latin typeface="Calibri"/>
                        </a:rPr>
                        <a:t>a) Kanıtlanmış ya da kuvvetle şüphelenilen bakteriyel enfeksiyon olması, </a:t>
                      </a:r>
                    </a:p>
                    <a:p>
                      <a:pPr algn="just" fontAlgn="ctr"/>
                      <a:r>
                        <a:rPr lang="tr-TR" sz="900" b="0" i="0" u="none" strike="noStrike" dirty="0">
                          <a:solidFill>
                            <a:srgbClr val="000000"/>
                          </a:solidFill>
                          <a:effectLst/>
                          <a:latin typeface="Calibri"/>
                        </a:rPr>
                        <a:t>1) Enfeksiyon odağının olması,</a:t>
                      </a:r>
                    </a:p>
                    <a:p>
                      <a:pPr algn="just" fontAlgn="ctr"/>
                      <a:r>
                        <a:rPr lang="tr-TR" sz="900" b="0" i="0" u="none" strike="noStrike" dirty="0">
                          <a:solidFill>
                            <a:srgbClr val="000000"/>
                          </a:solidFill>
                          <a:effectLst/>
                          <a:latin typeface="Calibri"/>
                        </a:rPr>
                        <a:t>2) Çok ilaç dirençli bakteri enfeksiyonu olması,</a:t>
                      </a:r>
                    </a:p>
                    <a:p>
                      <a:pPr algn="just" fontAlgn="ctr"/>
                      <a:r>
                        <a:rPr lang="tr-TR" sz="900" b="0" i="0" u="none" strike="noStrike" dirty="0">
                          <a:solidFill>
                            <a:srgbClr val="000000"/>
                          </a:solidFill>
                          <a:effectLst/>
                          <a:latin typeface="Calibri"/>
                        </a:rPr>
                        <a:t>3) Geniş spektrumlu antibiyotik verilmiş olmasına rağmen 48-72 saat içinde yanıt alınamamış olması,</a:t>
                      </a:r>
                    </a:p>
                    <a:p>
                      <a:pPr algn="just" fontAlgn="ctr"/>
                      <a:r>
                        <a:rPr lang="tr-TR" sz="900" b="0" i="0" u="none" strike="noStrike" dirty="0">
                          <a:solidFill>
                            <a:srgbClr val="000000"/>
                          </a:solidFill>
                          <a:effectLst/>
                          <a:latin typeface="Calibri"/>
                        </a:rPr>
                        <a:t>4) Enfeksiyon odak kontrolü sağlanamamış olması</a:t>
                      </a:r>
                    </a:p>
                    <a:p>
                      <a:pPr algn="just" fontAlgn="ctr"/>
                      <a:r>
                        <a:rPr lang="tr-TR" sz="900" b="0" i="0" u="none" strike="noStrike" dirty="0">
                          <a:solidFill>
                            <a:srgbClr val="000000"/>
                          </a:solidFill>
                          <a:effectLst/>
                          <a:latin typeface="Calibri"/>
                        </a:rPr>
                        <a:t>veya </a:t>
                      </a:r>
                      <a:r>
                        <a:rPr lang="tr-TR" sz="900" b="0" i="0" u="none" strike="noStrike" dirty="0" err="1">
                          <a:solidFill>
                            <a:srgbClr val="000000"/>
                          </a:solidFill>
                          <a:effectLst/>
                          <a:latin typeface="Calibri"/>
                        </a:rPr>
                        <a:t>sitokin</a:t>
                      </a:r>
                      <a:r>
                        <a:rPr lang="tr-TR" sz="900" b="0" i="0" u="none" strike="noStrike" dirty="0">
                          <a:solidFill>
                            <a:srgbClr val="000000"/>
                          </a:solidFill>
                          <a:effectLst/>
                          <a:latin typeface="Calibri"/>
                        </a:rPr>
                        <a:t> fırtınası ile seyreden ağır </a:t>
                      </a:r>
                      <a:r>
                        <a:rPr lang="tr-TR" sz="900" b="0" i="0" u="none" strike="noStrike" dirty="0" err="1">
                          <a:solidFill>
                            <a:srgbClr val="000000"/>
                          </a:solidFill>
                          <a:effectLst/>
                          <a:latin typeface="Calibri"/>
                        </a:rPr>
                        <a:t>viral</a:t>
                      </a:r>
                      <a:r>
                        <a:rPr lang="tr-TR" sz="900" b="0" i="0" u="none" strike="noStrike" dirty="0">
                          <a:solidFill>
                            <a:srgbClr val="000000"/>
                          </a:solidFill>
                          <a:effectLst/>
                          <a:latin typeface="Calibri"/>
                        </a:rPr>
                        <a:t> enfeksiyonlar.</a:t>
                      </a:r>
                    </a:p>
                    <a:p>
                      <a:pPr algn="just" fontAlgn="ctr"/>
                      <a:r>
                        <a:rPr lang="tr-TR" sz="900" b="0" i="0" u="none" strike="noStrike" dirty="0">
                          <a:solidFill>
                            <a:srgbClr val="000000"/>
                          </a:solidFill>
                          <a:effectLst/>
                          <a:latin typeface="Calibri"/>
                        </a:rPr>
                        <a:t>b) SOFA skorunda ≥ 2 artış olması,</a:t>
                      </a:r>
                    </a:p>
                    <a:p>
                      <a:pPr algn="just" fontAlgn="ctr"/>
                      <a:r>
                        <a:rPr lang="tr-TR" sz="900" b="0" i="0" u="none" strike="noStrike" dirty="0">
                          <a:solidFill>
                            <a:srgbClr val="000000"/>
                          </a:solidFill>
                          <a:effectLst/>
                          <a:latin typeface="Calibri"/>
                        </a:rPr>
                        <a:t>c) Yeterli sıvı desteğine rağmen, ortalama arter basıncının &gt;65 mm Hg olması için </a:t>
                      </a:r>
                      <a:r>
                        <a:rPr lang="tr-TR" sz="900" b="0" i="0" u="none" strike="noStrike" dirty="0" err="1">
                          <a:solidFill>
                            <a:srgbClr val="000000"/>
                          </a:solidFill>
                          <a:effectLst/>
                          <a:latin typeface="Calibri"/>
                        </a:rPr>
                        <a:t>noradrenalin</a:t>
                      </a:r>
                      <a:r>
                        <a:rPr lang="tr-TR" sz="900" b="0" i="0" u="none" strike="noStrike" dirty="0">
                          <a:solidFill>
                            <a:srgbClr val="000000"/>
                          </a:solidFill>
                          <a:effectLst/>
                          <a:latin typeface="Calibri"/>
                        </a:rPr>
                        <a:t>  ≥ 0.5 mg/kg/</a:t>
                      </a:r>
                      <a:r>
                        <a:rPr lang="tr-TR" sz="900" b="0" i="0" u="none" strike="noStrike" dirty="0" err="1">
                          <a:solidFill>
                            <a:srgbClr val="000000"/>
                          </a:solidFill>
                          <a:effectLst/>
                          <a:latin typeface="Calibri"/>
                        </a:rPr>
                        <a:t>dk</a:t>
                      </a:r>
                      <a:r>
                        <a:rPr lang="tr-TR" sz="900" b="0" i="0" u="none" strike="noStrike" dirty="0">
                          <a:solidFill>
                            <a:srgbClr val="000000"/>
                          </a:solidFill>
                          <a:effectLst/>
                          <a:latin typeface="Calibri"/>
                        </a:rPr>
                        <a:t> </a:t>
                      </a:r>
                      <a:r>
                        <a:rPr lang="tr-TR" sz="900" b="0" i="0" u="none" strike="noStrike" dirty="0" err="1">
                          <a:solidFill>
                            <a:srgbClr val="000000"/>
                          </a:solidFill>
                          <a:effectLst/>
                          <a:latin typeface="Calibri"/>
                        </a:rPr>
                        <a:t>vazopressör</a:t>
                      </a:r>
                      <a:r>
                        <a:rPr lang="tr-TR" sz="900" b="0" i="0" u="none" strike="noStrike" dirty="0">
                          <a:solidFill>
                            <a:srgbClr val="000000"/>
                          </a:solidFill>
                          <a:effectLst/>
                          <a:latin typeface="Calibri"/>
                        </a:rPr>
                        <a:t> desteği gerektirmesi,</a:t>
                      </a:r>
                    </a:p>
                    <a:p>
                      <a:pPr algn="just" fontAlgn="ctr"/>
                      <a:r>
                        <a:rPr lang="tr-TR" sz="900" b="0" i="0" u="none" strike="noStrike" dirty="0">
                          <a:solidFill>
                            <a:srgbClr val="000000"/>
                          </a:solidFill>
                          <a:effectLst/>
                          <a:latin typeface="Calibri"/>
                        </a:rPr>
                        <a:t>ç) Kan </a:t>
                      </a:r>
                      <a:r>
                        <a:rPr lang="tr-TR" sz="900" b="0" i="0" u="none" strike="noStrike" dirty="0" err="1">
                          <a:solidFill>
                            <a:srgbClr val="000000"/>
                          </a:solidFill>
                          <a:effectLst/>
                          <a:latin typeface="Calibri"/>
                        </a:rPr>
                        <a:t>laktat</a:t>
                      </a:r>
                      <a:r>
                        <a:rPr lang="tr-TR" sz="900" b="0" i="0" u="none" strike="noStrike" dirty="0">
                          <a:solidFill>
                            <a:srgbClr val="000000"/>
                          </a:solidFill>
                          <a:effectLst/>
                          <a:latin typeface="Calibri"/>
                        </a:rPr>
                        <a:t> düzeyinin </a:t>
                      </a:r>
                      <a:r>
                        <a:rPr lang="tr-TR" sz="900" b="0" i="0" u="none" strike="noStrike" dirty="0" err="1">
                          <a:solidFill>
                            <a:srgbClr val="000000"/>
                          </a:solidFill>
                          <a:effectLst/>
                          <a:latin typeface="Calibri"/>
                        </a:rPr>
                        <a:t>persistan</a:t>
                      </a:r>
                      <a:r>
                        <a:rPr lang="tr-TR" sz="900" b="0" i="0" u="none" strike="noStrike" dirty="0">
                          <a:solidFill>
                            <a:srgbClr val="000000"/>
                          </a:solidFill>
                          <a:effectLst/>
                          <a:latin typeface="Calibri"/>
                        </a:rPr>
                        <a:t> olarak &gt;2mmol/L olması,</a:t>
                      </a:r>
                    </a:p>
                    <a:p>
                      <a:pPr algn="just" fontAlgn="ctr"/>
                      <a:r>
                        <a:rPr lang="tr-TR" sz="900" b="0" i="0" u="none" strike="noStrike" dirty="0">
                          <a:solidFill>
                            <a:srgbClr val="000000"/>
                          </a:solidFill>
                          <a:effectLst/>
                          <a:latin typeface="Calibri"/>
                        </a:rPr>
                        <a:t>(2) Çoklu organ yetmezliği ile seyreden </a:t>
                      </a:r>
                      <a:r>
                        <a:rPr lang="tr-TR" sz="900" b="0" i="0" u="none" strike="noStrike" dirty="0" err="1">
                          <a:solidFill>
                            <a:srgbClr val="000000"/>
                          </a:solidFill>
                          <a:effectLst/>
                          <a:latin typeface="Calibri"/>
                        </a:rPr>
                        <a:t>hemodinamik</a:t>
                      </a:r>
                      <a:r>
                        <a:rPr lang="tr-TR" sz="900" b="0" i="0" u="none" strike="noStrike" dirty="0">
                          <a:solidFill>
                            <a:srgbClr val="000000"/>
                          </a:solidFill>
                          <a:effectLst/>
                          <a:latin typeface="Calibri"/>
                        </a:rPr>
                        <a:t> olarak </a:t>
                      </a:r>
                      <a:r>
                        <a:rPr lang="tr-TR" sz="900" b="0" i="0" u="none" strike="noStrike" dirty="0" err="1">
                          <a:solidFill>
                            <a:srgbClr val="000000"/>
                          </a:solidFill>
                          <a:effectLst/>
                          <a:latin typeface="Calibri"/>
                        </a:rPr>
                        <a:t>unstabil</a:t>
                      </a:r>
                      <a:r>
                        <a:rPr lang="tr-TR" sz="900" b="0" i="0" u="none" strike="noStrike" dirty="0">
                          <a:solidFill>
                            <a:srgbClr val="000000"/>
                          </a:solidFill>
                          <a:effectLst/>
                          <a:latin typeface="Calibri"/>
                        </a:rPr>
                        <a:t> </a:t>
                      </a:r>
                      <a:r>
                        <a:rPr lang="tr-TR" sz="900" b="0" i="0" u="none" strike="noStrike" dirty="0" err="1">
                          <a:solidFill>
                            <a:srgbClr val="000000"/>
                          </a:solidFill>
                          <a:effectLst/>
                          <a:latin typeface="Calibri"/>
                        </a:rPr>
                        <a:t>hiperinflamatuar</a:t>
                      </a:r>
                      <a:r>
                        <a:rPr lang="tr-TR" sz="900" b="0" i="0" u="none" strike="noStrike" dirty="0">
                          <a:solidFill>
                            <a:srgbClr val="000000"/>
                          </a:solidFill>
                          <a:effectLst/>
                          <a:latin typeface="Calibri"/>
                        </a:rPr>
                        <a:t> durum olması,</a:t>
                      </a:r>
                    </a:p>
                    <a:p>
                      <a:pPr algn="just" fontAlgn="ctr"/>
                      <a:r>
                        <a:rPr lang="tr-TR" sz="900" b="0" i="0" u="none" strike="noStrike" dirty="0">
                          <a:solidFill>
                            <a:srgbClr val="000000"/>
                          </a:solidFill>
                          <a:effectLst/>
                          <a:latin typeface="Calibri"/>
                        </a:rPr>
                        <a:t>a) Vücut yüzey alanı %30 ve üzeri yanıklar veya</a:t>
                      </a:r>
                    </a:p>
                    <a:p>
                      <a:pPr algn="just" fontAlgn="ctr"/>
                      <a:r>
                        <a:rPr lang="tr-TR" sz="900" b="0" i="0" u="none" strike="noStrike" dirty="0">
                          <a:solidFill>
                            <a:srgbClr val="000000"/>
                          </a:solidFill>
                          <a:effectLst/>
                          <a:latin typeface="Calibri"/>
                        </a:rPr>
                        <a:t>b) </a:t>
                      </a:r>
                      <a:r>
                        <a:rPr lang="tr-TR" sz="900" b="0" i="0" u="none" strike="noStrike" dirty="0" err="1">
                          <a:solidFill>
                            <a:srgbClr val="000000"/>
                          </a:solidFill>
                          <a:effectLst/>
                          <a:latin typeface="Calibri"/>
                        </a:rPr>
                        <a:t>Crush</a:t>
                      </a:r>
                      <a:r>
                        <a:rPr lang="tr-TR" sz="900" b="0" i="0" u="none" strike="noStrike" dirty="0">
                          <a:solidFill>
                            <a:srgbClr val="000000"/>
                          </a:solidFill>
                          <a:effectLst/>
                          <a:latin typeface="Calibri"/>
                        </a:rPr>
                        <a:t> sendromları </a:t>
                      </a:r>
                    </a:p>
                    <a:p>
                      <a:pPr algn="just" fontAlgn="ctr"/>
                      <a:r>
                        <a:rPr lang="tr-TR" sz="900" b="0" i="0" u="none" strike="noStrike" dirty="0">
                          <a:solidFill>
                            <a:srgbClr val="000000"/>
                          </a:solidFill>
                          <a:effectLst/>
                          <a:latin typeface="Calibri"/>
                        </a:rPr>
                        <a:t>Kriterlerinin varlığının tespit edildiği durumlarda var </a:t>
                      </a:r>
                      <a:r>
                        <a:rPr lang="tr-TR" sz="900" b="0" i="0" u="none" strike="noStrike" dirty="0">
                          <a:solidFill>
                            <a:srgbClr val="FF0000"/>
                          </a:solidFill>
                          <a:effectLst/>
                          <a:latin typeface="Calibri"/>
                        </a:rPr>
                        <a:t>ise yoğun bakım uzmanı yok ise yoğun bakım sorumlu uzmanı olarak görevlendirilmiş bir uzmanın, hematoloji ile enfeksiyon hastalıkları ve klinik mikrobiyoloji uzmanlarının bulunduğu sağlık kurulu raporu ile günde 1 (bir) adetten en fazla 5 (beş) gün kullanılması halinde bedeli karşılanır.</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dirty="0">
                          <a:solidFill>
                            <a:srgbClr val="000000"/>
                          </a:solidFill>
                          <a:effectLst/>
                          <a:latin typeface="Calibri"/>
                        </a:rPr>
                        <a:t>       22.011,42 </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3"/>
                  </a:ext>
                </a:extLst>
              </a:tr>
              <a:tr h="623859">
                <a:tc>
                  <a:txBody>
                    <a:bodyPr/>
                    <a:lstStyle/>
                    <a:p>
                      <a:pPr algn="ctr" fontAlgn="ctr"/>
                      <a:r>
                        <a:rPr lang="tr-TR" sz="700" b="0" i="0" u="none" strike="noStrike">
                          <a:solidFill>
                            <a:srgbClr val="000000"/>
                          </a:solidFill>
                          <a:effectLst/>
                          <a:latin typeface="Calibri"/>
                        </a:rPr>
                        <a:t>HO1022</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a:solidFill>
                            <a:srgbClr val="000000"/>
                          </a:solidFill>
                          <a:effectLst/>
                          <a:latin typeface="Calibri"/>
                        </a:rPr>
                        <a:t>SEPSİS SEÇİCİ PLAZMA DEĞİŞİMİ (SPD) MEMBRANI</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700" b="0" i="0" u="none" strike="noStrike" dirty="0">
                          <a:solidFill>
                            <a:srgbClr val="000000"/>
                          </a:solidFill>
                          <a:effectLst/>
                          <a:latin typeface="Calibri"/>
                        </a:rPr>
                        <a:t>(1) Üçüncü basamak resmi sağlık hizmeti sunucuları, üçüncü seviye yoğun bakım ünitelerinde takip edilen hastalarda; yoğun bakım uzmanı veya yoğun bakım sorumlu uzmanı olarak görevlendirilmiş bir uzmanın, hematoloji ile enfeksiyon hastalıkları ve klinik mikrobiyoloji uzmanlarının bulunduğu sağlık kurulu raporu ile günde bir (1) adetten en fazla beş (5) gün kullanılması halinde bedeli karşılanır.</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dirty="0">
                          <a:solidFill>
                            <a:srgbClr val="000000"/>
                          </a:solidFill>
                          <a:effectLst/>
                          <a:latin typeface="Calibri"/>
                        </a:rPr>
                        <a:t>         6.318,09 </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4"/>
                  </a:ext>
                </a:extLst>
              </a:tr>
            </a:tbl>
          </a:graphicData>
        </a:graphic>
      </p:graphicFrame>
      <p:pic>
        <p:nvPicPr>
          <p:cNvPr id="3" name="Picture 2" descr="C:\Users\User\Desktop\Ekran Alıntısı.PNG">
            <a:extLst>
              <a:ext uri="{FF2B5EF4-FFF2-40B4-BE49-F238E27FC236}">
                <a16:creationId xmlns:a16="http://schemas.microsoft.com/office/drawing/2014/main" id="{5D291D8A-591E-7995-73F1-2045272D8E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31603"/>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055D9578-8693-FCF6-92AA-139EB8AB58A1}"/>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9105447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endParaRPr lang="tr-TR" sz="3600" b="1" dirty="0">
              <a:latin typeface="Tahoma" pitchFamily="34" charset="0"/>
              <a:ea typeface="Tahoma" pitchFamily="34" charset="0"/>
              <a:cs typeface="Tahoma" pitchFamily="34" charset="0"/>
            </a:endParaRPr>
          </a:p>
        </p:txBody>
      </p:sp>
      <p:sp>
        <p:nvSpPr>
          <p:cNvPr id="3" name="İçerik Yer Tutucusu 2"/>
          <p:cNvSpPr>
            <a:spLocks noGrp="1"/>
          </p:cNvSpPr>
          <p:nvPr>
            <p:ph idx="1"/>
          </p:nvPr>
        </p:nvSpPr>
        <p:spPr>
          <a:xfrm>
            <a:off x="457200" y="1484784"/>
            <a:ext cx="8229600" cy="4839816"/>
          </a:xfrm>
        </p:spPr>
        <p:txBody>
          <a:bodyPr>
            <a:normAutofit/>
          </a:bodyPr>
          <a:lstStyle/>
          <a:p>
            <a:pPr marL="0" indent="0" algn="ctr">
              <a:buNone/>
            </a:pPr>
            <a:r>
              <a:rPr lang="tr-TR" sz="4800" b="1" dirty="0">
                <a:latin typeface="Tahoma" pitchFamily="34" charset="0"/>
                <a:ea typeface="Tahoma" pitchFamily="34" charset="0"/>
                <a:cs typeface="Tahoma" pitchFamily="34" charset="0"/>
              </a:rPr>
              <a:t>KULLANILAN  MALZEME </a:t>
            </a:r>
          </a:p>
          <a:p>
            <a:pPr marL="0" indent="0" algn="ctr">
              <a:buNone/>
            </a:pPr>
            <a:r>
              <a:rPr lang="tr-TR" sz="4800" b="1" dirty="0">
                <a:latin typeface="Tahoma" pitchFamily="34" charset="0"/>
                <a:ea typeface="Tahoma" pitchFamily="34" charset="0"/>
                <a:cs typeface="Tahoma" pitchFamily="34" charset="0"/>
              </a:rPr>
              <a:t>BARKODLARI NE YAPMALIYIM ?</a:t>
            </a:r>
          </a:p>
        </p:txBody>
      </p:sp>
      <p:pic>
        <p:nvPicPr>
          <p:cNvPr id="4" name="Picture 2" descr="C:\Users\User\Desktop\Ekran Alıntısı.PNG">
            <a:extLst>
              <a:ext uri="{FF2B5EF4-FFF2-40B4-BE49-F238E27FC236}">
                <a16:creationId xmlns:a16="http://schemas.microsoft.com/office/drawing/2014/main" id="{56FDC4F7-4F52-4C08-6FF8-E463D22706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41" y="-48564"/>
            <a:ext cx="1400175" cy="114300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CC3FC35F-E64A-2FD2-F84C-8265AC98B849}"/>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16326319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a:p>
        </p:txBody>
      </p:sp>
      <p:pic>
        <p:nvPicPr>
          <p:cNvPr id="645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6675"/>
            <a:ext cx="9149655" cy="697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971600" y="4005064"/>
            <a:ext cx="2448272"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3635896" y="5157192"/>
            <a:ext cx="2376264"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Dikdörtgen 5"/>
          <p:cNvSpPr/>
          <p:nvPr/>
        </p:nvSpPr>
        <p:spPr>
          <a:xfrm>
            <a:off x="5436096" y="4005064"/>
            <a:ext cx="2088232"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Dikdörtgen 6"/>
          <p:cNvSpPr/>
          <p:nvPr/>
        </p:nvSpPr>
        <p:spPr>
          <a:xfrm>
            <a:off x="1187624" y="764704"/>
            <a:ext cx="4104456"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a:t> </a:t>
            </a:r>
          </a:p>
        </p:txBody>
      </p:sp>
      <p:sp>
        <p:nvSpPr>
          <p:cNvPr id="4" name="Dikdörtgen 3"/>
          <p:cNvSpPr/>
          <p:nvPr/>
        </p:nvSpPr>
        <p:spPr>
          <a:xfrm>
            <a:off x="1501472" y="1124744"/>
            <a:ext cx="5950848" cy="6040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GEREKLİLİK RAPORU </a:t>
            </a:r>
          </a:p>
        </p:txBody>
      </p:sp>
      <p:sp>
        <p:nvSpPr>
          <p:cNvPr id="6" name="Dikdörtgen 5"/>
          <p:cNvSpPr/>
          <p:nvPr/>
        </p:nvSpPr>
        <p:spPr>
          <a:xfrm flipH="1">
            <a:off x="755574" y="3581400"/>
            <a:ext cx="2160241" cy="9997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AFEREZ MERKEZİ HASTA  DOSYASI </a:t>
            </a:r>
          </a:p>
        </p:txBody>
      </p:sp>
      <p:sp>
        <p:nvSpPr>
          <p:cNvPr id="7" name="Dikdörtgen 6"/>
          <p:cNvSpPr/>
          <p:nvPr/>
        </p:nvSpPr>
        <p:spPr>
          <a:xfrm>
            <a:off x="6300192" y="3581400"/>
            <a:ext cx="2304256" cy="9854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HASTA SİSTEMİNE YÜKLENMESİ</a:t>
            </a:r>
          </a:p>
        </p:txBody>
      </p:sp>
      <p:sp>
        <p:nvSpPr>
          <p:cNvPr id="9" name="Aşağı Ok 8"/>
          <p:cNvSpPr/>
          <p:nvPr/>
        </p:nvSpPr>
        <p:spPr>
          <a:xfrm>
            <a:off x="1501472" y="1921605"/>
            <a:ext cx="331837" cy="1152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Aşağı Ok 10"/>
          <p:cNvSpPr/>
          <p:nvPr/>
        </p:nvSpPr>
        <p:spPr>
          <a:xfrm>
            <a:off x="7092279" y="1916831"/>
            <a:ext cx="360041" cy="12241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Picture 2" descr="C:\Users\User\Desktop\Ekran Alıntısı.PNG">
            <a:extLst>
              <a:ext uri="{FF2B5EF4-FFF2-40B4-BE49-F238E27FC236}">
                <a16:creationId xmlns:a16="http://schemas.microsoft.com/office/drawing/2014/main" id="{1FE9DF5F-A35B-B88A-CA31-5BD1F1D96D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24744"/>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A311E25F-D49A-A8A3-66C4-FCC2A305EF75}"/>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949886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2339752" y="1340768"/>
            <a:ext cx="4104456" cy="6480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MALZEME ETİKETLERİ</a:t>
            </a:r>
          </a:p>
        </p:txBody>
      </p:sp>
      <p:sp>
        <p:nvSpPr>
          <p:cNvPr id="5" name="Dikdörtgen 4"/>
          <p:cNvSpPr/>
          <p:nvPr/>
        </p:nvSpPr>
        <p:spPr>
          <a:xfrm>
            <a:off x="2843808" y="3645310"/>
            <a:ext cx="2736304"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AFEREZ MERKEZİ  HASTA DOSYASI (ASLI)</a:t>
            </a:r>
          </a:p>
        </p:txBody>
      </p:sp>
      <p:sp>
        <p:nvSpPr>
          <p:cNvPr id="7" name="Aşağı Ok 6"/>
          <p:cNvSpPr/>
          <p:nvPr/>
        </p:nvSpPr>
        <p:spPr>
          <a:xfrm>
            <a:off x="4043336" y="2310197"/>
            <a:ext cx="504056"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2" name="Picture 2" descr="C:\Users\User\Desktop\Ekran Alıntısı.PNG">
            <a:extLst>
              <a:ext uri="{FF2B5EF4-FFF2-40B4-BE49-F238E27FC236}">
                <a16:creationId xmlns:a16="http://schemas.microsoft.com/office/drawing/2014/main" id="{133E1FA1-0F81-7334-F12C-9FF404B925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24744"/>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62F86ED7-A0CD-EA9D-3C8F-6E932C96556E}"/>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506439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2800" b="1" dirty="0">
                <a:solidFill>
                  <a:srgbClr val="04617B"/>
                </a:solidFill>
                <a:latin typeface="Tahoma" pitchFamily="34" charset="0"/>
                <a:ea typeface="Tahoma" pitchFamily="34" charset="0"/>
                <a:cs typeface="Tahoma" pitchFamily="34" charset="0"/>
              </a:rPr>
              <a:t>HİZMET BAŞI PUAN LİSTESİ AMACI NEDİR?</a:t>
            </a:r>
            <a:endParaRPr lang="tr-TR" dirty="0"/>
          </a:p>
        </p:txBody>
      </p:sp>
      <p:sp>
        <p:nvSpPr>
          <p:cNvPr id="3" name="İçerik Yer Tutucusu 2"/>
          <p:cNvSpPr>
            <a:spLocks noGrp="1"/>
          </p:cNvSpPr>
          <p:nvPr>
            <p:ph idx="1"/>
          </p:nvPr>
        </p:nvSpPr>
        <p:spPr/>
        <p:txBody>
          <a:bodyPr/>
          <a:lstStyle/>
          <a:p>
            <a:pPr lvl="1"/>
            <a:r>
              <a:rPr lang="tr-TR" dirty="0">
                <a:latin typeface="Tahoma" pitchFamily="34" charset="0"/>
                <a:ea typeface="Tahoma" pitchFamily="34" charset="0"/>
                <a:cs typeface="Tahoma" pitchFamily="34" charset="0"/>
              </a:rPr>
              <a:t>Gelişen teknoloji ile birlikte kullanılan malzemelerin birden fazla işlemde kullanılabilmesi söz konusudur.</a:t>
            </a:r>
          </a:p>
          <a:p>
            <a:pPr lvl="1"/>
            <a:r>
              <a:rPr lang="tr-TR" dirty="0">
                <a:latin typeface="Tahoma" pitchFamily="34" charset="0"/>
                <a:ea typeface="Tahoma" pitchFamily="34" charset="0"/>
                <a:cs typeface="Tahoma" pitchFamily="34" charset="0"/>
              </a:rPr>
              <a:t>Yapılan işlemin, kullanılan malzemelerin hangi işleme ait olduğunun göstergesi ve aynı zamanda emeğin  karşılığını hizmet başı puanda kullanılan sut kodları ile tanımlayabiliriz.</a:t>
            </a:r>
          </a:p>
          <a:p>
            <a:pPr lvl="1"/>
            <a:r>
              <a:rPr lang="tr-TR" dirty="0">
                <a:latin typeface="Tahoma" pitchFamily="34" charset="0"/>
                <a:ea typeface="Tahoma" pitchFamily="34" charset="0"/>
                <a:cs typeface="Tahoma" pitchFamily="34" charset="0"/>
              </a:rPr>
              <a:t>Örneğin : Aynı set kullanılarak </a:t>
            </a:r>
            <a:r>
              <a:rPr lang="tr-TR" dirty="0" err="1">
                <a:latin typeface="Tahoma" pitchFamily="34" charset="0"/>
                <a:ea typeface="Tahoma" pitchFamily="34" charset="0"/>
                <a:cs typeface="Tahoma" pitchFamily="34" charset="0"/>
              </a:rPr>
              <a:t>Lökoferez</a:t>
            </a:r>
            <a:r>
              <a:rPr lang="tr-TR" dirty="0">
                <a:latin typeface="Tahoma" pitchFamily="34" charset="0"/>
                <a:ea typeface="Tahoma" pitchFamily="34" charset="0"/>
                <a:cs typeface="Tahoma" pitchFamily="34" charset="0"/>
              </a:rPr>
              <a:t>, </a:t>
            </a:r>
            <a:r>
              <a:rPr lang="tr-TR" dirty="0" err="1">
                <a:latin typeface="Tahoma" pitchFamily="34" charset="0"/>
                <a:ea typeface="Tahoma" pitchFamily="34" charset="0"/>
                <a:cs typeface="Tahoma" pitchFamily="34" charset="0"/>
              </a:rPr>
              <a:t>Trombosit</a:t>
            </a:r>
            <a:r>
              <a:rPr lang="tr-TR" dirty="0">
                <a:latin typeface="Tahoma" pitchFamily="34" charset="0"/>
                <a:ea typeface="Tahoma" pitchFamily="34" charset="0"/>
                <a:cs typeface="Tahoma" pitchFamily="34" charset="0"/>
              </a:rPr>
              <a:t>  </a:t>
            </a:r>
            <a:r>
              <a:rPr lang="tr-TR" dirty="0" err="1">
                <a:latin typeface="Tahoma" pitchFamily="34" charset="0"/>
                <a:ea typeface="Tahoma" pitchFamily="34" charset="0"/>
                <a:cs typeface="Tahoma" pitchFamily="34" charset="0"/>
              </a:rPr>
              <a:t>Aferez</a:t>
            </a:r>
            <a:r>
              <a:rPr lang="tr-TR" dirty="0">
                <a:latin typeface="Tahoma" pitchFamily="34" charset="0"/>
                <a:ea typeface="Tahoma" pitchFamily="34" charset="0"/>
                <a:cs typeface="Tahoma" pitchFamily="34" charset="0"/>
              </a:rPr>
              <a:t>, </a:t>
            </a:r>
            <a:r>
              <a:rPr lang="tr-TR" dirty="0" err="1">
                <a:latin typeface="Tahoma" pitchFamily="34" charset="0"/>
                <a:ea typeface="Tahoma" pitchFamily="34" charset="0"/>
                <a:cs typeface="Tahoma" pitchFamily="34" charset="0"/>
              </a:rPr>
              <a:t>Granülosit</a:t>
            </a:r>
            <a:r>
              <a:rPr lang="tr-TR" dirty="0">
                <a:latin typeface="Tahoma" pitchFamily="34" charset="0"/>
                <a:ea typeface="Tahoma" pitchFamily="34" charset="0"/>
                <a:cs typeface="Tahoma" pitchFamily="34" charset="0"/>
              </a:rPr>
              <a:t> Toplama işlemini yapabiliriz</a:t>
            </a:r>
            <a:r>
              <a:rPr lang="tr-TR" dirty="0"/>
              <a:t>.  </a:t>
            </a:r>
          </a:p>
          <a:p>
            <a:endParaRPr lang="tr-TR" dirty="0"/>
          </a:p>
        </p:txBody>
      </p:sp>
      <p:pic>
        <p:nvPicPr>
          <p:cNvPr id="4" name="Picture 2" descr="C:\Users\User\Desktop\Ekran Alıntısı.PNG">
            <a:extLst>
              <a:ext uri="{FF2B5EF4-FFF2-40B4-BE49-F238E27FC236}">
                <a16:creationId xmlns:a16="http://schemas.microsoft.com/office/drawing/2014/main" id="{4C3CC0D9-CB4A-951B-4FB4-1908B049FD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42175676-7509-E5A2-5685-566FB08E36B8}"/>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10372241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081581369"/>
              </p:ext>
            </p:extLst>
          </p:nvPr>
        </p:nvGraphicFramePr>
        <p:xfrm>
          <a:off x="395536" y="908726"/>
          <a:ext cx="8424937" cy="5325533"/>
        </p:xfrm>
        <a:graphic>
          <a:graphicData uri="http://schemas.openxmlformats.org/drawingml/2006/table">
            <a:tbl>
              <a:tblPr/>
              <a:tblGrid>
                <a:gridCol w="2075562">
                  <a:extLst>
                    <a:ext uri="{9D8B030D-6E8A-4147-A177-3AD203B41FA5}">
                      <a16:colId xmlns:a16="http://schemas.microsoft.com/office/drawing/2014/main" val="20000"/>
                    </a:ext>
                  </a:extLst>
                </a:gridCol>
                <a:gridCol w="2167581">
                  <a:extLst>
                    <a:ext uri="{9D8B030D-6E8A-4147-A177-3AD203B41FA5}">
                      <a16:colId xmlns:a16="http://schemas.microsoft.com/office/drawing/2014/main" val="20001"/>
                    </a:ext>
                  </a:extLst>
                </a:gridCol>
                <a:gridCol w="2249376">
                  <a:extLst>
                    <a:ext uri="{9D8B030D-6E8A-4147-A177-3AD203B41FA5}">
                      <a16:colId xmlns:a16="http://schemas.microsoft.com/office/drawing/2014/main" val="20002"/>
                    </a:ext>
                  </a:extLst>
                </a:gridCol>
                <a:gridCol w="1226932">
                  <a:extLst>
                    <a:ext uri="{9D8B030D-6E8A-4147-A177-3AD203B41FA5}">
                      <a16:colId xmlns:a16="http://schemas.microsoft.com/office/drawing/2014/main" val="20003"/>
                    </a:ext>
                  </a:extLst>
                </a:gridCol>
                <a:gridCol w="705486">
                  <a:extLst>
                    <a:ext uri="{9D8B030D-6E8A-4147-A177-3AD203B41FA5}">
                      <a16:colId xmlns:a16="http://schemas.microsoft.com/office/drawing/2014/main" val="20004"/>
                    </a:ext>
                  </a:extLst>
                </a:gridCol>
              </a:tblGrid>
              <a:tr h="184548">
                <a:tc gridSpan="4">
                  <a:txBody>
                    <a:bodyPr/>
                    <a:lstStyle/>
                    <a:p>
                      <a:pPr algn="ctr" fontAlgn="ctr"/>
                      <a:r>
                        <a:rPr lang="tr-TR" sz="700" b="1" i="0" u="none" strike="noStrike" dirty="0">
                          <a:solidFill>
                            <a:srgbClr val="000000"/>
                          </a:solidFill>
                          <a:effectLst/>
                          <a:latin typeface="Cambria"/>
                        </a:rPr>
                        <a:t>HİZMET BAŞI İŞLEM PUAN LİSTESİ (EK-2/B)</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b"/>
                      <a:r>
                        <a:rPr lang="tr-TR" sz="800" b="0" i="0" u="none" strike="noStrike">
                          <a:solidFill>
                            <a:srgbClr val="000000"/>
                          </a:solidFill>
                          <a:effectLst/>
                          <a:latin typeface="Cambria"/>
                        </a:rPr>
                        <a:t> </a:t>
                      </a:r>
                    </a:p>
                  </a:txBody>
                  <a:tcPr marL="7243" marR="7243" marT="724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0"/>
                  </a:ext>
                </a:extLst>
              </a:tr>
              <a:tr h="184548">
                <a:tc>
                  <a:txBody>
                    <a:bodyPr/>
                    <a:lstStyle/>
                    <a:p>
                      <a:pPr algn="ctr" fontAlgn="ctr"/>
                      <a:r>
                        <a:rPr lang="tr-TR" sz="700" b="1" i="0" u="none" strike="noStrike">
                          <a:solidFill>
                            <a:srgbClr val="000000"/>
                          </a:solidFill>
                          <a:effectLst/>
                          <a:latin typeface="Cambria"/>
                        </a:rPr>
                        <a:t>İŞLEM KODU</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l" fontAlgn="ctr"/>
                      <a:r>
                        <a:rPr lang="tr-TR" sz="700" b="1" i="0" u="none" strike="noStrike">
                          <a:solidFill>
                            <a:srgbClr val="000000"/>
                          </a:solidFill>
                          <a:effectLst/>
                          <a:latin typeface="Cambria"/>
                        </a:rPr>
                        <a:t>İŞLEM ADI</a:t>
                      </a:r>
                    </a:p>
                  </a:txBody>
                  <a:tcPr marL="65190" marR="7243" marT="72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l" fontAlgn="ctr"/>
                      <a:r>
                        <a:rPr lang="tr-TR" sz="700" b="1" i="0" u="none" strike="noStrike">
                          <a:solidFill>
                            <a:srgbClr val="000000"/>
                          </a:solidFill>
                          <a:effectLst/>
                          <a:latin typeface="Cambria"/>
                        </a:rPr>
                        <a:t>AÇIKLAMA</a:t>
                      </a:r>
                    </a:p>
                  </a:txBody>
                  <a:tcPr marL="65190" marR="7243" marT="7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l" fontAlgn="ctr"/>
                      <a:r>
                        <a:rPr lang="tr-TR" sz="700" b="1" i="0" u="none" strike="noStrike">
                          <a:solidFill>
                            <a:srgbClr val="000000"/>
                          </a:solidFill>
                          <a:effectLst/>
                          <a:latin typeface="Cambria"/>
                        </a:rPr>
                        <a:t>İŞLEM PUANI</a:t>
                      </a:r>
                    </a:p>
                  </a:txBody>
                  <a:tcPr marL="65190" marR="7243" marT="72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tc>
                  <a:txBody>
                    <a:bodyPr/>
                    <a:lstStyle/>
                    <a:p>
                      <a:pPr algn="ctr" fontAlgn="ctr"/>
                      <a:r>
                        <a:rPr lang="tr-TR" sz="800" b="0" i="0" u="none" strike="noStrike">
                          <a:solidFill>
                            <a:srgbClr val="000000"/>
                          </a:solidFill>
                          <a:effectLst/>
                          <a:latin typeface="Cambria"/>
                        </a:rPr>
                        <a:t>TL</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6B8B7"/>
                    </a:solidFill>
                  </a:tcPr>
                </a:tc>
                <a:extLst>
                  <a:ext uri="{0D108BD9-81ED-4DB2-BD59-A6C34878D82A}">
                    <a16:rowId xmlns:a16="http://schemas.microsoft.com/office/drawing/2014/main" val="10001"/>
                  </a:ext>
                </a:extLst>
              </a:tr>
              <a:tr h="184548">
                <a:tc>
                  <a:txBody>
                    <a:bodyPr/>
                    <a:lstStyle/>
                    <a:p>
                      <a:pPr algn="ctr" fontAlgn="ctr"/>
                      <a:r>
                        <a:rPr lang="tr-TR" sz="700" b="0" i="0" u="none" strike="noStrike">
                          <a:solidFill>
                            <a:srgbClr val="000000"/>
                          </a:solidFill>
                          <a:effectLst/>
                          <a:latin typeface="Cambria"/>
                        </a:rPr>
                        <a:t> </a:t>
                      </a:r>
                    </a:p>
                  </a:txBody>
                  <a:tcPr marL="7243" marR="7243" marT="72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700" b="1" i="0" u="none" strike="noStrike">
                          <a:solidFill>
                            <a:srgbClr val="000000"/>
                          </a:solidFill>
                          <a:effectLst/>
                          <a:latin typeface="Cambria"/>
                        </a:rPr>
                        <a:t>Aferez İşlemleri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700" b="1" i="0" u="none" strike="noStrike">
                          <a:solidFill>
                            <a:srgbClr val="000000"/>
                          </a:solidFill>
                          <a:effectLst/>
                          <a:latin typeface="Cambria"/>
                        </a:rPr>
                        <a:t>Malzeme hariçtir.</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r" fontAlgn="ctr"/>
                      <a:r>
                        <a:rPr lang="tr-TR" sz="700" b="0" i="0" u="none" strike="noStrike">
                          <a:solidFill>
                            <a:srgbClr val="000000"/>
                          </a:solidFill>
                          <a:effectLst/>
                          <a:latin typeface="Cambria"/>
                        </a:rPr>
                        <a:t> </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800" b="0" i="0" u="none" strike="noStrike">
                          <a:solidFill>
                            <a:srgbClr val="000000"/>
                          </a:solidFill>
                          <a:effectLst/>
                          <a:latin typeface="Cambria"/>
                        </a:rPr>
                        <a:t> </a:t>
                      </a:r>
                    </a:p>
                  </a:txBody>
                  <a:tcPr marL="7243" marR="7243" marT="724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184548">
                <a:tc>
                  <a:txBody>
                    <a:bodyPr/>
                    <a:lstStyle/>
                    <a:p>
                      <a:pPr algn="ctr" fontAlgn="ctr"/>
                      <a:r>
                        <a:rPr lang="tr-TR" sz="700" b="0" i="0" u="none" strike="noStrike">
                          <a:solidFill>
                            <a:srgbClr val="000000"/>
                          </a:solidFill>
                          <a:effectLst/>
                          <a:latin typeface="Cambria"/>
                        </a:rPr>
                        <a:t>704810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Aferez, donör trombosit aferezi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705350, 705351 ile birlikte faturalandırılmaz.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dirty="0">
                          <a:solidFill>
                            <a:srgbClr val="000000"/>
                          </a:solidFill>
                          <a:effectLst/>
                          <a:latin typeface="Cambria"/>
                        </a:rPr>
                        <a:t>556,75</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dirty="0">
                          <a:solidFill>
                            <a:srgbClr val="000000"/>
                          </a:solidFill>
                          <a:effectLst/>
                          <a:latin typeface="Cambria"/>
                        </a:rPr>
                        <a:t>330,15</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3"/>
                  </a:ext>
                </a:extLst>
              </a:tr>
              <a:tr h="184548">
                <a:tc>
                  <a:txBody>
                    <a:bodyPr/>
                    <a:lstStyle/>
                    <a:p>
                      <a:pPr algn="ctr" fontAlgn="ctr"/>
                      <a:r>
                        <a:rPr lang="tr-TR" sz="700" b="0" i="0" u="none" strike="noStrike">
                          <a:solidFill>
                            <a:srgbClr val="000000"/>
                          </a:solidFill>
                          <a:effectLst/>
                          <a:latin typeface="Cambria"/>
                        </a:rPr>
                        <a:t>704820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Aferez, donör granülosit aferezi (1 seans)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705360 ile birlikte faturalandırılmaz.</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556,75</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330,15</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4"/>
                  </a:ext>
                </a:extLst>
              </a:tr>
              <a:tr h="184548">
                <a:tc>
                  <a:txBody>
                    <a:bodyPr/>
                    <a:lstStyle/>
                    <a:p>
                      <a:pPr algn="ctr" fontAlgn="ctr"/>
                      <a:r>
                        <a:rPr lang="tr-TR" sz="700" b="0" i="0" u="none" strike="noStrike">
                          <a:solidFill>
                            <a:srgbClr val="000000"/>
                          </a:solidFill>
                          <a:effectLst/>
                          <a:latin typeface="Cambria"/>
                        </a:rPr>
                        <a:t>704830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Aferez, donör eritrosit aferezi (1 seans)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556,75</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330,15</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5"/>
                  </a:ext>
                </a:extLst>
              </a:tr>
              <a:tr h="184548">
                <a:tc>
                  <a:txBody>
                    <a:bodyPr/>
                    <a:lstStyle/>
                    <a:p>
                      <a:pPr algn="ctr" fontAlgn="ctr"/>
                      <a:r>
                        <a:rPr lang="tr-TR" sz="700" b="0" i="0" u="none" strike="noStrike">
                          <a:solidFill>
                            <a:srgbClr val="000000"/>
                          </a:solidFill>
                          <a:effectLst/>
                          <a:latin typeface="Cambria"/>
                        </a:rPr>
                        <a:t>704840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Aferez, lökosit (1 seans)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556,75</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330,15</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6"/>
                  </a:ext>
                </a:extLst>
              </a:tr>
              <a:tr h="184548">
                <a:tc>
                  <a:txBody>
                    <a:bodyPr/>
                    <a:lstStyle/>
                    <a:p>
                      <a:pPr algn="ctr" fontAlgn="ctr"/>
                      <a:r>
                        <a:rPr lang="tr-TR" sz="700" b="0" i="0" u="none" strike="noStrike">
                          <a:solidFill>
                            <a:srgbClr val="000000"/>
                          </a:solidFill>
                          <a:effectLst/>
                          <a:latin typeface="Cambria"/>
                        </a:rPr>
                        <a:t>704850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es-ES" sz="700" b="0" i="0" u="none" strike="noStrike">
                          <a:solidFill>
                            <a:srgbClr val="000000"/>
                          </a:solidFill>
                          <a:effectLst/>
                          <a:latin typeface="Cambria"/>
                        </a:rPr>
                        <a:t>Aferez, donör plazma aferezi (1 seans)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556,75</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330,15</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7"/>
                  </a:ext>
                </a:extLst>
              </a:tr>
              <a:tr h="184548">
                <a:tc>
                  <a:txBody>
                    <a:bodyPr/>
                    <a:lstStyle/>
                    <a:p>
                      <a:pPr algn="ctr" fontAlgn="ctr"/>
                      <a:r>
                        <a:rPr lang="tr-TR" sz="700" b="0" i="0" u="none" strike="noStrike">
                          <a:solidFill>
                            <a:srgbClr val="000000"/>
                          </a:solidFill>
                          <a:effectLst/>
                          <a:latin typeface="Cambria"/>
                        </a:rPr>
                        <a:t>704860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Aferez, Hasta başı (acil) hemaferezis işlemi farkı</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278,36</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165,06</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8"/>
                  </a:ext>
                </a:extLst>
              </a:tr>
              <a:tr h="290005">
                <a:tc>
                  <a:txBody>
                    <a:bodyPr/>
                    <a:lstStyle/>
                    <a:p>
                      <a:pPr algn="ctr" fontAlgn="ctr"/>
                      <a:r>
                        <a:rPr lang="tr-TR" sz="700" b="0" i="0" u="none" strike="noStrike">
                          <a:solidFill>
                            <a:srgbClr val="000000"/>
                          </a:solidFill>
                          <a:effectLst/>
                          <a:latin typeface="Cambria"/>
                        </a:rPr>
                        <a:t>704870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Aferez, IgG ( 1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704680, 704931 ile birlikte faturalandırılmaz. Kolon veya kaskad filtrasyon yöntemi ile</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834,20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494,68</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9"/>
                  </a:ext>
                </a:extLst>
              </a:tr>
              <a:tr h="184548">
                <a:tc>
                  <a:txBody>
                    <a:bodyPr/>
                    <a:lstStyle/>
                    <a:p>
                      <a:pPr algn="ctr" fontAlgn="ctr"/>
                      <a:r>
                        <a:rPr lang="tr-TR" sz="700" b="0" i="0" u="none" strike="noStrike">
                          <a:solidFill>
                            <a:srgbClr val="000000"/>
                          </a:solidFill>
                          <a:effectLst/>
                          <a:latin typeface="Cambria"/>
                        </a:rPr>
                        <a:t>704880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Aferez, lipid ( 1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Kolon veya kaskad filtrasyon yöntemi ile</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834,20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494,68</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0"/>
                  </a:ext>
                </a:extLst>
              </a:tr>
              <a:tr h="184548">
                <a:tc>
                  <a:txBody>
                    <a:bodyPr/>
                    <a:lstStyle/>
                    <a:p>
                      <a:pPr algn="ctr" fontAlgn="ctr"/>
                      <a:r>
                        <a:rPr lang="tr-TR" sz="700" b="0" i="0" u="none" strike="noStrike" dirty="0">
                          <a:solidFill>
                            <a:srgbClr val="000000"/>
                          </a:solidFill>
                          <a:effectLst/>
                          <a:latin typeface="Cambria"/>
                        </a:rPr>
                        <a:t>704890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dirty="0" err="1">
                          <a:solidFill>
                            <a:srgbClr val="000000"/>
                          </a:solidFill>
                          <a:effectLst/>
                          <a:latin typeface="Cambria"/>
                        </a:rPr>
                        <a:t>Aferez</a:t>
                      </a:r>
                      <a:r>
                        <a:rPr lang="tr-TR" sz="700" b="0" i="0" u="none" strike="noStrike" dirty="0">
                          <a:solidFill>
                            <a:srgbClr val="000000"/>
                          </a:solidFill>
                          <a:effectLst/>
                          <a:latin typeface="Cambria"/>
                        </a:rPr>
                        <a:t>, </a:t>
                      </a:r>
                      <a:r>
                        <a:rPr lang="tr-TR" sz="700" b="0" i="0" u="none" strike="noStrike" dirty="0" err="1">
                          <a:solidFill>
                            <a:srgbClr val="000000"/>
                          </a:solidFill>
                          <a:effectLst/>
                          <a:latin typeface="Cambria"/>
                        </a:rPr>
                        <a:t>Stem</a:t>
                      </a:r>
                      <a:r>
                        <a:rPr lang="tr-TR" sz="700" b="0" i="0" u="none" strike="noStrike" dirty="0">
                          <a:solidFill>
                            <a:srgbClr val="000000"/>
                          </a:solidFill>
                          <a:effectLst/>
                          <a:latin typeface="Cambria"/>
                        </a:rPr>
                        <a:t> hücre toplanması ( 1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dirty="0">
                          <a:solidFill>
                            <a:srgbClr val="000000"/>
                          </a:solidFill>
                          <a:effectLst/>
                          <a:latin typeface="Cambria"/>
                        </a:rPr>
                        <a:t>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dirty="0">
                          <a:solidFill>
                            <a:srgbClr val="000000"/>
                          </a:solidFill>
                          <a:effectLst/>
                          <a:latin typeface="Cambria"/>
                        </a:rPr>
                        <a:t>834,20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dirty="0">
                          <a:solidFill>
                            <a:srgbClr val="000000"/>
                          </a:solidFill>
                          <a:effectLst/>
                          <a:latin typeface="Cambria"/>
                        </a:rPr>
                        <a:t>464,68</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1"/>
                  </a:ext>
                </a:extLst>
              </a:tr>
              <a:tr h="184548">
                <a:tc>
                  <a:txBody>
                    <a:bodyPr/>
                    <a:lstStyle/>
                    <a:p>
                      <a:pPr algn="ctr" fontAlgn="ctr"/>
                      <a:r>
                        <a:rPr lang="tr-TR" sz="700" b="0" i="0" u="none" strike="noStrike" dirty="0">
                          <a:solidFill>
                            <a:srgbClr val="000000"/>
                          </a:solidFill>
                          <a:effectLst/>
                          <a:latin typeface="Cambria"/>
                        </a:rPr>
                        <a:t>704900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es-ES" sz="700" b="0" i="0" u="none" strike="noStrike" dirty="0">
                          <a:solidFill>
                            <a:srgbClr val="000000"/>
                          </a:solidFill>
                          <a:effectLst/>
                          <a:latin typeface="Cambria"/>
                        </a:rPr>
                        <a:t>Aferez, Terapötik eritrositoferez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dirty="0">
                          <a:solidFill>
                            <a:srgbClr val="000000"/>
                          </a:solidFill>
                          <a:effectLst/>
                          <a:latin typeface="Cambria"/>
                        </a:rPr>
                        <a:t>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dirty="0">
                          <a:solidFill>
                            <a:srgbClr val="000000"/>
                          </a:solidFill>
                          <a:effectLst/>
                          <a:latin typeface="Cambria"/>
                        </a:rPr>
                        <a:t>834,20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dirty="0">
                          <a:solidFill>
                            <a:srgbClr val="000000"/>
                          </a:solidFill>
                          <a:effectLst/>
                          <a:latin typeface="Cambria"/>
                        </a:rPr>
                        <a:t>434,68</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2"/>
                  </a:ext>
                </a:extLst>
              </a:tr>
              <a:tr h="184548">
                <a:tc>
                  <a:txBody>
                    <a:bodyPr/>
                    <a:lstStyle/>
                    <a:p>
                      <a:pPr algn="ctr" fontAlgn="ctr"/>
                      <a:r>
                        <a:rPr lang="tr-TR" sz="700" b="0" i="0" u="none" strike="noStrike">
                          <a:solidFill>
                            <a:srgbClr val="000000"/>
                          </a:solidFill>
                          <a:effectLst/>
                          <a:latin typeface="Cambria"/>
                        </a:rPr>
                        <a:t>704910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es-ES" sz="700" b="0" i="0" u="none" strike="noStrike">
                          <a:solidFill>
                            <a:srgbClr val="000000"/>
                          </a:solidFill>
                          <a:effectLst/>
                          <a:latin typeface="Cambria"/>
                        </a:rPr>
                        <a:t>Aferez, Terapötik lökoferez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 </a:t>
                      </a:r>
                    </a:p>
                  </a:txBody>
                  <a:tcPr marL="65190" marR="7243" marT="7243"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1.006,24</a:t>
                      </a:r>
                    </a:p>
                  </a:txBody>
                  <a:tcPr marL="7243" marR="7243" marT="7243"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596,24</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3"/>
                  </a:ext>
                </a:extLst>
              </a:tr>
              <a:tr h="184548">
                <a:tc>
                  <a:txBody>
                    <a:bodyPr/>
                    <a:lstStyle/>
                    <a:p>
                      <a:pPr algn="ctr" fontAlgn="ctr"/>
                      <a:r>
                        <a:rPr lang="tr-TR" sz="700" b="0" i="0" u="none" strike="noStrike">
                          <a:solidFill>
                            <a:srgbClr val="000000"/>
                          </a:solidFill>
                          <a:effectLst/>
                          <a:latin typeface="Cambria"/>
                        </a:rPr>
                        <a:t>704920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Aferez, Terapötik plazma değişimi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Plazmaferezis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dirty="0">
                          <a:solidFill>
                            <a:srgbClr val="000000"/>
                          </a:solidFill>
                          <a:effectLst/>
                          <a:latin typeface="Cambria"/>
                        </a:rPr>
                        <a:t>986,08</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dirty="0">
                          <a:solidFill>
                            <a:srgbClr val="000000"/>
                          </a:solidFill>
                          <a:effectLst/>
                          <a:latin typeface="Cambria"/>
                        </a:rPr>
                        <a:t>586,52</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4"/>
                  </a:ext>
                </a:extLst>
              </a:tr>
              <a:tr h="184548">
                <a:tc>
                  <a:txBody>
                    <a:bodyPr/>
                    <a:lstStyle/>
                    <a:p>
                      <a:pPr algn="ctr" fontAlgn="ctr"/>
                      <a:r>
                        <a:rPr lang="tr-TR" sz="700" b="0" i="0" u="none" strike="noStrike">
                          <a:solidFill>
                            <a:srgbClr val="000000"/>
                          </a:solidFill>
                          <a:effectLst/>
                          <a:latin typeface="Cambria"/>
                        </a:rPr>
                        <a:t>704930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es-ES" sz="700" b="0" i="0" u="none" strike="noStrike">
                          <a:solidFill>
                            <a:srgbClr val="000000"/>
                          </a:solidFill>
                          <a:effectLst/>
                          <a:latin typeface="Cambria"/>
                        </a:rPr>
                        <a:t>Aferez, Terapötik trombositoferez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834,20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434,68</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5"/>
                  </a:ext>
                </a:extLst>
              </a:tr>
              <a:tr h="184548">
                <a:tc>
                  <a:txBody>
                    <a:bodyPr/>
                    <a:lstStyle/>
                    <a:p>
                      <a:pPr algn="ctr" fontAlgn="ctr"/>
                      <a:r>
                        <a:rPr lang="tr-TR" sz="700" b="0" i="0" u="none" strike="noStrike">
                          <a:solidFill>
                            <a:srgbClr val="000000"/>
                          </a:solidFill>
                          <a:effectLst/>
                          <a:latin typeface="Cambria"/>
                        </a:rPr>
                        <a:t>704931</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Adsorbtif Sitaferez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it-IT" sz="700" b="0" i="0" u="none" strike="noStrike">
                          <a:solidFill>
                            <a:srgbClr val="000000"/>
                          </a:solidFill>
                          <a:effectLst/>
                          <a:latin typeface="Cambria"/>
                        </a:rPr>
                        <a:t>704680, 704870 ile birlikte fatura edilemez.</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834,20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434,68</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6"/>
                  </a:ext>
                </a:extLst>
              </a:tr>
              <a:tr h="184548">
                <a:tc>
                  <a:txBody>
                    <a:bodyPr/>
                    <a:lstStyle/>
                    <a:p>
                      <a:pPr algn="ctr" fontAlgn="ctr"/>
                      <a:r>
                        <a:rPr lang="tr-TR" sz="700" b="0" i="0" u="none" strike="noStrike">
                          <a:solidFill>
                            <a:srgbClr val="000000"/>
                          </a:solidFill>
                          <a:effectLst/>
                          <a:latin typeface="Cambria"/>
                        </a:rPr>
                        <a:t>704940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Aferez, Fotoferezis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834,20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434,68</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7"/>
                  </a:ext>
                </a:extLst>
              </a:tr>
              <a:tr h="571221">
                <a:tc>
                  <a:txBody>
                    <a:bodyPr/>
                    <a:lstStyle/>
                    <a:p>
                      <a:pPr algn="ctr" fontAlgn="ctr"/>
                      <a:r>
                        <a:rPr lang="tr-TR" sz="700" b="0" i="0" u="none" strike="noStrike" dirty="0">
                          <a:solidFill>
                            <a:srgbClr val="000000"/>
                          </a:solidFill>
                          <a:effectLst/>
                          <a:latin typeface="Cambria"/>
                        </a:rPr>
                        <a:t>704941</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Ekstrakorpereal Fotoferez Tedavisi (1 seans)</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İşlem kiti, fistül iğnesi,  fotoferez tedavisi endikasyonu olan metoksipsoralen, UV-A lambaları, izotonik serum, heparin, erişim kateteri ve her türlü tıbbi malzeme, işlem ve ilaçlar dahildir.</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26.246,91</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15,564,41</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8"/>
                  </a:ext>
                </a:extLst>
              </a:tr>
              <a:tr h="852438">
                <a:tc>
                  <a:txBody>
                    <a:bodyPr/>
                    <a:lstStyle/>
                    <a:p>
                      <a:pPr algn="ctr" fontAlgn="ctr"/>
                      <a:r>
                        <a:rPr lang="tr-TR" sz="700" b="0" i="0" u="none" strike="noStrike">
                          <a:solidFill>
                            <a:srgbClr val="000000"/>
                          </a:solidFill>
                          <a:effectLst/>
                          <a:latin typeface="Cambria"/>
                        </a:rPr>
                        <a:t>704942</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es-ES" sz="700" b="0" i="0" u="none" strike="noStrike">
                          <a:solidFill>
                            <a:srgbClr val="000000"/>
                          </a:solidFill>
                          <a:effectLst/>
                          <a:latin typeface="Cambria"/>
                        </a:rPr>
                        <a:t>İmmün plazma tedarik ve uygulama</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Sadece pandemi süresince pandemi olgularına yönelik tedavilerde faturalandırılır. Plazma bileşeni aferez yöntemi ile toplanmalıdır. Hazırlama, uygulama işlemleri ile tüm tetkik, malzemeler ve diğer işlemler dahildir. Konu ile ilgili Sağlık Bakanlığı düzenlemelerine uyulacaktır.</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8.880,91</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5.265,84</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19"/>
                  </a:ext>
                </a:extLst>
              </a:tr>
              <a:tr h="290005">
                <a:tc>
                  <a:txBody>
                    <a:bodyPr/>
                    <a:lstStyle/>
                    <a:p>
                      <a:pPr algn="ctr" fontAlgn="ctr"/>
                      <a:r>
                        <a:rPr lang="tr-TR" sz="700" b="0" i="0" u="none" strike="noStrike">
                          <a:solidFill>
                            <a:srgbClr val="000000"/>
                          </a:solidFill>
                          <a:effectLst/>
                          <a:latin typeface="Cambria"/>
                        </a:rPr>
                        <a:t>704943</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Viral İnaktivasyon İşlemi</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Sadece 704942 işlemi ile birlikte yapılması halinde faturalandırılır. Tüm işlem ve malzemeler dahildir.</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7.078,11</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800" b="0" i="0" u="none" strike="noStrike">
                          <a:solidFill>
                            <a:srgbClr val="000000"/>
                          </a:solidFill>
                          <a:effectLst/>
                          <a:latin typeface="Cambria"/>
                        </a:rPr>
                        <a:t>4.197,31</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20"/>
                  </a:ext>
                </a:extLst>
              </a:tr>
              <a:tr h="184548">
                <a:tc>
                  <a:txBody>
                    <a:bodyPr/>
                    <a:lstStyle/>
                    <a:p>
                      <a:pPr algn="ctr" fontAlgn="ctr"/>
                      <a:r>
                        <a:rPr lang="tr-TR" sz="700" b="0" i="0" u="none" strike="noStrike">
                          <a:solidFill>
                            <a:srgbClr val="000000"/>
                          </a:solidFill>
                          <a:effectLst/>
                          <a:latin typeface="Cambria"/>
                        </a:rPr>
                        <a:t>704680</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İmmünoadsorbsiyon, her bir seans </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a:solidFill>
                            <a:srgbClr val="000000"/>
                          </a:solidFill>
                          <a:effectLst/>
                          <a:latin typeface="Cambria"/>
                        </a:rPr>
                        <a:t>704870 ,704931 ile birlikte faturalandırılmaz.</a:t>
                      </a:r>
                    </a:p>
                  </a:txBody>
                  <a:tcPr marL="65190"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889,88</a:t>
                      </a:r>
                    </a:p>
                  </a:txBody>
                  <a:tcPr marL="7243" marR="7243" marT="7243"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800" b="0" i="0" u="none" strike="noStrike" dirty="0">
                          <a:solidFill>
                            <a:srgbClr val="000000"/>
                          </a:solidFill>
                          <a:effectLst/>
                          <a:latin typeface="Cambria"/>
                        </a:rPr>
                        <a:t>527,69</a:t>
                      </a:r>
                    </a:p>
                  </a:txBody>
                  <a:tcPr marL="7243" marR="7243" marT="7243"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21"/>
                  </a:ext>
                </a:extLst>
              </a:tr>
            </a:tbl>
          </a:graphicData>
        </a:graphic>
      </p:graphicFrame>
      <p:pic>
        <p:nvPicPr>
          <p:cNvPr id="3" name="Picture 2" descr="C:\Users\User\Desktop\Ekran Alıntısı.PNG">
            <a:extLst>
              <a:ext uri="{FF2B5EF4-FFF2-40B4-BE49-F238E27FC236}">
                <a16:creationId xmlns:a16="http://schemas.microsoft.com/office/drawing/2014/main" id="{B5C5B415-4ADA-0751-C0C6-8A89BD221E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331640" cy="836712"/>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7BA2E27B-F588-E314-1D5A-F14C87F6D9D7}"/>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93655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9024" y="908720"/>
            <a:ext cx="8784976" cy="720080"/>
          </a:xfrm>
        </p:spPr>
        <p:txBody>
          <a:bodyPr>
            <a:noAutofit/>
          </a:bodyPr>
          <a:lstStyle/>
          <a:p>
            <a:pPr algn="ctr"/>
            <a:r>
              <a:rPr lang="tr-TR" sz="3300" b="1" dirty="0">
                <a:latin typeface="Tahoma" panose="020B0604030504040204" pitchFamily="34" charset="0"/>
                <a:ea typeface="Tahoma" panose="020B0604030504040204" pitchFamily="34" charset="0"/>
                <a:cs typeface="Tahoma" panose="020B0604030504040204" pitchFamily="34" charset="0"/>
              </a:rPr>
              <a:t>SAĞLIKLI İŞLEM NASIL GERÇEKLEŞİR ? </a:t>
            </a:r>
          </a:p>
        </p:txBody>
      </p:sp>
      <p:sp>
        <p:nvSpPr>
          <p:cNvPr id="3" name="2 İçerik Yer Tutucusu"/>
          <p:cNvSpPr>
            <a:spLocks noGrp="1"/>
          </p:cNvSpPr>
          <p:nvPr>
            <p:ph idx="1"/>
          </p:nvPr>
        </p:nvSpPr>
        <p:spPr>
          <a:xfrm>
            <a:off x="323528" y="1844824"/>
            <a:ext cx="8496944" cy="4389120"/>
          </a:xfrm>
        </p:spPr>
        <p:txBody>
          <a:bodyPr>
            <a:normAutofit/>
          </a:bodyPr>
          <a:lstStyle/>
          <a:p>
            <a:pPr marL="0" indent="0">
              <a:buNone/>
            </a:pPr>
            <a:r>
              <a:rPr lang="tr-TR" sz="3200" dirty="0">
                <a:latin typeface="Tahoma" pitchFamily="34" charset="0"/>
                <a:ea typeface="Tahoma" pitchFamily="34" charset="0"/>
                <a:cs typeface="Tahoma" pitchFamily="34" charset="0"/>
              </a:rPr>
              <a:t>1-HASTAYA UYGUN TEŞHİS</a:t>
            </a:r>
          </a:p>
          <a:p>
            <a:pPr marL="0" indent="0">
              <a:buNone/>
            </a:pPr>
            <a:endParaRPr lang="tr-TR" sz="3200" b="1" dirty="0">
              <a:latin typeface="Tahoma" pitchFamily="34" charset="0"/>
              <a:ea typeface="Tahoma" pitchFamily="34" charset="0"/>
              <a:cs typeface="Tahoma" pitchFamily="34" charset="0"/>
            </a:endParaRPr>
          </a:p>
          <a:p>
            <a:pPr marL="0" indent="0">
              <a:buNone/>
            </a:pPr>
            <a:r>
              <a:rPr lang="tr-TR" sz="3200" dirty="0">
                <a:latin typeface="Tahoma" pitchFamily="34" charset="0"/>
                <a:ea typeface="Tahoma" pitchFamily="34" charset="0"/>
                <a:cs typeface="Tahoma" pitchFamily="34" charset="0"/>
              </a:rPr>
              <a:t>2-HASTAYA UYGUN AFEREZ İŞLEMİ</a:t>
            </a:r>
          </a:p>
          <a:p>
            <a:pPr marL="0" indent="0">
              <a:buNone/>
            </a:pPr>
            <a:endParaRPr lang="tr-TR" sz="3200" b="1" dirty="0">
              <a:latin typeface="Tahoma" pitchFamily="34" charset="0"/>
              <a:ea typeface="Tahoma" pitchFamily="34" charset="0"/>
              <a:cs typeface="Tahoma" pitchFamily="34" charset="0"/>
            </a:endParaRPr>
          </a:p>
          <a:p>
            <a:pPr marL="0" indent="0">
              <a:buNone/>
            </a:pPr>
            <a:r>
              <a:rPr lang="tr-TR" sz="3200" dirty="0">
                <a:latin typeface="Tahoma" pitchFamily="34" charset="0"/>
                <a:ea typeface="Tahoma" pitchFamily="34" charset="0"/>
                <a:cs typeface="Tahoma" pitchFamily="34" charset="0"/>
              </a:rPr>
              <a:t>3-YAPILAN İŞLEME UYGUN FATURALANDIRMA</a:t>
            </a:r>
          </a:p>
          <a:p>
            <a:pPr marL="0" indent="0" algn="just">
              <a:buNone/>
            </a:pPr>
            <a:r>
              <a:rPr lang="tr-TR" sz="2800" b="1" dirty="0">
                <a:latin typeface="Tahoma" panose="020B0604030504040204" pitchFamily="34" charset="0"/>
                <a:ea typeface="Tahoma" panose="020B0604030504040204" pitchFamily="34" charset="0"/>
                <a:cs typeface="Tahoma" panose="020B0604030504040204" pitchFamily="34" charset="0"/>
              </a:rPr>
              <a:t> </a:t>
            </a:r>
            <a:endParaRPr lang="tr-TR" sz="2800" dirty="0">
              <a:latin typeface="Tahoma" pitchFamily="34" charset="0"/>
              <a:ea typeface="Tahoma" pitchFamily="34" charset="0"/>
              <a:cs typeface="Tahoma" pitchFamily="34" charset="0"/>
            </a:endParaRPr>
          </a:p>
          <a:p>
            <a:pPr marL="0" indent="0" algn="just">
              <a:buNone/>
            </a:pPr>
            <a:endParaRPr lang="tr-TR" sz="2800" dirty="0">
              <a:latin typeface="Tahoma" pitchFamily="34" charset="0"/>
              <a:ea typeface="Tahoma" pitchFamily="34" charset="0"/>
              <a:cs typeface="Tahoma" pitchFamily="34" charset="0"/>
            </a:endParaRPr>
          </a:p>
          <a:p>
            <a:pPr algn="just">
              <a:buFont typeface="Arial" pitchFamily="34" charset="0"/>
              <a:buChar char="•"/>
            </a:pPr>
            <a:endParaRPr lang="tr-TR" sz="2800" dirty="0">
              <a:latin typeface="Tahoma" pitchFamily="34" charset="0"/>
              <a:ea typeface="Tahoma" pitchFamily="34" charset="0"/>
              <a:cs typeface="Tahoma" pitchFamily="34" charset="0"/>
            </a:endParaRPr>
          </a:p>
        </p:txBody>
      </p:sp>
      <p:pic>
        <p:nvPicPr>
          <p:cNvPr id="4" name="Picture 2" descr="C:\Users\User\Desktop\Ekran Alıntısı.PNG">
            <a:extLst>
              <a:ext uri="{FF2B5EF4-FFF2-40B4-BE49-F238E27FC236}">
                <a16:creationId xmlns:a16="http://schemas.microsoft.com/office/drawing/2014/main" id="{9F85D92F-66BC-0B50-5E28-6705D1662C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CF9C925E-AB99-A503-D7FD-35F041544634}"/>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908720"/>
            <a:ext cx="8229600" cy="720080"/>
          </a:xfrm>
        </p:spPr>
        <p:txBody>
          <a:bodyPr>
            <a:normAutofit fontScale="90000"/>
          </a:bodyPr>
          <a:lstStyle/>
          <a:p>
            <a:endParaRPr lang="tr-TR" dirty="0"/>
          </a:p>
        </p:txBody>
      </p:sp>
      <p:sp>
        <p:nvSpPr>
          <p:cNvPr id="3" name="İçerik Yer Tutucusu 2"/>
          <p:cNvSpPr>
            <a:spLocks noGrp="1"/>
          </p:cNvSpPr>
          <p:nvPr>
            <p:ph idx="1"/>
          </p:nvPr>
        </p:nvSpPr>
        <p:spPr>
          <a:xfrm>
            <a:off x="539552" y="2276872"/>
            <a:ext cx="8229600" cy="4071580"/>
          </a:xfrm>
        </p:spPr>
        <p:txBody>
          <a:bodyPr/>
          <a:lstStyle/>
          <a:p>
            <a:pPr marL="0" indent="0">
              <a:buNone/>
            </a:pPr>
            <a:endParaRPr lang="tr-TR" dirty="0"/>
          </a:p>
        </p:txBody>
      </p:sp>
      <p:pic>
        <p:nvPicPr>
          <p:cNvPr id="59394" name="Picture 2" descr="C:\Users\akü\Desktop\Ekran Alıntısı2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836712"/>
            <a:ext cx="8280920" cy="1224136"/>
          </a:xfrm>
          <a:prstGeom prst="rect">
            <a:avLst/>
          </a:prstGeom>
          <a:noFill/>
          <a:extLst>
            <a:ext uri="{909E8E84-426E-40DD-AFC4-6F175D3DCCD1}">
              <a14:hiddenFill xmlns:a14="http://schemas.microsoft.com/office/drawing/2010/main">
                <a:solidFill>
                  <a:srgbClr val="FFFFFF"/>
                </a:solidFill>
              </a14:hiddenFill>
            </a:ext>
          </a:extLst>
        </p:spPr>
      </p:pic>
      <p:pic>
        <p:nvPicPr>
          <p:cNvPr id="59395" name="Picture 3" descr="C:\Users\akü\Desktop\Ekran Alıntısı 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276872"/>
            <a:ext cx="7920879" cy="375404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User\Desktop\Ekran Alıntısı.PNG">
            <a:extLst>
              <a:ext uri="{FF2B5EF4-FFF2-40B4-BE49-F238E27FC236}">
                <a16:creationId xmlns:a16="http://schemas.microsoft.com/office/drawing/2014/main" id="{3C9FC7F5-C65C-36CD-7CB8-0FCEE670DB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00175" cy="836712"/>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DC27E3FE-8DAA-9DEA-6E7B-33DE4561DE52}"/>
              </a:ext>
            </a:extLst>
          </p:cNvPr>
          <p:cNvPicPr>
            <a:picLocks noChangeAspect="1"/>
          </p:cNvPicPr>
          <p:nvPr/>
        </p:nvPicPr>
        <p:blipFill>
          <a:blip r:embed="rId5"/>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8475427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4000" b="1" dirty="0">
                <a:latin typeface="Tahoma" pitchFamily="34" charset="0"/>
                <a:ea typeface="Tahoma" pitchFamily="34" charset="0"/>
                <a:cs typeface="Tahoma" pitchFamily="34" charset="0"/>
              </a:rPr>
              <a:t>ÇOK KULLANIMLIK SETLER</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215785497"/>
              </p:ext>
            </p:extLst>
          </p:nvPr>
        </p:nvGraphicFramePr>
        <p:xfrm>
          <a:off x="251519" y="2708919"/>
          <a:ext cx="8712969" cy="3108580"/>
        </p:xfrm>
        <a:graphic>
          <a:graphicData uri="http://schemas.openxmlformats.org/drawingml/2006/table">
            <a:tbl>
              <a:tblPr/>
              <a:tblGrid>
                <a:gridCol w="415686">
                  <a:extLst>
                    <a:ext uri="{9D8B030D-6E8A-4147-A177-3AD203B41FA5}">
                      <a16:colId xmlns:a16="http://schemas.microsoft.com/office/drawing/2014/main" val="20000"/>
                    </a:ext>
                  </a:extLst>
                </a:gridCol>
                <a:gridCol w="3400739">
                  <a:extLst>
                    <a:ext uri="{9D8B030D-6E8A-4147-A177-3AD203B41FA5}">
                      <a16:colId xmlns:a16="http://schemas.microsoft.com/office/drawing/2014/main" val="20001"/>
                    </a:ext>
                  </a:extLst>
                </a:gridCol>
                <a:gridCol w="4285027">
                  <a:extLst>
                    <a:ext uri="{9D8B030D-6E8A-4147-A177-3AD203B41FA5}">
                      <a16:colId xmlns:a16="http://schemas.microsoft.com/office/drawing/2014/main" val="20002"/>
                    </a:ext>
                  </a:extLst>
                </a:gridCol>
                <a:gridCol w="611517">
                  <a:extLst>
                    <a:ext uri="{9D8B030D-6E8A-4147-A177-3AD203B41FA5}">
                      <a16:colId xmlns:a16="http://schemas.microsoft.com/office/drawing/2014/main" val="20003"/>
                    </a:ext>
                  </a:extLst>
                </a:gridCol>
              </a:tblGrid>
              <a:tr h="720081">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96185">
                <a:tc>
                  <a:txBody>
                    <a:bodyPr/>
                    <a:lstStyle/>
                    <a:p>
                      <a:pPr algn="ctr" fontAlgn="ctr"/>
                      <a:r>
                        <a:rPr lang="tr-TR" sz="700" b="1" i="0" u="none" strike="noStrike">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dirty="0">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dirty="0">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700" b="1" i="0" u="none" strike="noStrike">
                          <a:solidFill>
                            <a:srgbClr val="000000"/>
                          </a:solidFill>
                          <a:effectLst/>
                          <a:latin typeface="Calibri"/>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203789">
                <a:tc>
                  <a:txBody>
                    <a:bodyPr/>
                    <a:lstStyle/>
                    <a:p>
                      <a:pPr algn="ctr" fontAlgn="ctr"/>
                      <a:r>
                        <a:rPr lang="tr-TR" sz="700" b="0" i="0" u="none" strike="noStrike">
                          <a:solidFill>
                            <a:srgbClr val="000000"/>
                          </a:solidFill>
                          <a:effectLst/>
                          <a:latin typeface="Calibri"/>
                        </a:rPr>
                        <a:t>HO1006</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err="1">
                          <a:solidFill>
                            <a:srgbClr val="000000"/>
                          </a:solidFill>
                          <a:effectLst/>
                          <a:latin typeface="Tahoma" pitchFamily="34" charset="0"/>
                          <a:ea typeface="Tahoma" pitchFamily="34" charset="0"/>
                          <a:cs typeface="Tahoma" pitchFamily="34" charset="0"/>
                        </a:rPr>
                        <a:t>Ig</a:t>
                      </a:r>
                      <a:r>
                        <a:rPr lang="tr-TR" sz="900" b="0" i="0" u="none" strike="noStrike" dirty="0">
                          <a:solidFill>
                            <a:srgbClr val="000000"/>
                          </a:solidFill>
                          <a:effectLst/>
                          <a:latin typeface="Tahoma" pitchFamily="34" charset="0"/>
                          <a:ea typeface="Tahoma" pitchFamily="34" charset="0"/>
                          <a:cs typeface="Tahoma" pitchFamily="34" charset="0"/>
                        </a:rPr>
                        <a:t> ADSORBSİYON KOLONU (ÇOK KULLANIMLIK)</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700" b="0" i="0" u="none" strike="noStrike">
                          <a:solidFill>
                            <a:srgbClr val="000000"/>
                          </a:solidFill>
                          <a:effectLst/>
                          <a:latin typeface="Calibri"/>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700" b="0" i="0" u="none" strike="noStrike" dirty="0">
                          <a:solidFill>
                            <a:srgbClr val="000000"/>
                          </a:solidFill>
                          <a:effectLst/>
                          <a:latin typeface="Calibri"/>
                        </a:rPr>
                        <a:t>      17,242,27</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203789">
                <a:tc>
                  <a:txBody>
                    <a:bodyPr/>
                    <a:lstStyle/>
                    <a:p>
                      <a:pPr algn="ctr" fontAlgn="ctr"/>
                      <a:r>
                        <a:rPr lang="tr-TR" sz="700" b="0" i="0" u="none" strike="noStrike" dirty="0">
                          <a:solidFill>
                            <a:srgbClr val="000000"/>
                          </a:solidFill>
                          <a:effectLst/>
                          <a:latin typeface="Calibri"/>
                        </a:rPr>
                        <a:t>HO1007</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err="1">
                          <a:solidFill>
                            <a:srgbClr val="000000"/>
                          </a:solidFill>
                          <a:effectLst/>
                          <a:latin typeface="Tahoma" pitchFamily="34" charset="0"/>
                          <a:ea typeface="Tahoma" pitchFamily="34" charset="0"/>
                          <a:cs typeface="Tahoma" pitchFamily="34" charset="0"/>
                        </a:rPr>
                        <a:t>Ig</a:t>
                      </a:r>
                      <a:r>
                        <a:rPr lang="tr-TR" sz="900" b="0" i="0" u="none" strike="noStrike" dirty="0">
                          <a:solidFill>
                            <a:srgbClr val="000000"/>
                          </a:solidFill>
                          <a:effectLst/>
                          <a:latin typeface="Tahoma" pitchFamily="34" charset="0"/>
                          <a:ea typeface="Tahoma" pitchFamily="34" charset="0"/>
                          <a:cs typeface="Tahoma" pitchFamily="34" charset="0"/>
                        </a:rPr>
                        <a:t> ADSORBSİYON TÜP SETİ (ÇOK KULLANIMLIK)</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700" b="0" i="0" u="none" strike="noStrike">
                          <a:solidFill>
                            <a:srgbClr val="000000"/>
                          </a:solidFill>
                          <a:effectLst/>
                          <a:latin typeface="Calibri"/>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700" b="0" i="0" u="none" strike="noStrike" dirty="0">
                          <a:solidFill>
                            <a:srgbClr val="000000"/>
                          </a:solidFill>
                          <a:effectLst/>
                          <a:latin typeface="Calibri"/>
                        </a:rPr>
                        <a:t>      13,206,85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588579">
                <a:tc>
                  <a:txBody>
                    <a:bodyPr/>
                    <a:lstStyle/>
                    <a:p>
                      <a:pPr algn="ctr" fontAlgn="ctr"/>
                      <a:r>
                        <a:rPr lang="tr-TR" sz="700" b="0" i="0" u="none" strike="noStrike">
                          <a:solidFill>
                            <a:srgbClr val="000000"/>
                          </a:solidFill>
                          <a:effectLst/>
                          <a:latin typeface="Calibri"/>
                        </a:rPr>
                        <a:t>HO1014</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LDL VE </a:t>
                      </a:r>
                      <a:r>
                        <a:rPr lang="tr-TR" sz="900" b="0" i="0" u="none" strike="noStrike" dirty="0" err="1">
                          <a:solidFill>
                            <a:srgbClr val="000000"/>
                          </a:solidFill>
                          <a:effectLst/>
                          <a:latin typeface="Tahoma" pitchFamily="34" charset="0"/>
                          <a:ea typeface="Tahoma" pitchFamily="34" charset="0"/>
                          <a:cs typeface="Tahoma" pitchFamily="34" charset="0"/>
                        </a:rPr>
                        <a:t>Lp</a:t>
                      </a:r>
                      <a:r>
                        <a:rPr lang="tr-TR" sz="900" b="0" i="0" u="none" strike="noStrike" dirty="0">
                          <a:solidFill>
                            <a:srgbClr val="000000"/>
                          </a:solidFill>
                          <a:effectLst/>
                          <a:latin typeface="Tahoma" pitchFamily="34" charset="0"/>
                          <a:ea typeface="Tahoma" pitchFamily="34" charset="0"/>
                          <a:cs typeface="Tahoma" pitchFamily="34" charset="0"/>
                        </a:rPr>
                        <a:t> (a) KOLONU (ÇOK KULLANIMLIK), (+ 50 İŞLEM), </a:t>
                      </a:r>
                    </a:p>
                    <a:p>
                      <a:pPr algn="just" fontAlgn="ctr"/>
                      <a:r>
                        <a:rPr lang="tr-TR" sz="900" b="0" i="0" u="none" strike="noStrike" dirty="0">
                          <a:solidFill>
                            <a:srgbClr val="000000"/>
                          </a:solidFill>
                          <a:effectLst/>
                          <a:latin typeface="Tahoma" pitchFamily="34" charset="0"/>
                          <a:ea typeface="Tahoma" pitchFamily="34" charset="0"/>
                          <a:cs typeface="Tahoma" pitchFamily="34" charset="0"/>
                        </a:rPr>
                        <a:t>(2 KOLON DAHİLDİR)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700" b="0" i="0" u="none" strike="noStrike">
                          <a:solidFill>
                            <a:srgbClr val="000000"/>
                          </a:solidFill>
                          <a:effectLst/>
                          <a:latin typeface="Calibri"/>
                        </a:rPr>
                        <a:t>(1) Lipid elektroforezi ile tespit edilen Ailesel Hiperlipidemi vakalarında diyet ve maksimum kombine oral antihiperlipidemik tedaviye cevap vermeyen vakalarda hematoloji uzmanı ile birlikte endokrinoloji veya kardiyoloji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700" b="0" i="0" u="none" strike="noStrike" dirty="0">
                          <a:solidFill>
                            <a:srgbClr val="000000"/>
                          </a:solidFill>
                          <a:effectLst/>
                          <a:latin typeface="Calibri"/>
                        </a:rPr>
                        <a:t>   148,225,00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r h="588579">
                <a:tc>
                  <a:txBody>
                    <a:bodyPr/>
                    <a:lstStyle/>
                    <a:p>
                      <a:pPr algn="ctr" fontAlgn="ctr"/>
                      <a:r>
                        <a:rPr lang="tr-TR" sz="700" b="0" i="0" u="none" strike="noStrike">
                          <a:solidFill>
                            <a:srgbClr val="000000"/>
                          </a:solidFill>
                          <a:effectLst/>
                          <a:latin typeface="Calibri"/>
                        </a:rPr>
                        <a:t>HO1015</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LDL VE </a:t>
                      </a:r>
                      <a:r>
                        <a:rPr lang="tr-TR" sz="900" b="0" i="0" u="none" strike="noStrike" dirty="0" err="1">
                          <a:solidFill>
                            <a:srgbClr val="000000"/>
                          </a:solidFill>
                          <a:effectLst/>
                          <a:latin typeface="Tahoma" pitchFamily="34" charset="0"/>
                          <a:ea typeface="Tahoma" pitchFamily="34" charset="0"/>
                          <a:cs typeface="Tahoma" pitchFamily="34" charset="0"/>
                        </a:rPr>
                        <a:t>Lp</a:t>
                      </a:r>
                      <a:r>
                        <a:rPr lang="tr-TR" sz="900" b="0" i="0" u="none" strike="noStrike" dirty="0">
                          <a:solidFill>
                            <a:srgbClr val="000000"/>
                          </a:solidFill>
                          <a:effectLst/>
                          <a:latin typeface="Tahoma" pitchFamily="34" charset="0"/>
                          <a:ea typeface="Tahoma" pitchFamily="34" charset="0"/>
                          <a:cs typeface="Tahoma" pitchFamily="34" charset="0"/>
                        </a:rPr>
                        <a:t> (a) KOLONU TÜP SETİ (ÇOK KULLANIMLIK KOLONLAR İÇİN)</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700" b="0" i="0" u="none" strike="noStrike">
                          <a:solidFill>
                            <a:srgbClr val="000000"/>
                          </a:solidFill>
                          <a:effectLst/>
                          <a:latin typeface="Calibri"/>
                        </a:rPr>
                        <a:t>(1) Lipid elektroforezi ile tespit edilen Ailesel Hiperlipidemi vakalarında diyet ve maksimum kombine oral antihiperlipidemik tedaviye cevap vermeyen vakalarda hematoloji uzmanı ile birlikte endokrinoloji veya kardiyoloji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700" b="0" i="0" u="none" strike="noStrike" dirty="0">
                          <a:solidFill>
                            <a:srgbClr val="000000"/>
                          </a:solidFill>
                          <a:effectLst/>
                          <a:latin typeface="Calibri"/>
                        </a:rPr>
                        <a:t>      11,005,71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5"/>
                  </a:ext>
                </a:extLst>
              </a:tr>
              <a:tr h="203789">
                <a:tc>
                  <a:txBody>
                    <a:bodyPr/>
                    <a:lstStyle/>
                    <a:p>
                      <a:pPr algn="l" fontAlgn="ctr"/>
                      <a:endParaRPr lang="tr-TR" sz="700" b="0" i="0" u="none" strike="noStrike">
                        <a:solidFill>
                          <a:srgbClr val="000000"/>
                        </a:solidFill>
                        <a:effectLst/>
                        <a:latin typeface="Calibri"/>
                      </a:endParaRPr>
                    </a:p>
                  </a:txBody>
                  <a:tcPr marL="6318" marR="6318" marT="631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700" b="0" i="0" u="none" strike="noStrike">
                        <a:solidFill>
                          <a:srgbClr val="000000"/>
                        </a:solidFill>
                        <a:effectLst/>
                        <a:latin typeface="Calibri"/>
                      </a:endParaRPr>
                    </a:p>
                  </a:txBody>
                  <a:tcPr marL="6318" marR="6318" marT="63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700" b="0" i="0" u="none" strike="noStrike">
                        <a:solidFill>
                          <a:srgbClr val="FF0000"/>
                        </a:solidFill>
                        <a:effectLst/>
                        <a:latin typeface="Calibri"/>
                      </a:endParaRPr>
                    </a:p>
                  </a:txBody>
                  <a:tcPr marL="6318" marR="6318" marT="63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r" fontAlgn="b"/>
                      <a:endParaRPr lang="tr-TR" sz="700" b="0" i="0" u="none" strike="noStrike">
                        <a:solidFill>
                          <a:srgbClr val="000000"/>
                        </a:solidFill>
                        <a:effectLst/>
                        <a:latin typeface="Calibri"/>
                      </a:endParaRPr>
                    </a:p>
                  </a:txBody>
                  <a:tcPr marL="6318" marR="6318" marT="6318"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6"/>
                  </a:ext>
                </a:extLst>
              </a:tr>
              <a:tr h="203789">
                <a:tc>
                  <a:txBody>
                    <a:bodyPr/>
                    <a:lstStyle/>
                    <a:p>
                      <a:pPr algn="l" fontAlgn="ctr"/>
                      <a:endParaRPr lang="tr-TR" sz="700" b="0" i="0" u="none" strike="noStrike">
                        <a:solidFill>
                          <a:srgbClr val="000000"/>
                        </a:solidFill>
                        <a:effectLst/>
                        <a:latin typeface="Calibri"/>
                      </a:endParaRPr>
                    </a:p>
                  </a:txBody>
                  <a:tcPr marL="6318" marR="6318" marT="6318" marB="0" anchor="ctr">
                    <a:lnL>
                      <a:noFill/>
                    </a:lnL>
                    <a:lnR>
                      <a:noFill/>
                    </a:lnR>
                    <a:lnT>
                      <a:noFill/>
                    </a:lnT>
                    <a:lnB>
                      <a:noFill/>
                    </a:lnB>
                  </a:tcPr>
                </a:tc>
                <a:tc>
                  <a:txBody>
                    <a:bodyPr/>
                    <a:lstStyle/>
                    <a:p>
                      <a:pPr algn="l" fontAlgn="b"/>
                      <a:endParaRPr lang="tr-TR" sz="700" b="0" i="0" u="none" strike="noStrike">
                        <a:solidFill>
                          <a:srgbClr val="000000"/>
                        </a:solidFill>
                        <a:effectLst/>
                        <a:latin typeface="Calibri"/>
                      </a:endParaRPr>
                    </a:p>
                  </a:txBody>
                  <a:tcPr marL="6318" marR="6318" marT="6318" marB="0" anchor="b">
                    <a:lnL>
                      <a:noFill/>
                    </a:lnL>
                    <a:lnR>
                      <a:noFill/>
                    </a:lnR>
                    <a:lnT>
                      <a:noFill/>
                    </a:lnT>
                    <a:lnB>
                      <a:noFill/>
                    </a:lnB>
                  </a:tcPr>
                </a:tc>
                <a:tc>
                  <a:txBody>
                    <a:bodyPr/>
                    <a:lstStyle/>
                    <a:p>
                      <a:pPr algn="l" fontAlgn="b"/>
                      <a:endParaRPr lang="tr-TR" sz="700" b="0" i="0" u="none" strike="noStrike">
                        <a:solidFill>
                          <a:srgbClr val="FF0000"/>
                        </a:solidFill>
                        <a:effectLst/>
                        <a:latin typeface="Calibri"/>
                      </a:endParaRPr>
                    </a:p>
                  </a:txBody>
                  <a:tcPr marL="6318" marR="6318" marT="6318" marB="0" anchor="b">
                    <a:lnL>
                      <a:noFill/>
                    </a:lnL>
                    <a:lnR>
                      <a:noFill/>
                    </a:lnR>
                    <a:lnT>
                      <a:noFill/>
                    </a:lnT>
                    <a:lnB>
                      <a:noFill/>
                    </a:lnB>
                  </a:tcPr>
                </a:tc>
                <a:tc>
                  <a:txBody>
                    <a:bodyPr/>
                    <a:lstStyle/>
                    <a:p>
                      <a:pPr algn="r" fontAlgn="b"/>
                      <a:endParaRPr lang="tr-TR" sz="700" b="0" i="0" u="none" strike="noStrike" dirty="0">
                        <a:solidFill>
                          <a:srgbClr val="000000"/>
                        </a:solidFill>
                        <a:effectLst/>
                        <a:latin typeface="Calibri"/>
                      </a:endParaRPr>
                    </a:p>
                  </a:txBody>
                  <a:tcPr marL="6318" marR="6318" marT="6318" marB="0" anchor="b">
                    <a:lnL>
                      <a:noFill/>
                    </a:lnL>
                    <a:lnR>
                      <a:noFill/>
                    </a:lnR>
                    <a:lnT>
                      <a:noFill/>
                    </a:lnT>
                    <a:lnB>
                      <a:noFill/>
                    </a:lnB>
                  </a:tcPr>
                </a:tc>
                <a:extLst>
                  <a:ext uri="{0D108BD9-81ED-4DB2-BD59-A6C34878D82A}">
                    <a16:rowId xmlns:a16="http://schemas.microsoft.com/office/drawing/2014/main" val="10007"/>
                  </a:ext>
                </a:extLst>
              </a:tr>
            </a:tbl>
          </a:graphicData>
        </a:graphic>
      </p:graphicFrame>
      <p:pic>
        <p:nvPicPr>
          <p:cNvPr id="3" name="Picture 2" descr="C:\Users\User\Desktop\Ekran Alıntısı.PNG">
            <a:extLst>
              <a:ext uri="{FF2B5EF4-FFF2-40B4-BE49-F238E27FC236}">
                <a16:creationId xmlns:a16="http://schemas.microsoft.com/office/drawing/2014/main" id="{4344F719-695A-D265-EB15-EE199F2881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114300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E4EEF30D-3294-F5D6-F0CB-8EA4B88ADF6F}"/>
              </a:ext>
            </a:extLst>
          </p:cNvPr>
          <p:cNvPicPr>
            <a:picLocks noChangeAspect="1"/>
          </p:cNvPicPr>
          <p:nvPr/>
        </p:nvPicPr>
        <p:blipFill>
          <a:blip r:embed="rId4"/>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5954094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83568" y="1340768"/>
            <a:ext cx="7920880" cy="648072"/>
          </a:xfrm>
        </p:spPr>
        <p:txBody>
          <a:bodyPr>
            <a:normAutofit fontScale="90000"/>
          </a:bodyPr>
          <a:lstStyle/>
          <a:p>
            <a:pPr algn="ctr"/>
            <a:r>
              <a:rPr lang="tr-TR" sz="3200" b="1" dirty="0">
                <a:latin typeface="Tahoma" pitchFamily="34" charset="0"/>
                <a:ea typeface="Tahoma" pitchFamily="34" charset="0"/>
                <a:cs typeface="Tahoma" pitchFamily="34" charset="0"/>
              </a:rPr>
              <a:t> PLAZMA DEĞİŞİMİ  SANTRİFÜJ YÖNTEMİ</a:t>
            </a:r>
            <a:br>
              <a:rPr lang="tr-TR" sz="3200" b="1" dirty="0">
                <a:latin typeface="Tahoma" pitchFamily="34" charset="0"/>
                <a:ea typeface="Tahoma" pitchFamily="34" charset="0"/>
                <a:cs typeface="Tahoma" pitchFamily="34" charset="0"/>
              </a:rPr>
            </a:br>
            <a:endParaRPr lang="tr-TR" sz="1300" b="1" dirty="0">
              <a:latin typeface="Tahoma" pitchFamily="34" charset="0"/>
              <a:ea typeface="Tahoma" pitchFamily="34" charset="0"/>
              <a:cs typeface="Tahoma" pitchFamily="34" charset="0"/>
            </a:endParaRPr>
          </a:p>
        </p:txBody>
      </p:sp>
      <p:graphicFrame>
        <p:nvGraphicFramePr>
          <p:cNvPr id="10" name="İçerik Yer Tutucusu 9"/>
          <p:cNvGraphicFramePr>
            <a:graphicFrameLocks noGrp="1"/>
          </p:cNvGraphicFramePr>
          <p:nvPr>
            <p:ph idx="1"/>
            <p:extLst>
              <p:ext uri="{D42A27DB-BD31-4B8C-83A1-F6EECF244321}">
                <p14:modId xmlns:p14="http://schemas.microsoft.com/office/powerpoint/2010/main" val="3575964172"/>
              </p:ext>
            </p:extLst>
          </p:nvPr>
        </p:nvGraphicFramePr>
        <p:xfrm>
          <a:off x="467544" y="2204864"/>
          <a:ext cx="8229600" cy="914702"/>
        </p:xfrm>
        <a:graphic>
          <a:graphicData uri="http://schemas.openxmlformats.org/drawingml/2006/table">
            <a:tbl>
              <a:tblPr/>
              <a:tblGrid>
                <a:gridCol w="504056">
                  <a:extLst>
                    <a:ext uri="{9D8B030D-6E8A-4147-A177-3AD203B41FA5}">
                      <a16:colId xmlns:a16="http://schemas.microsoft.com/office/drawing/2014/main" val="20000"/>
                    </a:ext>
                  </a:extLst>
                </a:gridCol>
                <a:gridCol w="2962672">
                  <a:extLst>
                    <a:ext uri="{9D8B030D-6E8A-4147-A177-3AD203B41FA5}">
                      <a16:colId xmlns:a16="http://schemas.microsoft.com/office/drawing/2014/main" val="20001"/>
                    </a:ext>
                  </a:extLst>
                </a:gridCol>
                <a:gridCol w="3887724">
                  <a:extLst>
                    <a:ext uri="{9D8B030D-6E8A-4147-A177-3AD203B41FA5}">
                      <a16:colId xmlns:a16="http://schemas.microsoft.com/office/drawing/2014/main" val="20002"/>
                    </a:ext>
                  </a:extLst>
                </a:gridCol>
                <a:gridCol w="489762">
                  <a:extLst>
                    <a:ext uri="{9D8B030D-6E8A-4147-A177-3AD203B41FA5}">
                      <a16:colId xmlns:a16="http://schemas.microsoft.com/office/drawing/2014/main" val="20003"/>
                    </a:ext>
                  </a:extLst>
                </a:gridCol>
                <a:gridCol w="385386">
                  <a:extLst>
                    <a:ext uri="{9D8B030D-6E8A-4147-A177-3AD203B41FA5}">
                      <a16:colId xmlns:a16="http://schemas.microsoft.com/office/drawing/2014/main" val="20004"/>
                    </a:ext>
                  </a:extLst>
                </a:gridCol>
              </a:tblGrid>
              <a:tr h="288032">
                <a:tc>
                  <a:txBody>
                    <a:bodyPr/>
                    <a:lstStyle/>
                    <a:p>
                      <a:pPr algn="ctr" fontAlgn="ctr"/>
                      <a:r>
                        <a:rPr lang="tr-TR" sz="900" b="1" i="0" u="none" strike="noStrike" dirty="0">
                          <a:solidFill>
                            <a:srgbClr val="000000"/>
                          </a:solidFill>
                          <a:effectLst/>
                          <a:latin typeface="Tahoma"/>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dirty="0">
                          <a:solidFill>
                            <a:srgbClr val="000000"/>
                          </a:solidFill>
                          <a:effectLst/>
                          <a:latin typeface="Tahoma"/>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a:solidFill>
                            <a:srgbClr val="000000"/>
                          </a:solidFill>
                          <a:effectLst/>
                          <a:latin typeface="Tahoma"/>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a:solidFill>
                            <a:srgbClr val="000000"/>
                          </a:solidFill>
                          <a:effectLst/>
                          <a:latin typeface="Tahoma"/>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900" b="1" i="0" u="none" strike="noStrike">
                          <a:solidFill>
                            <a:srgbClr val="000000"/>
                          </a:solidFill>
                          <a:effectLst/>
                          <a:latin typeface="Tahoma"/>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360040">
                <a:tc>
                  <a:txBody>
                    <a:bodyPr/>
                    <a:lstStyle/>
                    <a:p>
                      <a:pPr algn="ctr" fontAlgn="ctr"/>
                      <a:r>
                        <a:rPr lang="tr-TR" sz="900" b="0" i="0" u="none" strike="noStrike">
                          <a:solidFill>
                            <a:srgbClr val="000000"/>
                          </a:solidFill>
                          <a:effectLst/>
                          <a:latin typeface="Tahoma"/>
                        </a:rPr>
                        <a:t>704920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ahoma"/>
                        </a:rPr>
                        <a:t>Aferez</a:t>
                      </a:r>
                      <a:r>
                        <a:rPr lang="tr-TR" sz="900" b="0" i="0" u="none" strike="noStrike" dirty="0">
                          <a:solidFill>
                            <a:srgbClr val="000000"/>
                          </a:solidFill>
                          <a:effectLst/>
                          <a:latin typeface="Tahoma"/>
                        </a:rPr>
                        <a:t>, </a:t>
                      </a:r>
                      <a:r>
                        <a:rPr lang="tr-TR" sz="900" b="0" i="0" u="none" strike="noStrike" dirty="0" err="1">
                          <a:solidFill>
                            <a:srgbClr val="000000"/>
                          </a:solidFill>
                          <a:effectLst/>
                          <a:latin typeface="Tahoma"/>
                        </a:rPr>
                        <a:t>Terapötik</a:t>
                      </a:r>
                      <a:r>
                        <a:rPr lang="tr-TR" sz="900" b="0" i="0" u="none" strike="noStrike" dirty="0">
                          <a:solidFill>
                            <a:srgbClr val="000000"/>
                          </a:solidFill>
                          <a:effectLst/>
                          <a:latin typeface="Tahoma"/>
                        </a:rPr>
                        <a:t> plazma değişimi (1 seans)</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err="1">
                          <a:solidFill>
                            <a:srgbClr val="000000"/>
                          </a:solidFill>
                          <a:effectLst/>
                          <a:latin typeface="Tahoma"/>
                        </a:rPr>
                        <a:t>Plazmaferezis</a:t>
                      </a:r>
                      <a:endParaRPr lang="tr-TR" sz="900" b="0" i="0" u="none" strike="noStrike" dirty="0">
                        <a:solidFill>
                          <a:srgbClr val="000000"/>
                        </a:solidFill>
                        <a:effectLst/>
                        <a:latin typeface="Tahoma"/>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tr-TR" sz="900" b="0" i="0" u="none" strike="noStrike" dirty="0">
                          <a:solidFill>
                            <a:srgbClr val="000000"/>
                          </a:solidFill>
                          <a:effectLst/>
                          <a:latin typeface="Tahoma"/>
                        </a:rPr>
                        <a:t>     986,,08</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900" b="0" i="0" u="none" strike="noStrike" dirty="0">
                          <a:solidFill>
                            <a:srgbClr val="000000"/>
                          </a:solidFill>
                          <a:effectLst/>
                          <a:latin typeface="Tahoma"/>
                        </a:rPr>
                        <a:t> 586,52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1557788517"/>
              </p:ext>
            </p:extLst>
          </p:nvPr>
        </p:nvGraphicFramePr>
        <p:xfrm>
          <a:off x="395536" y="3717032"/>
          <a:ext cx="8352928" cy="837438"/>
        </p:xfrm>
        <a:graphic>
          <a:graphicData uri="http://schemas.openxmlformats.org/drawingml/2006/table">
            <a:tbl>
              <a:tblPr/>
              <a:tblGrid>
                <a:gridCol w="504056">
                  <a:extLst>
                    <a:ext uri="{9D8B030D-6E8A-4147-A177-3AD203B41FA5}">
                      <a16:colId xmlns:a16="http://schemas.microsoft.com/office/drawing/2014/main" val="20000"/>
                    </a:ext>
                  </a:extLst>
                </a:gridCol>
                <a:gridCol w="3266304">
                  <a:extLst>
                    <a:ext uri="{9D8B030D-6E8A-4147-A177-3AD203B41FA5}">
                      <a16:colId xmlns:a16="http://schemas.microsoft.com/office/drawing/2014/main" val="20001"/>
                    </a:ext>
                  </a:extLst>
                </a:gridCol>
                <a:gridCol w="4061044">
                  <a:extLst>
                    <a:ext uri="{9D8B030D-6E8A-4147-A177-3AD203B41FA5}">
                      <a16:colId xmlns:a16="http://schemas.microsoft.com/office/drawing/2014/main" val="20002"/>
                    </a:ext>
                  </a:extLst>
                </a:gridCol>
                <a:gridCol w="521524">
                  <a:extLst>
                    <a:ext uri="{9D8B030D-6E8A-4147-A177-3AD203B41FA5}">
                      <a16:colId xmlns:a16="http://schemas.microsoft.com/office/drawing/2014/main" val="20003"/>
                    </a:ext>
                  </a:extLst>
                </a:gridCol>
              </a:tblGrid>
              <a:tr h="235289">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21511">
                <a:tc>
                  <a:txBody>
                    <a:bodyPr/>
                    <a:lstStyle/>
                    <a:p>
                      <a:pPr algn="ctr" fontAlgn="ctr"/>
                      <a:r>
                        <a:rPr lang="tr-TR" sz="700" b="1" i="0" u="none" strike="noStrike" dirty="0">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dirty="0">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700" b="1" i="0" u="none" strike="noStrike">
                          <a:solidFill>
                            <a:srgbClr val="000000"/>
                          </a:solidFill>
                          <a:effectLst/>
                          <a:latin typeface="Calibri"/>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235289">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HO1016</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Calibri"/>
                        </a:rPr>
                        <a:t>PLAZMA DEĞİŞİMİ  AFEREZ</a:t>
                      </a:r>
                      <a:r>
                        <a:rPr lang="tr-TR" sz="900" b="0" i="0" u="none" strike="noStrike" baseline="0" dirty="0">
                          <a:solidFill>
                            <a:srgbClr val="000000"/>
                          </a:solidFill>
                          <a:effectLst/>
                          <a:latin typeface="Calibri"/>
                        </a:rPr>
                        <a:t>   SETİ </a:t>
                      </a:r>
                      <a:r>
                        <a:rPr lang="tr-TR" sz="900" b="0" i="0" u="none" strike="noStrike" baseline="0" dirty="0">
                          <a:solidFill>
                            <a:srgbClr val="FF0000"/>
                          </a:solidFill>
                          <a:effectLst/>
                          <a:latin typeface="Calibri"/>
                        </a:rPr>
                        <a:t>(TÜP )</a:t>
                      </a:r>
                      <a:r>
                        <a:rPr lang="tr-TR" sz="900" b="0" i="0" u="none" strike="noStrike" dirty="0">
                          <a:solidFill>
                            <a:srgbClr val="FF0000"/>
                          </a:solidFill>
                          <a:effectLst/>
                          <a:latin typeface="Calibri"/>
                        </a:rPr>
                        <a:t> </a:t>
                      </a:r>
                      <a:r>
                        <a:rPr lang="tr-TR" sz="900" b="0" i="0" u="none" strike="noStrike" dirty="0">
                          <a:solidFill>
                            <a:srgbClr val="000000"/>
                          </a:solidFill>
                          <a:effectLst/>
                          <a:latin typeface="Calibri"/>
                        </a:rPr>
                        <a:t>SANTRİFÜGAL</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900" b="0" i="0" u="none" strike="noStrike" dirty="0">
                          <a:solidFill>
                            <a:srgbClr val="000000"/>
                          </a:solidFill>
                          <a:effectLst/>
                          <a:latin typeface="Tahoma" pitchFamily="34" charset="0"/>
                          <a:ea typeface="Tahoma" pitchFamily="34" charset="0"/>
                          <a:cs typeface="Tahoma" pitchFamily="34" charset="0"/>
                        </a:rPr>
                        <a:t>        3,646,34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bl>
          </a:graphicData>
        </a:graphic>
      </p:graphicFrame>
      <p:pic>
        <p:nvPicPr>
          <p:cNvPr id="4" name="Picture 2" descr="C:\Users\User\Desktop\Ekran Alıntısı.PNG">
            <a:extLst>
              <a:ext uri="{FF2B5EF4-FFF2-40B4-BE49-F238E27FC236}">
                <a16:creationId xmlns:a16="http://schemas.microsoft.com/office/drawing/2014/main" id="{AC872B0B-BF51-E74A-EA54-ABA4394D1E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3748E14E-FE9B-A08B-7F7C-F660C275E731}"/>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0478571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952500"/>
            <a:ext cx="8229600" cy="676300"/>
          </a:xfrm>
        </p:spPr>
        <p:txBody>
          <a:bodyPr/>
          <a:lstStyle/>
          <a:p>
            <a:pPr algn="ctr"/>
            <a:r>
              <a:rPr lang="tr-TR" sz="2900" b="1" dirty="0">
                <a:solidFill>
                  <a:srgbClr val="04617B"/>
                </a:solidFill>
                <a:latin typeface="Tahoma" pitchFamily="34" charset="0"/>
                <a:ea typeface="Tahoma" pitchFamily="34" charset="0"/>
                <a:cs typeface="Tahoma" pitchFamily="34" charset="0"/>
              </a:rPr>
              <a:t>PLAZMA DEĞİŞİMİ  FİLİTRE YÖNTEMİ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42124179"/>
              </p:ext>
            </p:extLst>
          </p:nvPr>
        </p:nvGraphicFramePr>
        <p:xfrm>
          <a:off x="539551" y="2060848"/>
          <a:ext cx="8157592" cy="864096"/>
        </p:xfrm>
        <a:graphic>
          <a:graphicData uri="http://schemas.openxmlformats.org/drawingml/2006/table">
            <a:tbl>
              <a:tblPr/>
              <a:tblGrid>
                <a:gridCol w="504057">
                  <a:extLst>
                    <a:ext uri="{9D8B030D-6E8A-4147-A177-3AD203B41FA5}">
                      <a16:colId xmlns:a16="http://schemas.microsoft.com/office/drawing/2014/main" val="20000"/>
                    </a:ext>
                  </a:extLst>
                </a:gridCol>
                <a:gridCol w="2881892">
                  <a:extLst>
                    <a:ext uri="{9D8B030D-6E8A-4147-A177-3AD203B41FA5}">
                      <a16:colId xmlns:a16="http://schemas.microsoft.com/office/drawing/2014/main" val="20001"/>
                    </a:ext>
                  </a:extLst>
                </a:gridCol>
                <a:gridCol w="3504843">
                  <a:extLst>
                    <a:ext uri="{9D8B030D-6E8A-4147-A177-3AD203B41FA5}">
                      <a16:colId xmlns:a16="http://schemas.microsoft.com/office/drawing/2014/main" val="20002"/>
                    </a:ext>
                  </a:extLst>
                </a:gridCol>
                <a:gridCol w="659513">
                  <a:extLst>
                    <a:ext uri="{9D8B030D-6E8A-4147-A177-3AD203B41FA5}">
                      <a16:colId xmlns:a16="http://schemas.microsoft.com/office/drawing/2014/main" val="20003"/>
                    </a:ext>
                  </a:extLst>
                </a:gridCol>
                <a:gridCol w="607287">
                  <a:extLst>
                    <a:ext uri="{9D8B030D-6E8A-4147-A177-3AD203B41FA5}">
                      <a16:colId xmlns:a16="http://schemas.microsoft.com/office/drawing/2014/main" val="20004"/>
                    </a:ext>
                  </a:extLst>
                </a:gridCol>
              </a:tblGrid>
              <a:tr h="623016">
                <a:tc>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dirty="0">
                          <a:solidFill>
                            <a:srgbClr val="000000"/>
                          </a:solidFill>
                          <a:effectLst/>
                          <a:latin typeface="Tahoma" pitchFamily="34" charset="0"/>
                          <a:ea typeface="Tahoma" pitchFamily="34" charset="0"/>
                          <a:cs typeface="Tahoma" pitchFamily="34" charset="0"/>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dirty="0">
                          <a:solidFill>
                            <a:srgbClr val="000000"/>
                          </a:solidFill>
                          <a:effectLst/>
                          <a:latin typeface="Tahoma" pitchFamily="34" charset="0"/>
                          <a:ea typeface="Tahoma" pitchFamily="34" charset="0"/>
                          <a:cs typeface="Tahoma" pitchFamily="34" charset="0"/>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a:solidFill>
                            <a:srgbClr val="000000"/>
                          </a:solidFill>
                          <a:effectLst/>
                          <a:latin typeface="Tahoma" pitchFamily="34" charset="0"/>
                          <a:ea typeface="Tahoma" pitchFamily="34" charset="0"/>
                          <a:cs typeface="Tahoma" pitchFamily="34" charset="0"/>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900" b="1" i="0" u="none" strike="noStrike">
                          <a:solidFill>
                            <a:srgbClr val="000000"/>
                          </a:solidFill>
                          <a:effectLst/>
                          <a:latin typeface="Tahoma" pitchFamily="34" charset="0"/>
                          <a:ea typeface="Tahoma" pitchFamily="34" charset="0"/>
                          <a:cs typeface="Tahoma" pitchFamily="34" charset="0"/>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41080">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704920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Aferez</a:t>
                      </a: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Terapötik</a:t>
                      </a:r>
                      <a:r>
                        <a:rPr lang="tr-TR" sz="900" b="0" i="0" u="none" strike="noStrike" dirty="0">
                          <a:solidFill>
                            <a:srgbClr val="000000"/>
                          </a:solidFill>
                          <a:effectLst/>
                          <a:latin typeface="Tahoma" pitchFamily="34" charset="0"/>
                          <a:ea typeface="Tahoma" pitchFamily="34" charset="0"/>
                          <a:cs typeface="Tahoma" pitchFamily="34" charset="0"/>
                        </a:rPr>
                        <a:t> plazma değişimi (1 seans)</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Plazmaferezis</a:t>
                      </a:r>
                      <a:endParaRPr lang="tr-TR" sz="900" b="0" i="0" u="none" strike="noStrike" dirty="0">
                        <a:solidFill>
                          <a:srgbClr val="000000"/>
                        </a:solidFill>
                        <a:effectLst/>
                        <a:latin typeface="Tahoma" pitchFamily="34" charset="0"/>
                        <a:ea typeface="Tahoma" pitchFamily="34" charset="0"/>
                        <a:cs typeface="Tahoma" pitchFamily="34" charset="0"/>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tr-TR" sz="900" b="0" i="0" u="none" strike="noStrike" dirty="0">
                          <a:solidFill>
                            <a:srgbClr val="000000"/>
                          </a:solidFill>
                          <a:effectLst/>
                          <a:latin typeface="Tahoma"/>
                        </a:rPr>
                        <a:t>     986,,08</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900" b="0" i="0" u="none" strike="noStrike" dirty="0">
                          <a:solidFill>
                            <a:srgbClr val="000000"/>
                          </a:solidFill>
                          <a:effectLst/>
                          <a:latin typeface="Tahoma"/>
                        </a:rPr>
                        <a:t> 586,52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476765424"/>
              </p:ext>
            </p:extLst>
          </p:nvPr>
        </p:nvGraphicFramePr>
        <p:xfrm>
          <a:off x="395535" y="3573016"/>
          <a:ext cx="8352927" cy="1795678"/>
        </p:xfrm>
        <a:graphic>
          <a:graphicData uri="http://schemas.openxmlformats.org/drawingml/2006/table">
            <a:tbl>
              <a:tblPr/>
              <a:tblGrid>
                <a:gridCol w="512250">
                  <a:extLst>
                    <a:ext uri="{9D8B030D-6E8A-4147-A177-3AD203B41FA5}">
                      <a16:colId xmlns:a16="http://schemas.microsoft.com/office/drawing/2014/main" val="20000"/>
                    </a:ext>
                  </a:extLst>
                </a:gridCol>
                <a:gridCol w="3146701">
                  <a:extLst>
                    <a:ext uri="{9D8B030D-6E8A-4147-A177-3AD203B41FA5}">
                      <a16:colId xmlns:a16="http://schemas.microsoft.com/office/drawing/2014/main" val="20001"/>
                    </a:ext>
                  </a:extLst>
                </a:gridCol>
                <a:gridCol w="4171795">
                  <a:extLst>
                    <a:ext uri="{9D8B030D-6E8A-4147-A177-3AD203B41FA5}">
                      <a16:colId xmlns:a16="http://schemas.microsoft.com/office/drawing/2014/main" val="20002"/>
                    </a:ext>
                  </a:extLst>
                </a:gridCol>
                <a:gridCol w="522181">
                  <a:extLst>
                    <a:ext uri="{9D8B030D-6E8A-4147-A177-3AD203B41FA5}">
                      <a16:colId xmlns:a16="http://schemas.microsoft.com/office/drawing/2014/main" val="20003"/>
                    </a:ext>
                  </a:extLst>
                </a:gridCol>
              </a:tblGrid>
              <a:tr h="189339">
                <a:tc gridSpan="4">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68089">
                <a:tc>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a:solidFill>
                            <a:srgbClr val="000000"/>
                          </a:solidFill>
                          <a:effectLst/>
                          <a:latin typeface="Tahoma" pitchFamily="34" charset="0"/>
                          <a:ea typeface="Tahoma" pitchFamily="34" charset="0"/>
                          <a:cs typeface="Tahoma" pitchFamily="34" charset="0"/>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900" b="1" i="0" u="none" strike="noStrike">
                          <a:solidFill>
                            <a:srgbClr val="000000"/>
                          </a:solidFill>
                          <a:effectLst/>
                          <a:latin typeface="Tahoma" pitchFamily="34" charset="0"/>
                          <a:ea typeface="Tahoma" pitchFamily="34" charset="0"/>
                          <a:cs typeface="Tahoma" pitchFamily="34" charset="0"/>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189339">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HO1005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000" b="0" i="0" u="none" strike="noStrike" dirty="0">
                          <a:solidFill>
                            <a:srgbClr val="000000"/>
                          </a:solidFill>
                          <a:effectLst/>
                          <a:latin typeface="Calibri"/>
                        </a:rPr>
                        <a:t>TERAPÖTİK AFEREZ TÜP SETİ (TEK KULLANIMLIK) (ADSORBSİYON, ADSORTİF SİTAFEREZ, DOUBLE FİLTRASYON, </a:t>
                      </a:r>
                      <a:r>
                        <a:rPr lang="tr-TR" sz="1000" b="0" i="0" u="none" strike="noStrike" dirty="0" err="1">
                          <a:solidFill>
                            <a:srgbClr val="000000"/>
                          </a:solidFill>
                          <a:effectLst/>
                          <a:latin typeface="Calibri"/>
                        </a:rPr>
                        <a:t>Ig</a:t>
                      </a:r>
                      <a:r>
                        <a:rPr lang="tr-TR" sz="1000" b="0" i="0" u="none" strike="noStrike" dirty="0">
                          <a:solidFill>
                            <a:srgbClr val="000000"/>
                          </a:solidFill>
                          <a:effectLst/>
                          <a:latin typeface="Calibri"/>
                        </a:rPr>
                        <a:t> ve İMMÜN KOMPLEKS FİLTRASYON VEYA VİRAL ERADİKASYON, LİPİD AFEREZ, SEÇİCİ PLAZMA DEĞİŞİMİ, SEPSİS ADSORBSİYON)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000" b="0" i="0" u="none" strike="noStrike" dirty="0">
                          <a:solidFill>
                            <a:srgbClr val="000000"/>
                          </a:solidFill>
                          <a:effectLst/>
                          <a:latin typeface="Calibri"/>
                        </a:rPr>
                        <a:t>(1) Hematoloji uzmanının bulunduğu, hastalığın tanısının ve yapılacak işlemin yer aldığı sağlık kurulu raporu ile bedeli karşılanır. </a:t>
                      </a:r>
                    </a:p>
                    <a:p>
                      <a:pPr algn="just" fontAlgn="ctr"/>
                      <a:r>
                        <a:rPr lang="tr-TR" sz="1000" b="0" i="0" u="none" strike="noStrike" dirty="0">
                          <a:solidFill>
                            <a:srgbClr val="000000"/>
                          </a:solidFill>
                          <a:effectLst/>
                          <a:latin typeface="Calibri"/>
                        </a:rPr>
                        <a:t>(2) Bu sağlık kurulu raporu 3 (üç) ay geçerlidir.</a:t>
                      </a:r>
                    </a:p>
                    <a:p>
                      <a:pPr algn="just" fontAlgn="ctr"/>
                      <a:r>
                        <a:rPr lang="tr-TR" sz="1000" b="0" i="0" u="none" strike="noStrike" dirty="0">
                          <a:solidFill>
                            <a:srgbClr val="000000"/>
                          </a:solidFill>
                          <a:effectLst/>
                          <a:latin typeface="Calibri"/>
                        </a:rPr>
                        <a:t>(3) Kolon, filtre veya </a:t>
                      </a:r>
                      <a:r>
                        <a:rPr lang="tr-TR" sz="1000" b="0" i="0" u="none" strike="noStrike" dirty="0" err="1">
                          <a:solidFill>
                            <a:srgbClr val="000000"/>
                          </a:solidFill>
                          <a:effectLst/>
                          <a:latin typeface="Calibri"/>
                        </a:rPr>
                        <a:t>membran</a:t>
                      </a:r>
                      <a:r>
                        <a:rPr lang="tr-TR" sz="1000" b="0" i="0" u="none" strike="noStrike" dirty="0">
                          <a:solidFill>
                            <a:srgbClr val="000000"/>
                          </a:solidFill>
                          <a:effectLst/>
                          <a:latin typeface="Calibri"/>
                        </a:rPr>
                        <a:t> (HO1003, HO1008, HO1009, HO1011, HO1012, HO1017, HO1018, HO1020, HO1022) ile birlikte faturalandırılabilir.</a:t>
                      </a:r>
                    </a:p>
                    <a:p>
                      <a:pPr algn="just" fontAlgn="ctr"/>
                      <a:r>
                        <a:rPr lang="tr-TR" sz="1000" b="0" i="0" u="none" strike="noStrike" dirty="0">
                          <a:solidFill>
                            <a:srgbClr val="000000"/>
                          </a:solidFill>
                          <a:effectLst/>
                          <a:latin typeface="Calibri"/>
                        </a:rPr>
                        <a:t>(4) İğne ve transfer torbası fiyata dahil olup ayrıca faturalandırılamaz.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000" b="0" i="0" u="none" strike="noStrike" dirty="0">
                          <a:solidFill>
                            <a:srgbClr val="000000"/>
                          </a:solidFill>
                          <a:effectLst/>
                          <a:latin typeface="Calibri"/>
                        </a:rPr>
                        <a:t>         2.134,44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189339">
                <a:tc>
                  <a:txBody>
                    <a:bodyPr/>
                    <a:lstStyle/>
                    <a:p>
                      <a:pPr algn="ctr" fontAlgn="ctr"/>
                      <a:r>
                        <a:rPr lang="tr-TR" sz="1000" b="0" i="0" u="none" strike="noStrike">
                          <a:solidFill>
                            <a:srgbClr val="000000"/>
                          </a:solidFill>
                          <a:effectLst/>
                          <a:latin typeface="Calibri"/>
                        </a:rPr>
                        <a:t>HO1017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000" b="0" i="0" u="none" strike="noStrike">
                          <a:solidFill>
                            <a:srgbClr val="000000"/>
                          </a:solidFill>
                          <a:effectLst/>
                          <a:latin typeface="Calibri"/>
                        </a:rPr>
                        <a:t>PLAZMA FİLTRESİ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000" b="0" i="0" u="none" strike="noStrike">
                          <a:solidFill>
                            <a:srgbClr val="000000"/>
                          </a:solidFill>
                          <a:effectLst/>
                          <a:latin typeface="Calibri"/>
                        </a:rPr>
                        <a:t>(1) Hematoloji uzmanının bulunduğu sağlık kurulu raporu ile bedeli karşılanır.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000" b="0" i="0" u="none" strike="noStrike" dirty="0">
                          <a:solidFill>
                            <a:srgbClr val="000000"/>
                          </a:solidFill>
                          <a:effectLst/>
                          <a:latin typeface="Calibri"/>
                        </a:rPr>
                        <a:t>         2.501,30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bl>
          </a:graphicData>
        </a:graphic>
      </p:graphicFrame>
      <p:pic>
        <p:nvPicPr>
          <p:cNvPr id="3" name="Picture 2" descr="C:\Users\User\Desktop\Ekran Alıntısı.PNG">
            <a:extLst>
              <a:ext uri="{FF2B5EF4-FFF2-40B4-BE49-F238E27FC236}">
                <a16:creationId xmlns:a16="http://schemas.microsoft.com/office/drawing/2014/main" id="{2C8DA03C-8C67-B861-A352-D016C788FA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E0AF4E47-DDA6-1601-DA1B-CCA3A559EE8E}"/>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3296894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title"/>
          </p:nvPr>
        </p:nvSpPr>
        <p:spPr>
          <a:xfrm>
            <a:off x="611560" y="836712"/>
            <a:ext cx="8229600" cy="1008112"/>
          </a:xfrm>
        </p:spPr>
        <p:txBody>
          <a:bodyPr>
            <a:normAutofit/>
          </a:bodyPr>
          <a:lstStyle/>
          <a:p>
            <a:pPr algn="ctr"/>
            <a:r>
              <a:rPr lang="tr-TR" sz="2800" b="1" dirty="0">
                <a:latin typeface="Tahoma" pitchFamily="34" charset="0"/>
                <a:ea typeface="Tahoma" pitchFamily="34" charset="0"/>
                <a:cs typeface="Tahoma" pitchFamily="34" charset="0"/>
              </a:rPr>
              <a:t>LÖKOFEREZ İŞLEMİ  </a:t>
            </a:r>
            <a:br>
              <a:rPr lang="tr-TR" sz="2800" b="1" dirty="0">
                <a:latin typeface="Tahoma" pitchFamily="34" charset="0"/>
                <a:ea typeface="Tahoma" pitchFamily="34" charset="0"/>
                <a:cs typeface="Tahoma" pitchFamily="34" charset="0"/>
              </a:rPr>
            </a:br>
            <a:r>
              <a:rPr lang="tr-TR" sz="1300" dirty="0">
                <a:solidFill>
                  <a:schemeClr val="tx1"/>
                </a:solidFill>
                <a:latin typeface="Tahoma" pitchFamily="34" charset="0"/>
                <a:ea typeface="Tahoma" pitchFamily="34" charset="0"/>
                <a:cs typeface="Tahoma" pitchFamily="34" charset="0"/>
              </a:rPr>
              <a:t>.</a:t>
            </a:r>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3417655702"/>
              </p:ext>
            </p:extLst>
          </p:nvPr>
        </p:nvGraphicFramePr>
        <p:xfrm>
          <a:off x="179512" y="4005064"/>
          <a:ext cx="8928992" cy="1224136"/>
        </p:xfrm>
        <a:graphic>
          <a:graphicData uri="http://schemas.openxmlformats.org/drawingml/2006/table">
            <a:tbl>
              <a:tblPr/>
              <a:tblGrid>
                <a:gridCol w="516553">
                  <a:extLst>
                    <a:ext uri="{9D8B030D-6E8A-4147-A177-3AD203B41FA5}">
                      <a16:colId xmlns:a16="http://schemas.microsoft.com/office/drawing/2014/main" val="20000"/>
                    </a:ext>
                  </a:extLst>
                </a:gridCol>
                <a:gridCol w="2361386">
                  <a:extLst>
                    <a:ext uri="{9D8B030D-6E8A-4147-A177-3AD203B41FA5}">
                      <a16:colId xmlns:a16="http://schemas.microsoft.com/office/drawing/2014/main" val="20001"/>
                    </a:ext>
                  </a:extLst>
                </a:gridCol>
                <a:gridCol w="5474989">
                  <a:extLst>
                    <a:ext uri="{9D8B030D-6E8A-4147-A177-3AD203B41FA5}">
                      <a16:colId xmlns:a16="http://schemas.microsoft.com/office/drawing/2014/main" val="20002"/>
                    </a:ext>
                  </a:extLst>
                </a:gridCol>
                <a:gridCol w="576064">
                  <a:extLst>
                    <a:ext uri="{9D8B030D-6E8A-4147-A177-3AD203B41FA5}">
                      <a16:colId xmlns:a16="http://schemas.microsoft.com/office/drawing/2014/main" val="20003"/>
                    </a:ext>
                  </a:extLst>
                </a:gridCol>
              </a:tblGrid>
              <a:tr h="176773">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76773">
                <a:tc>
                  <a:txBody>
                    <a:bodyPr/>
                    <a:lstStyle/>
                    <a:p>
                      <a:pPr algn="ctr" fontAlgn="ctr"/>
                      <a:r>
                        <a:rPr lang="tr-TR" sz="700" b="1" i="0" u="none" strike="noStrike" dirty="0">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dirty="0">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dirty="0">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700" b="1" i="0" u="none" strike="noStrike">
                          <a:solidFill>
                            <a:srgbClr val="000000"/>
                          </a:solidFill>
                          <a:effectLst/>
                          <a:latin typeface="Calibri"/>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870590">
                <a:tc>
                  <a:txBody>
                    <a:bodyPr/>
                    <a:lstStyle/>
                    <a:p>
                      <a:pPr algn="ctr" fontAlgn="ctr"/>
                      <a:r>
                        <a:rPr lang="tr-TR" sz="900" b="0" i="0" u="none" strike="noStrike" dirty="0">
                          <a:solidFill>
                            <a:srgbClr val="000000"/>
                          </a:solidFill>
                          <a:effectLst/>
                          <a:latin typeface="Calibri"/>
                        </a:rPr>
                        <a:t>HO1001</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800" b="0" i="0" u="none" strike="noStrike" dirty="0">
                          <a:solidFill>
                            <a:srgbClr val="000000"/>
                          </a:solidFill>
                          <a:effectLst/>
                          <a:latin typeface="Calibri"/>
                        </a:rPr>
                        <a:t>LÖKOFEREZ SETİ                                                               (PERİFERİK KÖK HÜCRE TOPLAMA VE/VEYA      İŞLEME VE/VEYA KONSANTRE ETME SETİ</a:t>
                      </a:r>
                      <a:r>
                        <a:rPr lang="tr-TR" sz="900" b="0" i="0" u="none" strike="noStrike" dirty="0">
                          <a:solidFill>
                            <a:srgbClr val="000000"/>
                          </a:solidFill>
                          <a:effectLst/>
                          <a:latin typeface="Calibri"/>
                        </a:rPr>
                        <a:t>)</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700" b="0" i="0" u="none" strike="noStrike" dirty="0">
                          <a:solidFill>
                            <a:srgbClr val="000000"/>
                          </a:solidFill>
                          <a:effectLst/>
                          <a:latin typeface="Calibri"/>
                        </a:rPr>
                        <a:t>(1</a:t>
                      </a:r>
                      <a:r>
                        <a:rPr lang="tr-TR" sz="900" b="0" i="0" u="none" strike="noStrike" dirty="0">
                          <a:solidFill>
                            <a:srgbClr val="000000"/>
                          </a:solidFill>
                          <a:effectLst/>
                          <a:latin typeface="Calibri"/>
                        </a:rPr>
                        <a:t>) </a:t>
                      </a:r>
                      <a:r>
                        <a:rPr lang="tr-TR" sz="900" b="0" i="0" u="none" strike="noStrike" dirty="0" err="1">
                          <a:solidFill>
                            <a:srgbClr val="000000"/>
                          </a:solidFill>
                          <a:effectLst/>
                          <a:latin typeface="Calibri"/>
                        </a:rPr>
                        <a:t>Benign</a:t>
                      </a:r>
                      <a:r>
                        <a:rPr lang="tr-TR" sz="900" b="0" i="0" u="none" strike="noStrike" dirty="0">
                          <a:solidFill>
                            <a:srgbClr val="000000"/>
                          </a:solidFill>
                          <a:effectLst/>
                          <a:latin typeface="Calibri"/>
                        </a:rPr>
                        <a:t> veya </a:t>
                      </a:r>
                      <a:r>
                        <a:rPr lang="tr-TR" sz="900" b="0" i="0" u="none" strike="noStrike" dirty="0" err="1">
                          <a:solidFill>
                            <a:srgbClr val="000000"/>
                          </a:solidFill>
                          <a:effectLst/>
                          <a:latin typeface="Calibri"/>
                        </a:rPr>
                        <a:t>malign</a:t>
                      </a:r>
                      <a:r>
                        <a:rPr lang="tr-TR" sz="900" b="0" i="0" u="none" strike="noStrike" dirty="0">
                          <a:solidFill>
                            <a:srgbClr val="000000"/>
                          </a:solidFill>
                          <a:effectLst/>
                          <a:latin typeface="Calibri"/>
                        </a:rPr>
                        <a:t> hematolojik hastalık tanısı alan kişilerin </a:t>
                      </a:r>
                      <a:r>
                        <a:rPr lang="tr-TR" sz="900" b="0" i="0" u="none" strike="noStrike" dirty="0" err="1">
                          <a:solidFill>
                            <a:srgbClr val="000000"/>
                          </a:solidFill>
                          <a:effectLst/>
                          <a:latin typeface="Calibri"/>
                        </a:rPr>
                        <a:t>terapötik</a:t>
                      </a:r>
                      <a:r>
                        <a:rPr lang="tr-TR" sz="900" b="0" i="0" u="none" strike="noStrike" dirty="0">
                          <a:solidFill>
                            <a:srgbClr val="000000"/>
                          </a:solidFill>
                          <a:effectLst/>
                          <a:latin typeface="Calibri"/>
                        </a:rPr>
                        <a:t> </a:t>
                      </a:r>
                      <a:r>
                        <a:rPr lang="tr-TR" sz="900" b="0" i="0" u="none" strike="noStrike" dirty="0" err="1">
                          <a:solidFill>
                            <a:srgbClr val="000000"/>
                          </a:solidFill>
                          <a:effectLst/>
                          <a:latin typeface="Calibri"/>
                        </a:rPr>
                        <a:t>aferez</a:t>
                      </a:r>
                      <a:r>
                        <a:rPr lang="tr-TR" sz="900" b="0" i="0" u="none" strike="noStrike" dirty="0">
                          <a:solidFill>
                            <a:srgbClr val="000000"/>
                          </a:solidFill>
                          <a:effectLst/>
                          <a:latin typeface="Calibri"/>
                        </a:rPr>
                        <a:t> tedavilerinde, </a:t>
                      </a:r>
                      <a:r>
                        <a:rPr lang="tr-TR" sz="900" b="0" i="0" u="none" strike="noStrike" dirty="0" err="1">
                          <a:solidFill>
                            <a:srgbClr val="000000"/>
                          </a:solidFill>
                          <a:effectLst/>
                          <a:latin typeface="Calibri"/>
                        </a:rPr>
                        <a:t>nötropenik</a:t>
                      </a:r>
                      <a:r>
                        <a:rPr lang="tr-TR" sz="900" b="0" i="0" u="none" strike="noStrike" dirty="0">
                          <a:solidFill>
                            <a:srgbClr val="000000"/>
                          </a:solidFill>
                          <a:effectLst/>
                          <a:latin typeface="Calibri"/>
                        </a:rPr>
                        <a:t> hastalarda, </a:t>
                      </a:r>
                      <a:r>
                        <a:rPr lang="tr-TR" sz="900" b="0" i="0" u="none" strike="noStrike" dirty="0" err="1">
                          <a:solidFill>
                            <a:srgbClr val="000000"/>
                          </a:solidFill>
                          <a:effectLst/>
                          <a:latin typeface="Calibri"/>
                        </a:rPr>
                        <a:t>otolog</a:t>
                      </a:r>
                      <a:r>
                        <a:rPr lang="tr-TR" sz="900" b="0" i="0" u="none" strike="noStrike" dirty="0">
                          <a:solidFill>
                            <a:srgbClr val="000000"/>
                          </a:solidFill>
                          <a:effectLst/>
                          <a:latin typeface="Calibri"/>
                        </a:rPr>
                        <a:t> veya </a:t>
                      </a:r>
                      <a:r>
                        <a:rPr lang="tr-TR" sz="900" b="0" i="0" u="none" strike="noStrike" dirty="0" err="1">
                          <a:solidFill>
                            <a:srgbClr val="000000"/>
                          </a:solidFill>
                          <a:effectLst/>
                          <a:latin typeface="Calibri"/>
                        </a:rPr>
                        <a:t>allojenik</a:t>
                      </a:r>
                      <a:r>
                        <a:rPr lang="tr-TR" sz="900" b="0" i="0" u="none" strike="noStrike" dirty="0">
                          <a:solidFill>
                            <a:srgbClr val="000000"/>
                          </a:solidFill>
                          <a:effectLst/>
                          <a:latin typeface="Calibri"/>
                        </a:rPr>
                        <a:t> kök hücre nakli planlanan hastalarda hematoloji uzman onayı ile kullanılması halinde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b"/>
                      <a:r>
                        <a:rPr lang="tr-TR" sz="1000" b="0" i="0" u="none" strike="noStrike" dirty="0">
                          <a:solidFill>
                            <a:srgbClr val="000000"/>
                          </a:solidFill>
                          <a:effectLst/>
                          <a:latin typeface="Calibri"/>
                        </a:rPr>
                        <a:t>        4.513,15 </a:t>
                      </a:r>
                    </a:p>
                  </a:txBody>
                  <a:tcPr marL="6318" marR="6318" marT="63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bl>
          </a:graphicData>
        </a:graphic>
      </p:graphicFrame>
      <p:graphicFrame>
        <p:nvGraphicFramePr>
          <p:cNvPr id="10" name="Tablo 9"/>
          <p:cNvGraphicFramePr>
            <a:graphicFrameLocks noGrp="1"/>
          </p:cNvGraphicFramePr>
          <p:nvPr>
            <p:extLst>
              <p:ext uri="{D42A27DB-BD31-4B8C-83A1-F6EECF244321}">
                <p14:modId xmlns:p14="http://schemas.microsoft.com/office/powerpoint/2010/main" val="3824751371"/>
              </p:ext>
            </p:extLst>
          </p:nvPr>
        </p:nvGraphicFramePr>
        <p:xfrm>
          <a:off x="179511" y="2780928"/>
          <a:ext cx="8784978" cy="667130"/>
        </p:xfrm>
        <a:graphic>
          <a:graphicData uri="http://schemas.openxmlformats.org/drawingml/2006/table">
            <a:tbl>
              <a:tblPr/>
              <a:tblGrid>
                <a:gridCol w="476718">
                  <a:extLst>
                    <a:ext uri="{9D8B030D-6E8A-4147-A177-3AD203B41FA5}">
                      <a16:colId xmlns:a16="http://schemas.microsoft.com/office/drawing/2014/main" val="20000"/>
                    </a:ext>
                  </a:extLst>
                </a:gridCol>
                <a:gridCol w="3355932">
                  <a:extLst>
                    <a:ext uri="{9D8B030D-6E8A-4147-A177-3AD203B41FA5}">
                      <a16:colId xmlns:a16="http://schemas.microsoft.com/office/drawing/2014/main" val="20001"/>
                    </a:ext>
                  </a:extLst>
                </a:gridCol>
                <a:gridCol w="3728191">
                  <a:extLst>
                    <a:ext uri="{9D8B030D-6E8A-4147-A177-3AD203B41FA5}">
                      <a16:colId xmlns:a16="http://schemas.microsoft.com/office/drawing/2014/main" val="20002"/>
                    </a:ext>
                  </a:extLst>
                </a:gridCol>
                <a:gridCol w="576064">
                  <a:extLst>
                    <a:ext uri="{9D8B030D-6E8A-4147-A177-3AD203B41FA5}">
                      <a16:colId xmlns:a16="http://schemas.microsoft.com/office/drawing/2014/main" val="20003"/>
                    </a:ext>
                  </a:extLst>
                </a:gridCol>
                <a:gridCol w="648073">
                  <a:extLst>
                    <a:ext uri="{9D8B030D-6E8A-4147-A177-3AD203B41FA5}">
                      <a16:colId xmlns:a16="http://schemas.microsoft.com/office/drawing/2014/main" val="20004"/>
                    </a:ext>
                  </a:extLst>
                </a:gridCol>
              </a:tblGrid>
              <a:tr h="326436">
                <a:tc>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dirty="0">
                          <a:solidFill>
                            <a:srgbClr val="000000"/>
                          </a:solidFill>
                          <a:effectLst/>
                          <a:latin typeface="Tahoma" pitchFamily="34" charset="0"/>
                          <a:ea typeface="Tahoma" pitchFamily="34" charset="0"/>
                          <a:cs typeface="Tahoma" pitchFamily="34" charset="0"/>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a:solidFill>
                            <a:srgbClr val="000000"/>
                          </a:solidFill>
                          <a:effectLst/>
                          <a:latin typeface="Tahoma" pitchFamily="34" charset="0"/>
                          <a:ea typeface="Tahoma" pitchFamily="34" charset="0"/>
                          <a:cs typeface="Tahoma" pitchFamily="34" charset="0"/>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a:solidFill>
                            <a:srgbClr val="000000"/>
                          </a:solidFill>
                          <a:effectLst/>
                          <a:latin typeface="Tahoma" pitchFamily="34" charset="0"/>
                          <a:ea typeface="Tahoma" pitchFamily="34" charset="0"/>
                          <a:cs typeface="Tahoma" pitchFamily="34" charset="0"/>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900" b="1" i="0" u="none" strike="noStrike">
                          <a:solidFill>
                            <a:srgbClr val="000000"/>
                          </a:solidFill>
                          <a:effectLst/>
                          <a:latin typeface="Tahoma" pitchFamily="34" charset="0"/>
                          <a:ea typeface="Tahoma" pitchFamily="34" charset="0"/>
                          <a:cs typeface="Tahoma" pitchFamily="34" charset="0"/>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49628">
                <a:tc>
                  <a:txBody>
                    <a:bodyPr/>
                    <a:lstStyle/>
                    <a:p>
                      <a:pPr algn="ctr" fontAlgn="ctr"/>
                      <a:r>
                        <a:rPr lang="tr-TR" sz="900" b="0" i="0" u="none" strike="noStrike">
                          <a:solidFill>
                            <a:srgbClr val="000000"/>
                          </a:solidFill>
                          <a:effectLst/>
                          <a:latin typeface="Cambria"/>
                        </a:rPr>
                        <a:t>704910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es-ES" sz="900" b="0" i="0" u="none" strike="noStrike">
                          <a:solidFill>
                            <a:srgbClr val="000000"/>
                          </a:solidFill>
                          <a:effectLst/>
                          <a:latin typeface="Cambria"/>
                        </a:rPr>
                        <a:t>Aferez, Terapötik lökoferez (1 seans)</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a:solidFill>
                            <a:srgbClr val="000000"/>
                          </a:solidFill>
                          <a:effectLst/>
                          <a:latin typeface="Cambria"/>
                        </a:rPr>
                        <a:t> </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tr-TR" sz="900" b="0" i="0" u="none" strike="noStrike">
                          <a:solidFill>
                            <a:srgbClr val="000000"/>
                          </a:solidFill>
                          <a:effectLst/>
                          <a:latin typeface="Cambria"/>
                        </a:rPr>
                        <a:t>1.006,24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1100" b="0" i="0" u="none" strike="noStrike" dirty="0">
                          <a:solidFill>
                            <a:srgbClr val="000000"/>
                          </a:solidFill>
                          <a:effectLst/>
                          <a:latin typeface="Cambria"/>
                        </a:rPr>
                        <a:t>596,24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pic>
        <p:nvPicPr>
          <p:cNvPr id="2" name="Picture 2" descr="C:\Users\User\Desktop\Ekran Alıntısı.PNG">
            <a:extLst>
              <a:ext uri="{FF2B5EF4-FFF2-40B4-BE49-F238E27FC236}">
                <a16:creationId xmlns:a16="http://schemas.microsoft.com/office/drawing/2014/main" id="{EE22A694-9542-38D4-3A52-B3ED03B3FF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481249A4-913D-99D2-9D66-90CCFABABBCD}"/>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179388181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300" b="1" dirty="0">
                <a:latin typeface="Tahoma" pitchFamily="34" charset="0"/>
                <a:ea typeface="Tahoma" pitchFamily="34" charset="0"/>
                <a:cs typeface="Tahoma" pitchFamily="34" charset="0"/>
              </a:rPr>
              <a:t>DLI  TOPLAMA İŞLEMİ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322920785"/>
              </p:ext>
            </p:extLst>
          </p:nvPr>
        </p:nvGraphicFramePr>
        <p:xfrm>
          <a:off x="323528" y="3800364"/>
          <a:ext cx="8568953" cy="979074"/>
        </p:xfrm>
        <a:graphic>
          <a:graphicData uri="http://schemas.openxmlformats.org/drawingml/2006/table">
            <a:tbl>
              <a:tblPr/>
              <a:tblGrid>
                <a:gridCol w="542593">
                  <a:extLst>
                    <a:ext uri="{9D8B030D-6E8A-4147-A177-3AD203B41FA5}">
                      <a16:colId xmlns:a16="http://schemas.microsoft.com/office/drawing/2014/main" val="20000"/>
                    </a:ext>
                  </a:extLst>
                </a:gridCol>
                <a:gridCol w="3400415">
                  <a:extLst>
                    <a:ext uri="{9D8B030D-6E8A-4147-A177-3AD203B41FA5}">
                      <a16:colId xmlns:a16="http://schemas.microsoft.com/office/drawing/2014/main" val="20001"/>
                    </a:ext>
                  </a:extLst>
                </a:gridCol>
                <a:gridCol w="4099484">
                  <a:extLst>
                    <a:ext uri="{9D8B030D-6E8A-4147-A177-3AD203B41FA5}">
                      <a16:colId xmlns:a16="http://schemas.microsoft.com/office/drawing/2014/main" val="20002"/>
                    </a:ext>
                  </a:extLst>
                </a:gridCol>
                <a:gridCol w="526461">
                  <a:extLst>
                    <a:ext uri="{9D8B030D-6E8A-4147-A177-3AD203B41FA5}">
                      <a16:colId xmlns:a16="http://schemas.microsoft.com/office/drawing/2014/main" val="20003"/>
                    </a:ext>
                  </a:extLst>
                </a:gridCol>
              </a:tblGrid>
              <a:tr h="107398">
                <a:tc gridSpan="4">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07398">
                <a:tc>
                  <a:txBody>
                    <a:bodyPr/>
                    <a:lstStyle/>
                    <a:p>
                      <a:pPr algn="ctr" fontAlgn="ctr"/>
                      <a:r>
                        <a:rPr lang="tr-TR" sz="600" b="1" i="0" u="none" strike="noStrike" dirty="0">
                          <a:solidFill>
                            <a:srgbClr val="000000"/>
                          </a:solidFill>
                          <a:effectLst/>
                          <a:latin typeface="Tahoma" pitchFamily="34" charset="0"/>
                          <a:ea typeface="Tahoma" pitchFamily="34" charset="0"/>
                          <a:cs typeface="Tahoma" pitchFamily="34" charset="0"/>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600" b="1" i="0" u="none" strike="noStrike" dirty="0">
                          <a:solidFill>
                            <a:srgbClr val="000000"/>
                          </a:solidFill>
                          <a:effectLst/>
                          <a:latin typeface="Tahoma" pitchFamily="34" charset="0"/>
                          <a:ea typeface="Tahoma" pitchFamily="34" charset="0"/>
                          <a:cs typeface="Tahoma" pitchFamily="34" charset="0"/>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600" b="1" i="0" u="none" strike="noStrike" dirty="0">
                          <a:solidFill>
                            <a:srgbClr val="000000"/>
                          </a:solidFill>
                          <a:effectLst/>
                          <a:latin typeface="Tahoma" pitchFamily="34" charset="0"/>
                          <a:ea typeface="Tahoma" pitchFamily="34" charset="0"/>
                          <a:cs typeface="Tahoma" pitchFamily="34" charset="0"/>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900" b="1" i="0" u="none" strike="noStrike">
                          <a:solidFill>
                            <a:srgbClr val="000000"/>
                          </a:solidFill>
                          <a:effectLst/>
                          <a:latin typeface="Tahoma" pitchFamily="34" charset="0"/>
                          <a:ea typeface="Tahoma" pitchFamily="34" charset="0"/>
                          <a:cs typeface="Tahoma" pitchFamily="34" charset="0"/>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322193">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HO1001</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LÖKOFEREZ SETİ (PERİFERİK KÖK HÜCRE TOPLAMA VE/VEYA İŞLEME VE/VEYA KONSANTRE ETME SETİ)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(1) </a:t>
                      </a:r>
                      <a:r>
                        <a:rPr lang="tr-TR" sz="900" b="0" i="0" u="none" strike="noStrike" dirty="0" err="1">
                          <a:solidFill>
                            <a:srgbClr val="000000"/>
                          </a:solidFill>
                          <a:effectLst/>
                          <a:latin typeface="Tahoma" pitchFamily="34" charset="0"/>
                          <a:ea typeface="Tahoma" pitchFamily="34" charset="0"/>
                          <a:cs typeface="Tahoma" pitchFamily="34" charset="0"/>
                        </a:rPr>
                        <a:t>Benign</a:t>
                      </a:r>
                      <a:r>
                        <a:rPr lang="tr-TR" sz="900" b="0" i="0" u="none" strike="noStrike" dirty="0">
                          <a:solidFill>
                            <a:srgbClr val="000000"/>
                          </a:solidFill>
                          <a:effectLst/>
                          <a:latin typeface="Tahoma" pitchFamily="34" charset="0"/>
                          <a:ea typeface="Tahoma" pitchFamily="34" charset="0"/>
                          <a:cs typeface="Tahoma" pitchFamily="34" charset="0"/>
                        </a:rPr>
                        <a:t> veya </a:t>
                      </a:r>
                      <a:r>
                        <a:rPr lang="tr-TR" sz="900" b="0" i="0" u="none" strike="noStrike" dirty="0" err="1">
                          <a:solidFill>
                            <a:srgbClr val="000000"/>
                          </a:solidFill>
                          <a:effectLst/>
                          <a:latin typeface="Tahoma" pitchFamily="34" charset="0"/>
                          <a:ea typeface="Tahoma" pitchFamily="34" charset="0"/>
                          <a:cs typeface="Tahoma" pitchFamily="34" charset="0"/>
                        </a:rPr>
                        <a:t>malign</a:t>
                      </a:r>
                      <a:r>
                        <a:rPr lang="tr-TR" sz="900" b="0" i="0" u="none" strike="noStrike" dirty="0">
                          <a:solidFill>
                            <a:srgbClr val="000000"/>
                          </a:solidFill>
                          <a:effectLst/>
                          <a:latin typeface="Tahoma" pitchFamily="34" charset="0"/>
                          <a:ea typeface="Tahoma" pitchFamily="34" charset="0"/>
                          <a:cs typeface="Tahoma" pitchFamily="34" charset="0"/>
                        </a:rPr>
                        <a:t> hematolojik hastalık tanısı alan kişilerin </a:t>
                      </a:r>
                      <a:r>
                        <a:rPr lang="tr-TR" sz="900" b="0" i="0" u="none" strike="noStrike" dirty="0" err="1">
                          <a:solidFill>
                            <a:srgbClr val="000000"/>
                          </a:solidFill>
                          <a:effectLst/>
                          <a:latin typeface="Tahoma" pitchFamily="34" charset="0"/>
                          <a:ea typeface="Tahoma" pitchFamily="34" charset="0"/>
                          <a:cs typeface="Tahoma" pitchFamily="34" charset="0"/>
                        </a:rPr>
                        <a:t>terapötik</a:t>
                      </a: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aferez</a:t>
                      </a:r>
                      <a:r>
                        <a:rPr lang="tr-TR" sz="900" b="0" i="0" u="none" strike="noStrike" dirty="0">
                          <a:solidFill>
                            <a:srgbClr val="000000"/>
                          </a:solidFill>
                          <a:effectLst/>
                          <a:latin typeface="Tahoma" pitchFamily="34" charset="0"/>
                          <a:ea typeface="Tahoma" pitchFamily="34" charset="0"/>
                          <a:cs typeface="Tahoma" pitchFamily="34" charset="0"/>
                        </a:rPr>
                        <a:t> tedavilerinde, </a:t>
                      </a:r>
                      <a:r>
                        <a:rPr lang="tr-TR" sz="900" b="0" i="0" u="none" strike="noStrike" dirty="0" err="1">
                          <a:solidFill>
                            <a:srgbClr val="000000"/>
                          </a:solidFill>
                          <a:effectLst/>
                          <a:latin typeface="Tahoma" pitchFamily="34" charset="0"/>
                          <a:ea typeface="Tahoma" pitchFamily="34" charset="0"/>
                          <a:cs typeface="Tahoma" pitchFamily="34" charset="0"/>
                        </a:rPr>
                        <a:t>nötropenik</a:t>
                      </a:r>
                      <a:r>
                        <a:rPr lang="tr-TR" sz="900" b="0" i="0" u="none" strike="noStrike" dirty="0">
                          <a:solidFill>
                            <a:srgbClr val="000000"/>
                          </a:solidFill>
                          <a:effectLst/>
                          <a:latin typeface="Tahoma" pitchFamily="34" charset="0"/>
                          <a:ea typeface="Tahoma" pitchFamily="34" charset="0"/>
                          <a:cs typeface="Tahoma" pitchFamily="34" charset="0"/>
                        </a:rPr>
                        <a:t> hastalarda, </a:t>
                      </a:r>
                      <a:r>
                        <a:rPr lang="tr-TR" sz="900" b="0" i="0" u="none" strike="noStrike" dirty="0" err="1">
                          <a:solidFill>
                            <a:srgbClr val="000000"/>
                          </a:solidFill>
                          <a:effectLst/>
                          <a:latin typeface="Tahoma" pitchFamily="34" charset="0"/>
                          <a:ea typeface="Tahoma" pitchFamily="34" charset="0"/>
                          <a:cs typeface="Tahoma" pitchFamily="34" charset="0"/>
                        </a:rPr>
                        <a:t>otolog</a:t>
                      </a:r>
                      <a:r>
                        <a:rPr lang="tr-TR" sz="900" b="0" i="0" u="none" strike="noStrike" dirty="0">
                          <a:solidFill>
                            <a:srgbClr val="000000"/>
                          </a:solidFill>
                          <a:effectLst/>
                          <a:latin typeface="Tahoma" pitchFamily="34" charset="0"/>
                          <a:ea typeface="Tahoma" pitchFamily="34" charset="0"/>
                          <a:cs typeface="Tahoma" pitchFamily="34" charset="0"/>
                        </a:rPr>
                        <a:t> veya </a:t>
                      </a:r>
                      <a:r>
                        <a:rPr lang="tr-TR" sz="900" b="0" i="0" u="none" strike="noStrike" dirty="0" err="1">
                          <a:solidFill>
                            <a:srgbClr val="000000"/>
                          </a:solidFill>
                          <a:effectLst/>
                          <a:latin typeface="Tahoma" pitchFamily="34" charset="0"/>
                          <a:ea typeface="Tahoma" pitchFamily="34" charset="0"/>
                          <a:cs typeface="Tahoma" pitchFamily="34" charset="0"/>
                        </a:rPr>
                        <a:t>allojenik</a:t>
                      </a:r>
                      <a:r>
                        <a:rPr lang="tr-TR" sz="900" b="0" i="0" u="none" strike="noStrike" dirty="0">
                          <a:solidFill>
                            <a:srgbClr val="000000"/>
                          </a:solidFill>
                          <a:effectLst/>
                          <a:latin typeface="Tahoma" pitchFamily="34" charset="0"/>
                          <a:ea typeface="Tahoma" pitchFamily="34" charset="0"/>
                          <a:cs typeface="Tahoma" pitchFamily="34" charset="0"/>
                        </a:rPr>
                        <a:t> kök hücre nakli planlanan hastalarda hematoloji uzman onayı ile kullanılması halinde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b"/>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a:solidFill>
                            <a:srgbClr val="000000"/>
                          </a:solidFill>
                          <a:effectLst/>
                          <a:latin typeface="Calibri"/>
                        </a:rPr>
                        <a:t>4.513,15</a:t>
                      </a:r>
                      <a:r>
                        <a:rPr lang="tr-TR" sz="900" b="0" i="0" u="none" strike="noStrike" dirty="0">
                          <a:solidFill>
                            <a:srgbClr val="000000"/>
                          </a:solidFill>
                          <a:effectLst/>
                          <a:latin typeface="Tahoma" pitchFamily="34" charset="0"/>
                          <a:ea typeface="Tahoma" pitchFamily="34" charset="0"/>
                          <a:cs typeface="Tahoma" pitchFamily="34" charset="0"/>
                        </a:rPr>
                        <a:t>7 </a:t>
                      </a:r>
                    </a:p>
                  </a:txBody>
                  <a:tcPr marL="6318" marR="6318" marT="63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616487754"/>
              </p:ext>
            </p:extLst>
          </p:nvPr>
        </p:nvGraphicFramePr>
        <p:xfrm>
          <a:off x="323528" y="2276872"/>
          <a:ext cx="8496943" cy="582841"/>
        </p:xfrm>
        <a:graphic>
          <a:graphicData uri="http://schemas.openxmlformats.org/drawingml/2006/table">
            <a:tbl>
              <a:tblPr/>
              <a:tblGrid>
                <a:gridCol w="803754">
                  <a:extLst>
                    <a:ext uri="{9D8B030D-6E8A-4147-A177-3AD203B41FA5}">
                      <a16:colId xmlns:a16="http://schemas.microsoft.com/office/drawing/2014/main" val="20000"/>
                    </a:ext>
                  </a:extLst>
                </a:gridCol>
                <a:gridCol w="3141947">
                  <a:extLst>
                    <a:ext uri="{9D8B030D-6E8A-4147-A177-3AD203B41FA5}">
                      <a16:colId xmlns:a16="http://schemas.microsoft.com/office/drawing/2014/main" val="20001"/>
                    </a:ext>
                  </a:extLst>
                </a:gridCol>
                <a:gridCol w="3615139">
                  <a:extLst>
                    <a:ext uri="{9D8B030D-6E8A-4147-A177-3AD203B41FA5}">
                      <a16:colId xmlns:a16="http://schemas.microsoft.com/office/drawing/2014/main" val="20002"/>
                    </a:ext>
                  </a:extLst>
                </a:gridCol>
                <a:gridCol w="432048">
                  <a:extLst>
                    <a:ext uri="{9D8B030D-6E8A-4147-A177-3AD203B41FA5}">
                      <a16:colId xmlns:a16="http://schemas.microsoft.com/office/drawing/2014/main" val="20003"/>
                    </a:ext>
                  </a:extLst>
                </a:gridCol>
                <a:gridCol w="504055">
                  <a:extLst>
                    <a:ext uri="{9D8B030D-6E8A-4147-A177-3AD203B41FA5}">
                      <a16:colId xmlns:a16="http://schemas.microsoft.com/office/drawing/2014/main" val="20004"/>
                    </a:ext>
                  </a:extLst>
                </a:gridCol>
              </a:tblGrid>
              <a:tr h="360040">
                <a:tc>
                  <a:txBody>
                    <a:bodyPr/>
                    <a:lstStyle/>
                    <a:p>
                      <a:pPr algn="ctr" fontAlgn="ctr"/>
                      <a:r>
                        <a:rPr lang="tr-TR" sz="600" b="1" i="0" u="none" strike="noStrike" dirty="0">
                          <a:solidFill>
                            <a:srgbClr val="000000"/>
                          </a:solidFill>
                          <a:effectLst/>
                          <a:latin typeface="Tahoma"/>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600" b="1" i="0" u="none" strike="noStrike" dirty="0">
                          <a:solidFill>
                            <a:srgbClr val="000000"/>
                          </a:solidFill>
                          <a:effectLst/>
                          <a:latin typeface="Tahoma"/>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22801">
                <a:tc>
                  <a:txBody>
                    <a:bodyPr/>
                    <a:lstStyle/>
                    <a:p>
                      <a:pPr algn="ctr" fontAlgn="ctr"/>
                      <a:r>
                        <a:rPr lang="tr-TR" sz="900" b="0" i="0" u="none" strike="noStrike">
                          <a:solidFill>
                            <a:srgbClr val="000000"/>
                          </a:solidFill>
                          <a:effectLst/>
                          <a:latin typeface="Cambria"/>
                        </a:rPr>
                        <a:t>704840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a:solidFill>
                            <a:srgbClr val="000000"/>
                          </a:solidFill>
                          <a:effectLst/>
                          <a:latin typeface="Cambria"/>
                        </a:rPr>
                        <a:t>Aferez, lökosit (1 seans) </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a:solidFill>
                            <a:srgbClr val="000000"/>
                          </a:solidFill>
                          <a:effectLst/>
                          <a:latin typeface="Cambria"/>
                        </a:rPr>
                        <a:t> </a:t>
                      </a:r>
                    </a:p>
                  </a:txBody>
                  <a:tcPr marL="857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tr-TR" sz="900" b="0" i="0" u="none" strike="noStrike">
                          <a:solidFill>
                            <a:srgbClr val="000000"/>
                          </a:solidFill>
                          <a:effectLst/>
                          <a:latin typeface="Cambria"/>
                        </a:rPr>
                        <a:t>556,75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1100" b="0" i="0" u="none" strike="noStrike" dirty="0">
                          <a:solidFill>
                            <a:srgbClr val="000000"/>
                          </a:solidFill>
                          <a:effectLst/>
                          <a:latin typeface="Cambria"/>
                        </a:rPr>
                        <a:t>330,15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pic>
        <p:nvPicPr>
          <p:cNvPr id="3" name="Picture 2" descr="C:\Users\User\Desktop\Ekran Alıntısı.PNG">
            <a:extLst>
              <a:ext uri="{FF2B5EF4-FFF2-40B4-BE49-F238E27FC236}">
                <a16:creationId xmlns:a16="http://schemas.microsoft.com/office/drawing/2014/main" id="{92500E78-B71E-FAFF-1F3B-1506AFA098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1143000"/>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0645694A-A14E-DC7F-CCCC-6106C69815DF}"/>
              </a:ext>
            </a:extLst>
          </p:cNvPr>
          <p:cNvPicPr>
            <a:picLocks noChangeAspect="1"/>
          </p:cNvPicPr>
          <p:nvPr/>
        </p:nvPicPr>
        <p:blipFill>
          <a:blip r:embed="rId4"/>
          <a:stretch>
            <a:fillRect/>
          </a:stretch>
        </p:blipFill>
        <p:spPr>
          <a:xfrm>
            <a:off x="7164288" y="13907"/>
            <a:ext cx="1975520" cy="715289"/>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476672"/>
            <a:ext cx="8229600" cy="1143000"/>
          </a:xfrm>
        </p:spPr>
        <p:txBody>
          <a:bodyPr>
            <a:normAutofit/>
          </a:bodyPr>
          <a:lstStyle/>
          <a:p>
            <a:pPr algn="ctr"/>
            <a:r>
              <a:rPr lang="tr-TR" sz="3600" b="1" dirty="0">
                <a:latin typeface="Tahoma" pitchFamily="34" charset="0"/>
                <a:ea typeface="Tahoma" pitchFamily="34" charset="0"/>
                <a:cs typeface="Tahoma" pitchFamily="34" charset="0"/>
              </a:rPr>
              <a:t>ERİTROSİT DEĞİŞİMİ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493487931"/>
              </p:ext>
            </p:extLst>
          </p:nvPr>
        </p:nvGraphicFramePr>
        <p:xfrm>
          <a:off x="395536" y="1916832"/>
          <a:ext cx="8352929" cy="679969"/>
        </p:xfrm>
        <a:graphic>
          <a:graphicData uri="http://schemas.openxmlformats.org/drawingml/2006/table">
            <a:tbl>
              <a:tblPr/>
              <a:tblGrid>
                <a:gridCol w="657784">
                  <a:extLst>
                    <a:ext uri="{9D8B030D-6E8A-4147-A177-3AD203B41FA5}">
                      <a16:colId xmlns:a16="http://schemas.microsoft.com/office/drawing/2014/main" val="20000"/>
                    </a:ext>
                  </a:extLst>
                </a:gridCol>
                <a:gridCol w="3142746">
                  <a:extLst>
                    <a:ext uri="{9D8B030D-6E8A-4147-A177-3AD203B41FA5}">
                      <a16:colId xmlns:a16="http://schemas.microsoft.com/office/drawing/2014/main" val="20001"/>
                    </a:ext>
                  </a:extLst>
                </a:gridCol>
                <a:gridCol w="3508181">
                  <a:extLst>
                    <a:ext uri="{9D8B030D-6E8A-4147-A177-3AD203B41FA5}">
                      <a16:colId xmlns:a16="http://schemas.microsoft.com/office/drawing/2014/main" val="20002"/>
                    </a:ext>
                  </a:extLst>
                </a:gridCol>
                <a:gridCol w="584697">
                  <a:extLst>
                    <a:ext uri="{9D8B030D-6E8A-4147-A177-3AD203B41FA5}">
                      <a16:colId xmlns:a16="http://schemas.microsoft.com/office/drawing/2014/main" val="20003"/>
                    </a:ext>
                  </a:extLst>
                </a:gridCol>
                <a:gridCol w="459521">
                  <a:extLst>
                    <a:ext uri="{9D8B030D-6E8A-4147-A177-3AD203B41FA5}">
                      <a16:colId xmlns:a16="http://schemas.microsoft.com/office/drawing/2014/main" val="20004"/>
                    </a:ext>
                  </a:extLst>
                </a:gridCol>
              </a:tblGrid>
              <a:tr h="241589">
                <a:tc>
                  <a:txBody>
                    <a:bodyPr/>
                    <a:lstStyle/>
                    <a:p>
                      <a:pPr algn="ctr" fontAlgn="ctr"/>
                      <a:r>
                        <a:rPr lang="tr-TR" sz="900" b="1" i="0" u="none" strike="noStrike" dirty="0">
                          <a:solidFill>
                            <a:srgbClr val="000000"/>
                          </a:solidFill>
                          <a:effectLst/>
                          <a:latin typeface="Tahoma"/>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dirty="0">
                          <a:solidFill>
                            <a:srgbClr val="000000"/>
                          </a:solidFill>
                          <a:effectLst/>
                          <a:latin typeface="Tahoma"/>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dirty="0">
                          <a:solidFill>
                            <a:srgbClr val="000000"/>
                          </a:solidFill>
                          <a:effectLst/>
                          <a:latin typeface="Tahoma"/>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a:solidFill>
                            <a:srgbClr val="000000"/>
                          </a:solidFill>
                          <a:effectLst/>
                          <a:latin typeface="Tahoma"/>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900" b="1" i="0" u="none" strike="noStrike">
                          <a:solidFill>
                            <a:srgbClr val="000000"/>
                          </a:solidFill>
                          <a:effectLst/>
                          <a:latin typeface="Tahoma"/>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62467">
                <a:tc>
                  <a:txBody>
                    <a:bodyPr/>
                    <a:lstStyle/>
                    <a:p>
                      <a:pPr algn="ctr" fontAlgn="ctr"/>
                      <a:r>
                        <a:rPr lang="tr-TR" sz="700" b="0" i="0" u="none" strike="noStrike" dirty="0">
                          <a:solidFill>
                            <a:srgbClr val="000000"/>
                          </a:solidFill>
                          <a:effectLst/>
                          <a:latin typeface="Cambria"/>
                        </a:rPr>
                        <a:t>704900</a:t>
                      </a:r>
                    </a:p>
                  </a:txBody>
                  <a:tcPr marL="7243" marR="7243" marT="7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es-ES" sz="700" b="0" i="0" u="none" strike="noStrike" dirty="0">
                          <a:solidFill>
                            <a:srgbClr val="000000"/>
                          </a:solidFill>
                          <a:effectLst/>
                          <a:latin typeface="Cambria"/>
                        </a:rPr>
                        <a:t>Aferez, Terapötik eritrositoferez (1 seans)</a:t>
                      </a:r>
                    </a:p>
                  </a:txBody>
                  <a:tcPr marL="65190" marR="7243" marT="7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700" b="0" i="0" u="none" strike="noStrike" dirty="0">
                          <a:solidFill>
                            <a:srgbClr val="000000"/>
                          </a:solidFill>
                          <a:effectLst/>
                          <a:latin typeface="Cambria"/>
                        </a:rPr>
                        <a:t> </a:t>
                      </a:r>
                    </a:p>
                  </a:txBody>
                  <a:tcPr marL="65190" marR="7243" marT="7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tr-TR" sz="700" b="0" i="0" u="none" strike="noStrike" dirty="0">
                          <a:solidFill>
                            <a:srgbClr val="000000"/>
                          </a:solidFill>
                          <a:effectLst/>
                          <a:latin typeface="Cambria"/>
                        </a:rPr>
                        <a:t>834,20</a:t>
                      </a:r>
                    </a:p>
                  </a:txBody>
                  <a:tcPr marL="7243" marR="7243" marT="7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0" i="0" u="none" strike="noStrike" dirty="0">
                          <a:solidFill>
                            <a:srgbClr val="000000"/>
                          </a:solidFill>
                          <a:effectLst/>
                          <a:latin typeface="Cambria"/>
                        </a:rPr>
                        <a:t>434,68</a:t>
                      </a:r>
                    </a:p>
                  </a:txBody>
                  <a:tcPr marL="7243" marR="7243" marT="7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47113825"/>
              </p:ext>
            </p:extLst>
          </p:nvPr>
        </p:nvGraphicFramePr>
        <p:xfrm>
          <a:off x="395536" y="3907044"/>
          <a:ext cx="8424935" cy="1052566"/>
        </p:xfrm>
        <a:graphic>
          <a:graphicData uri="http://schemas.openxmlformats.org/drawingml/2006/table">
            <a:tbl>
              <a:tblPr/>
              <a:tblGrid>
                <a:gridCol w="504056">
                  <a:extLst>
                    <a:ext uri="{9D8B030D-6E8A-4147-A177-3AD203B41FA5}">
                      <a16:colId xmlns:a16="http://schemas.microsoft.com/office/drawing/2014/main" val="20000"/>
                    </a:ext>
                  </a:extLst>
                </a:gridCol>
                <a:gridCol w="3298806">
                  <a:extLst>
                    <a:ext uri="{9D8B030D-6E8A-4147-A177-3AD203B41FA5}">
                      <a16:colId xmlns:a16="http://schemas.microsoft.com/office/drawing/2014/main" val="20001"/>
                    </a:ext>
                  </a:extLst>
                </a:gridCol>
                <a:gridCol w="4096053">
                  <a:extLst>
                    <a:ext uri="{9D8B030D-6E8A-4147-A177-3AD203B41FA5}">
                      <a16:colId xmlns:a16="http://schemas.microsoft.com/office/drawing/2014/main" val="20002"/>
                    </a:ext>
                  </a:extLst>
                </a:gridCol>
                <a:gridCol w="526020">
                  <a:extLst>
                    <a:ext uri="{9D8B030D-6E8A-4147-A177-3AD203B41FA5}">
                      <a16:colId xmlns:a16="http://schemas.microsoft.com/office/drawing/2014/main" val="20003"/>
                    </a:ext>
                  </a:extLst>
                </a:gridCol>
              </a:tblGrid>
              <a:tr h="262196">
                <a:tc gridSpan="4">
                  <a:txBody>
                    <a:bodyPr/>
                    <a:lstStyle/>
                    <a:p>
                      <a:pPr algn="ctr" fontAlgn="ctr"/>
                      <a:r>
                        <a:rPr lang="tr-TR" sz="700" b="1" i="0" u="none" strike="noStrike">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509732">
                <a:tc>
                  <a:txBody>
                    <a:bodyPr/>
                    <a:lstStyle/>
                    <a:p>
                      <a:pPr algn="ctr" fontAlgn="ctr"/>
                      <a:r>
                        <a:rPr lang="tr-TR" sz="700" b="1" i="0" u="none" strike="noStrike">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700" b="1" i="0" u="none" strike="noStrike">
                          <a:solidFill>
                            <a:srgbClr val="000000"/>
                          </a:solidFill>
                          <a:effectLst/>
                          <a:latin typeface="Calibri"/>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262196">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HO1016</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Calibri"/>
                        </a:rPr>
                        <a:t>PLAZMA DEĞİŞİMİ  AFEREZ</a:t>
                      </a:r>
                      <a:r>
                        <a:rPr lang="tr-TR" sz="900" b="0" i="0" u="none" strike="noStrike" baseline="0" dirty="0">
                          <a:solidFill>
                            <a:srgbClr val="000000"/>
                          </a:solidFill>
                          <a:effectLst/>
                          <a:latin typeface="Calibri"/>
                        </a:rPr>
                        <a:t>   SETİ </a:t>
                      </a:r>
                      <a:r>
                        <a:rPr lang="tr-TR" sz="900" b="0" i="0" u="none" strike="noStrike" baseline="0" dirty="0">
                          <a:solidFill>
                            <a:srgbClr val="FF0000"/>
                          </a:solidFill>
                          <a:effectLst/>
                          <a:latin typeface="Calibri"/>
                        </a:rPr>
                        <a:t>(TÜP )</a:t>
                      </a:r>
                      <a:r>
                        <a:rPr lang="tr-TR" sz="900" b="0" i="0" u="none" strike="noStrike" dirty="0">
                          <a:solidFill>
                            <a:srgbClr val="FF0000"/>
                          </a:solidFill>
                          <a:effectLst/>
                          <a:latin typeface="Calibri"/>
                        </a:rPr>
                        <a:t> </a:t>
                      </a:r>
                      <a:r>
                        <a:rPr lang="tr-TR" sz="900" b="0" i="0" u="none" strike="noStrike" dirty="0">
                          <a:solidFill>
                            <a:srgbClr val="000000"/>
                          </a:solidFill>
                          <a:effectLst/>
                          <a:latin typeface="Calibri"/>
                        </a:rPr>
                        <a:t>SANTRİFÜGAL</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900" b="0" i="0" u="none" strike="noStrike" dirty="0">
                          <a:solidFill>
                            <a:srgbClr val="000000"/>
                          </a:solidFill>
                          <a:effectLst/>
                          <a:latin typeface="Tahoma" pitchFamily="34" charset="0"/>
                          <a:ea typeface="Tahoma" pitchFamily="34" charset="0"/>
                          <a:cs typeface="Tahoma" pitchFamily="34" charset="0"/>
                        </a:rPr>
                        <a:t>        3,646,34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bl>
          </a:graphicData>
        </a:graphic>
      </p:graphicFrame>
      <p:pic>
        <p:nvPicPr>
          <p:cNvPr id="5" name="Picture 2" descr="C:\Users\User\Desktop\Ekran Alıntısı.PNG">
            <a:extLst>
              <a:ext uri="{FF2B5EF4-FFF2-40B4-BE49-F238E27FC236}">
                <a16:creationId xmlns:a16="http://schemas.microsoft.com/office/drawing/2014/main" id="{58D72D06-F09B-D27C-D619-249C8CA8CB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1052566"/>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46D119B0-31AE-CFF8-664E-972BA1E09F49}"/>
              </a:ext>
            </a:extLst>
          </p:cNvPr>
          <p:cNvPicPr>
            <a:picLocks noChangeAspect="1"/>
          </p:cNvPicPr>
          <p:nvPr/>
        </p:nvPicPr>
        <p:blipFill>
          <a:blip r:embed="rId4"/>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8361643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852704"/>
          </a:xfrm>
        </p:spPr>
        <p:txBody>
          <a:bodyPr>
            <a:normAutofit/>
          </a:bodyPr>
          <a:lstStyle/>
          <a:p>
            <a:pPr algn="ctr"/>
            <a:r>
              <a:rPr lang="tr-TR" sz="3600" b="1" dirty="0">
                <a:latin typeface="Tahoma" pitchFamily="34" charset="0"/>
                <a:ea typeface="Tahoma" pitchFamily="34" charset="0"/>
                <a:cs typeface="Tahoma" pitchFamily="34" charset="0"/>
              </a:rPr>
              <a:t>LİPİT AFEREZ</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972424074"/>
              </p:ext>
            </p:extLst>
          </p:nvPr>
        </p:nvGraphicFramePr>
        <p:xfrm>
          <a:off x="251521" y="3989157"/>
          <a:ext cx="8301609" cy="2763680"/>
        </p:xfrm>
        <a:graphic>
          <a:graphicData uri="http://schemas.openxmlformats.org/drawingml/2006/table">
            <a:tbl>
              <a:tblPr/>
              <a:tblGrid>
                <a:gridCol w="576064">
                  <a:extLst>
                    <a:ext uri="{9D8B030D-6E8A-4147-A177-3AD203B41FA5}">
                      <a16:colId xmlns:a16="http://schemas.microsoft.com/office/drawing/2014/main" val="20000"/>
                    </a:ext>
                  </a:extLst>
                </a:gridCol>
                <a:gridCol w="2592288">
                  <a:extLst>
                    <a:ext uri="{9D8B030D-6E8A-4147-A177-3AD203B41FA5}">
                      <a16:colId xmlns:a16="http://schemas.microsoft.com/office/drawing/2014/main" val="20001"/>
                    </a:ext>
                  </a:extLst>
                </a:gridCol>
                <a:gridCol w="4536504">
                  <a:extLst>
                    <a:ext uri="{9D8B030D-6E8A-4147-A177-3AD203B41FA5}">
                      <a16:colId xmlns:a16="http://schemas.microsoft.com/office/drawing/2014/main" val="20002"/>
                    </a:ext>
                  </a:extLst>
                </a:gridCol>
                <a:gridCol w="596753">
                  <a:extLst>
                    <a:ext uri="{9D8B030D-6E8A-4147-A177-3AD203B41FA5}">
                      <a16:colId xmlns:a16="http://schemas.microsoft.com/office/drawing/2014/main" val="20003"/>
                    </a:ext>
                  </a:extLst>
                </a:gridCol>
              </a:tblGrid>
              <a:tr h="0">
                <a:tc gridSpan="4">
                  <a:txBody>
                    <a:bodyPr/>
                    <a:lstStyle/>
                    <a:p>
                      <a:pPr algn="ctr" fontAlgn="ctr"/>
                      <a:r>
                        <a:rPr lang="tr-TR" sz="9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90749">
                <a:tc>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dirty="0">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900" b="1" i="0" u="none" strike="noStrike">
                          <a:solidFill>
                            <a:srgbClr val="000000"/>
                          </a:solidFill>
                          <a:effectLst/>
                          <a:latin typeface="Calibri"/>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145563">
                <a:tc>
                  <a:txBody>
                    <a:bodyPr/>
                    <a:lstStyle/>
                    <a:p>
                      <a:pPr algn="ctr" fontAlgn="ctr"/>
                      <a:r>
                        <a:rPr lang="tr-TR" sz="1100" b="0" i="0" u="none" strike="noStrike">
                          <a:solidFill>
                            <a:srgbClr val="000000"/>
                          </a:solidFill>
                          <a:effectLst/>
                          <a:latin typeface="Calibri"/>
                        </a:rPr>
                        <a:t>HO1017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100" b="0" i="0" u="none" strike="noStrike">
                          <a:solidFill>
                            <a:srgbClr val="000000"/>
                          </a:solidFill>
                          <a:effectLst/>
                          <a:latin typeface="Calibri"/>
                        </a:rPr>
                        <a:t>PLAZMA FİLTRESİ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100" b="0" i="0" u="none" strike="noStrike">
                          <a:solidFill>
                            <a:srgbClr val="000000"/>
                          </a:solidFill>
                          <a:effectLst/>
                          <a:latin typeface="Calibri"/>
                        </a:rPr>
                        <a:t>(1) Hematoloji uzmanının bulunduğu sağlık kurulu raporu ile bedeli karşılanır.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100" b="0" i="0" u="none" strike="noStrike" dirty="0">
                          <a:solidFill>
                            <a:srgbClr val="000000"/>
                          </a:solidFill>
                          <a:effectLst/>
                          <a:latin typeface="Calibri"/>
                        </a:rPr>
                        <a:t>        2.501,30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420410">
                <a:tc>
                  <a:txBody>
                    <a:bodyPr/>
                    <a:lstStyle/>
                    <a:p>
                      <a:pPr algn="ctr" fontAlgn="ctr"/>
                      <a:r>
                        <a:rPr lang="tr-TR" sz="1100" b="0" i="0" u="none" strike="noStrike">
                          <a:solidFill>
                            <a:srgbClr val="000000"/>
                          </a:solidFill>
                          <a:effectLst/>
                          <a:latin typeface="Calibri"/>
                        </a:rPr>
                        <a:t>HO1012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100" b="0" i="0" u="none" strike="noStrike">
                          <a:solidFill>
                            <a:srgbClr val="000000"/>
                          </a:solidFill>
                          <a:effectLst/>
                          <a:latin typeface="Calibri"/>
                        </a:rPr>
                        <a:t>LİPİD AFEREZ  FİLTRESİ VE/VEYA LİPİD KOLONU (TEK KULLANIMLIK)</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100" b="0" i="0" u="none" strike="noStrike">
                          <a:solidFill>
                            <a:srgbClr val="000000"/>
                          </a:solidFill>
                          <a:effectLst/>
                          <a:latin typeface="Calibri"/>
                        </a:rPr>
                        <a:t>(1) Lipid elektroforezi ile tespit edilen Ailesel Hiperlipidemi vakalarında diyet ve maksimum kombine oral antihiperlipidemik tedaviye cevap vermeyen vakalarda</a:t>
                      </a:r>
                      <a:r>
                        <a:rPr lang="tr-TR" sz="1100" b="0" i="0" u="none" strike="noStrike">
                          <a:solidFill>
                            <a:srgbClr val="FF0000"/>
                          </a:solidFill>
                          <a:effectLst/>
                          <a:latin typeface="Calibri"/>
                        </a:rPr>
                        <a:t> hematoloji uzmanı</a:t>
                      </a:r>
                      <a:r>
                        <a:rPr lang="tr-TR" sz="1100" b="0" i="0" u="none" strike="noStrike">
                          <a:solidFill>
                            <a:srgbClr val="000000"/>
                          </a:solidFill>
                          <a:effectLst/>
                          <a:latin typeface="Calibri"/>
                        </a:rPr>
                        <a:t> ile</a:t>
                      </a:r>
                      <a:r>
                        <a:rPr lang="tr-TR" sz="1100" b="0" i="0" u="none" strike="noStrike">
                          <a:solidFill>
                            <a:srgbClr val="FF0000"/>
                          </a:solidFill>
                          <a:effectLst/>
                          <a:latin typeface="Calibri"/>
                        </a:rPr>
                        <a:t> birlikte endokrinoloji veya kardiyoloji uzmanının</a:t>
                      </a:r>
                      <a:r>
                        <a:rPr lang="tr-TR" sz="1100" b="0" i="0" u="none" strike="noStrike">
                          <a:solidFill>
                            <a:srgbClr val="000000"/>
                          </a:solidFill>
                          <a:effectLst/>
                          <a:latin typeface="Calibri"/>
                        </a:rPr>
                        <a:t> bulunduğu</a:t>
                      </a:r>
                      <a:r>
                        <a:rPr lang="tr-TR" sz="1100" b="0" i="0" u="none" strike="noStrike">
                          <a:solidFill>
                            <a:srgbClr val="FF0000"/>
                          </a:solidFill>
                          <a:effectLst/>
                          <a:latin typeface="Calibri"/>
                        </a:rPr>
                        <a:t> sağlık kurulu raporu</a:t>
                      </a:r>
                      <a:r>
                        <a:rPr lang="tr-TR" sz="1100" b="0" i="0" u="none" strike="noStrike">
                          <a:solidFill>
                            <a:srgbClr val="000000"/>
                          </a:solidFill>
                          <a:effectLst/>
                          <a:latin typeface="Calibri"/>
                        </a:rPr>
                        <a:t> ile bedeli karşılanır.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100" b="0" i="0" u="none" strike="noStrike" dirty="0">
                          <a:solidFill>
                            <a:srgbClr val="000000"/>
                          </a:solidFill>
                          <a:effectLst/>
                          <a:latin typeface="Calibri"/>
                        </a:rPr>
                        <a:t>        6.318,09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146486">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HO1005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000" b="0" i="0" u="none" strike="noStrike" dirty="0">
                          <a:solidFill>
                            <a:srgbClr val="000000"/>
                          </a:solidFill>
                          <a:effectLst/>
                          <a:latin typeface="Calibri"/>
                        </a:rPr>
                        <a:t>TERAPÖTİK AFEREZ TÜP SETİ (TEK KULLANIMLIK) (ADSORBSİYON, ADSORTİF SİTAFEREZ, DOUBLE FİLTRASYON, </a:t>
                      </a:r>
                      <a:r>
                        <a:rPr lang="tr-TR" sz="1000" b="0" i="0" u="none" strike="noStrike" dirty="0" err="1">
                          <a:solidFill>
                            <a:srgbClr val="000000"/>
                          </a:solidFill>
                          <a:effectLst/>
                          <a:latin typeface="Calibri"/>
                        </a:rPr>
                        <a:t>Ig</a:t>
                      </a:r>
                      <a:r>
                        <a:rPr lang="tr-TR" sz="1000" b="0" i="0" u="none" strike="noStrike" dirty="0">
                          <a:solidFill>
                            <a:srgbClr val="000000"/>
                          </a:solidFill>
                          <a:effectLst/>
                          <a:latin typeface="Calibri"/>
                        </a:rPr>
                        <a:t> ve İMMÜN KOMPLEKS FİLTRASYON VEYA VİRAL ERADİKASYON, LİPİD AFEREZ, SEÇİCİ PLAZMA DEĞİŞİMİ, SEPSİS ADSORBSİYON)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000" b="0" i="0" u="none" strike="noStrike" dirty="0">
                          <a:solidFill>
                            <a:srgbClr val="000000"/>
                          </a:solidFill>
                          <a:effectLst/>
                          <a:latin typeface="Calibri"/>
                        </a:rPr>
                        <a:t>(1) Hematoloji uzmanının bulunduğu, hastalığın tanısının ve yapılacak işlemin yer aldığı sağlık kurulu raporu ile bedeli karşılanır. </a:t>
                      </a:r>
                    </a:p>
                    <a:p>
                      <a:pPr algn="just" fontAlgn="ctr"/>
                      <a:r>
                        <a:rPr lang="tr-TR" sz="1000" b="0" i="0" u="none" strike="noStrike" dirty="0">
                          <a:solidFill>
                            <a:srgbClr val="000000"/>
                          </a:solidFill>
                          <a:effectLst/>
                          <a:latin typeface="Calibri"/>
                        </a:rPr>
                        <a:t>(2) Bu sağlık kurulu raporu 3 (üç) ay geçerlidir.</a:t>
                      </a:r>
                    </a:p>
                    <a:p>
                      <a:pPr algn="just" fontAlgn="ctr"/>
                      <a:r>
                        <a:rPr lang="tr-TR" sz="1000" b="0" i="0" u="none" strike="noStrike" dirty="0">
                          <a:solidFill>
                            <a:srgbClr val="000000"/>
                          </a:solidFill>
                          <a:effectLst/>
                          <a:latin typeface="Calibri"/>
                        </a:rPr>
                        <a:t>(3) Kolon, filtre veya </a:t>
                      </a:r>
                      <a:r>
                        <a:rPr lang="tr-TR" sz="1000" b="0" i="0" u="none" strike="noStrike" dirty="0" err="1">
                          <a:solidFill>
                            <a:srgbClr val="000000"/>
                          </a:solidFill>
                          <a:effectLst/>
                          <a:latin typeface="Calibri"/>
                        </a:rPr>
                        <a:t>membran</a:t>
                      </a:r>
                      <a:r>
                        <a:rPr lang="tr-TR" sz="1000" b="0" i="0" u="none" strike="noStrike" dirty="0">
                          <a:solidFill>
                            <a:srgbClr val="000000"/>
                          </a:solidFill>
                          <a:effectLst/>
                          <a:latin typeface="Calibri"/>
                        </a:rPr>
                        <a:t> (HO1003, HO1008, HO1009, HO1011, HO1012, HO1017, HO1018, HO1020, HO1022) ile birlikte faturalandırılabilir.</a:t>
                      </a:r>
                    </a:p>
                    <a:p>
                      <a:pPr algn="just" fontAlgn="ctr"/>
                      <a:r>
                        <a:rPr lang="tr-TR" sz="1000" b="0" i="0" u="none" strike="noStrike" dirty="0">
                          <a:solidFill>
                            <a:srgbClr val="000000"/>
                          </a:solidFill>
                          <a:effectLst/>
                          <a:latin typeface="Calibri"/>
                        </a:rPr>
                        <a:t>(4) İğne ve transfer torbası fiyata dahil olup ayrıca faturalandırılamaz.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000" b="0" i="0" u="none" strike="noStrike" dirty="0">
                          <a:solidFill>
                            <a:srgbClr val="000000"/>
                          </a:solidFill>
                          <a:effectLst/>
                          <a:latin typeface="Calibri"/>
                        </a:rPr>
                        <a:t>         2.134,44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r h="146486">
                <a:tc>
                  <a:txBody>
                    <a:bodyPr/>
                    <a:lstStyle/>
                    <a:p>
                      <a:pPr algn="l" fontAlgn="ctr"/>
                      <a:endParaRPr lang="tr-TR" sz="700" b="0" i="0" u="none" strike="noStrike">
                        <a:solidFill>
                          <a:srgbClr val="000000"/>
                        </a:solidFill>
                        <a:effectLst/>
                        <a:latin typeface="Calibri"/>
                      </a:endParaRPr>
                    </a:p>
                  </a:txBody>
                  <a:tcPr marL="6318" marR="6318" marT="6318" marB="0" anchor="ctr">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900" b="0" i="0" u="none" strike="noStrike">
                        <a:solidFill>
                          <a:srgbClr val="000000"/>
                        </a:solidFill>
                        <a:effectLst/>
                        <a:latin typeface="Calibri"/>
                      </a:endParaRPr>
                    </a:p>
                  </a:txBody>
                  <a:tcPr marL="6318" marR="6318" marT="6318"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tr-TR" sz="900" b="0" i="0" u="none" strike="noStrike" dirty="0">
                        <a:solidFill>
                          <a:srgbClr val="FF0000"/>
                        </a:solidFill>
                        <a:effectLst/>
                        <a:latin typeface="Calibri"/>
                      </a:endParaRPr>
                    </a:p>
                  </a:txBody>
                  <a:tcPr marL="6318" marR="6318" marT="6318" marB="0" anchor="b">
                    <a:lnL>
                      <a:noFill/>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r" fontAlgn="b"/>
                      <a:r>
                        <a:rPr lang="tr-TR" sz="900" b="0" i="0" u="none" strike="noStrike" dirty="0">
                          <a:solidFill>
                            <a:srgbClr val="000000"/>
                          </a:solidFill>
                          <a:effectLst/>
                          <a:latin typeface="Calibri"/>
                        </a:rPr>
                        <a:t>        10,953,53 </a:t>
                      </a:r>
                    </a:p>
                  </a:txBody>
                  <a:tcPr marL="6318" marR="6318" marT="6318"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10005"/>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101600118"/>
              </p:ext>
            </p:extLst>
          </p:nvPr>
        </p:nvGraphicFramePr>
        <p:xfrm>
          <a:off x="395536" y="2636912"/>
          <a:ext cx="8375462" cy="723468"/>
        </p:xfrm>
        <a:graphic>
          <a:graphicData uri="http://schemas.openxmlformats.org/drawingml/2006/table">
            <a:tbl>
              <a:tblPr/>
              <a:tblGrid>
                <a:gridCol w="523219">
                  <a:extLst>
                    <a:ext uri="{9D8B030D-6E8A-4147-A177-3AD203B41FA5}">
                      <a16:colId xmlns:a16="http://schemas.microsoft.com/office/drawing/2014/main" val="20000"/>
                    </a:ext>
                  </a:extLst>
                </a:gridCol>
                <a:gridCol w="3163378">
                  <a:extLst>
                    <a:ext uri="{9D8B030D-6E8A-4147-A177-3AD203B41FA5}">
                      <a16:colId xmlns:a16="http://schemas.microsoft.com/office/drawing/2014/main" val="20001"/>
                    </a:ext>
                  </a:extLst>
                </a:gridCol>
                <a:gridCol w="3370187">
                  <a:extLst>
                    <a:ext uri="{9D8B030D-6E8A-4147-A177-3AD203B41FA5}">
                      <a16:colId xmlns:a16="http://schemas.microsoft.com/office/drawing/2014/main" val="20002"/>
                    </a:ext>
                  </a:extLst>
                </a:gridCol>
                <a:gridCol w="864096">
                  <a:extLst>
                    <a:ext uri="{9D8B030D-6E8A-4147-A177-3AD203B41FA5}">
                      <a16:colId xmlns:a16="http://schemas.microsoft.com/office/drawing/2014/main" val="20003"/>
                    </a:ext>
                  </a:extLst>
                </a:gridCol>
                <a:gridCol w="454582">
                  <a:extLst>
                    <a:ext uri="{9D8B030D-6E8A-4147-A177-3AD203B41FA5}">
                      <a16:colId xmlns:a16="http://schemas.microsoft.com/office/drawing/2014/main" val="20004"/>
                    </a:ext>
                  </a:extLst>
                </a:gridCol>
              </a:tblGrid>
              <a:tr h="276954">
                <a:tc>
                  <a:txBody>
                    <a:bodyPr/>
                    <a:lstStyle/>
                    <a:p>
                      <a:pPr algn="ctr" fontAlgn="ctr"/>
                      <a:r>
                        <a:rPr lang="tr-TR" sz="600" b="1" i="0" u="none" strike="noStrike" dirty="0">
                          <a:solidFill>
                            <a:srgbClr val="000000"/>
                          </a:solidFill>
                          <a:effectLst/>
                          <a:latin typeface="Tahoma"/>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600" b="1" i="0" u="none" strike="noStrike">
                          <a:solidFill>
                            <a:srgbClr val="000000"/>
                          </a:solidFill>
                          <a:effectLst/>
                          <a:latin typeface="Tahoma"/>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443126">
                <a:tc>
                  <a:txBody>
                    <a:bodyPr/>
                    <a:lstStyle/>
                    <a:p>
                      <a:pPr algn="ctr" fontAlgn="ctr"/>
                      <a:r>
                        <a:rPr lang="tr-TR" sz="900" b="0" i="0" u="none" strike="noStrike" dirty="0">
                          <a:solidFill>
                            <a:srgbClr val="000000"/>
                          </a:solidFill>
                          <a:effectLst/>
                          <a:latin typeface="Tahoma"/>
                        </a:rPr>
                        <a:t>704880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ahoma"/>
                        </a:rPr>
                        <a:t>Aferez</a:t>
                      </a:r>
                      <a:r>
                        <a:rPr lang="tr-TR" sz="900" b="0" i="0" u="none" strike="noStrike" dirty="0">
                          <a:solidFill>
                            <a:srgbClr val="000000"/>
                          </a:solidFill>
                          <a:effectLst/>
                          <a:latin typeface="Tahoma"/>
                        </a:rPr>
                        <a:t>, </a:t>
                      </a:r>
                      <a:r>
                        <a:rPr lang="tr-TR" sz="900" b="0" i="0" u="none" strike="noStrike" dirty="0" err="1">
                          <a:solidFill>
                            <a:srgbClr val="000000"/>
                          </a:solidFill>
                          <a:effectLst/>
                          <a:latin typeface="Tahoma"/>
                        </a:rPr>
                        <a:t>lipid</a:t>
                      </a:r>
                      <a:r>
                        <a:rPr lang="tr-TR" sz="900" b="0" i="0" u="none" strike="noStrike" dirty="0">
                          <a:solidFill>
                            <a:srgbClr val="000000"/>
                          </a:solidFill>
                          <a:effectLst/>
                          <a:latin typeface="Tahoma"/>
                        </a:rPr>
                        <a:t> ( 1 seans)</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ahoma"/>
                        </a:rPr>
                        <a:t>Kolon veya </a:t>
                      </a:r>
                      <a:r>
                        <a:rPr lang="tr-TR" sz="900" b="0" i="0" u="none" strike="noStrike" dirty="0" err="1">
                          <a:solidFill>
                            <a:srgbClr val="000000"/>
                          </a:solidFill>
                          <a:effectLst/>
                          <a:latin typeface="Tahoma"/>
                        </a:rPr>
                        <a:t>kaskad</a:t>
                      </a:r>
                      <a:r>
                        <a:rPr lang="tr-TR" sz="900" b="0" i="0" u="none" strike="noStrike" dirty="0">
                          <a:solidFill>
                            <a:srgbClr val="000000"/>
                          </a:solidFill>
                          <a:effectLst/>
                          <a:latin typeface="Tahoma"/>
                        </a:rPr>
                        <a:t> </a:t>
                      </a:r>
                      <a:r>
                        <a:rPr lang="tr-TR" sz="900" b="0" i="0" u="none" strike="noStrike" dirty="0" err="1">
                          <a:solidFill>
                            <a:srgbClr val="000000"/>
                          </a:solidFill>
                          <a:effectLst/>
                          <a:latin typeface="Tahoma"/>
                        </a:rPr>
                        <a:t>filtrasyon</a:t>
                      </a:r>
                      <a:r>
                        <a:rPr lang="tr-TR" sz="900" b="0" i="0" u="none" strike="noStrike" dirty="0">
                          <a:solidFill>
                            <a:srgbClr val="000000"/>
                          </a:solidFill>
                          <a:effectLst/>
                          <a:latin typeface="Tahoma"/>
                        </a:rPr>
                        <a:t> yöntemi ile</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tr-TR" sz="900" b="0" i="0" u="none" strike="noStrike" dirty="0">
                          <a:solidFill>
                            <a:srgbClr val="000000"/>
                          </a:solidFill>
                          <a:effectLst/>
                          <a:latin typeface="Tahoma"/>
                        </a:rPr>
                        <a:t>834,2</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900" b="0" i="0" u="none" strike="noStrike" dirty="0">
                          <a:solidFill>
                            <a:srgbClr val="000000"/>
                          </a:solidFill>
                          <a:effectLst/>
                          <a:latin typeface="Tahoma"/>
                        </a:rPr>
                        <a:t>    494,68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2736053429"/>
              </p:ext>
            </p:extLst>
          </p:nvPr>
        </p:nvGraphicFramePr>
        <p:xfrm>
          <a:off x="323528" y="1700808"/>
          <a:ext cx="8435280" cy="653278"/>
        </p:xfrm>
        <a:graphic>
          <a:graphicData uri="http://schemas.openxmlformats.org/drawingml/2006/table">
            <a:tbl>
              <a:tblPr/>
              <a:tblGrid>
                <a:gridCol w="432048">
                  <a:extLst>
                    <a:ext uri="{9D8B030D-6E8A-4147-A177-3AD203B41FA5}">
                      <a16:colId xmlns:a16="http://schemas.microsoft.com/office/drawing/2014/main" val="20000"/>
                    </a:ext>
                  </a:extLst>
                </a:gridCol>
                <a:gridCol w="3155440">
                  <a:extLst>
                    <a:ext uri="{9D8B030D-6E8A-4147-A177-3AD203B41FA5}">
                      <a16:colId xmlns:a16="http://schemas.microsoft.com/office/drawing/2014/main" val="20001"/>
                    </a:ext>
                  </a:extLst>
                </a:gridCol>
                <a:gridCol w="3518611">
                  <a:extLst>
                    <a:ext uri="{9D8B030D-6E8A-4147-A177-3AD203B41FA5}">
                      <a16:colId xmlns:a16="http://schemas.microsoft.com/office/drawing/2014/main" val="20002"/>
                    </a:ext>
                  </a:extLst>
                </a:gridCol>
                <a:gridCol w="712202">
                  <a:extLst>
                    <a:ext uri="{9D8B030D-6E8A-4147-A177-3AD203B41FA5}">
                      <a16:colId xmlns:a16="http://schemas.microsoft.com/office/drawing/2014/main" val="20003"/>
                    </a:ext>
                  </a:extLst>
                </a:gridCol>
                <a:gridCol w="616979">
                  <a:extLst>
                    <a:ext uri="{9D8B030D-6E8A-4147-A177-3AD203B41FA5}">
                      <a16:colId xmlns:a16="http://schemas.microsoft.com/office/drawing/2014/main" val="20004"/>
                    </a:ext>
                  </a:extLst>
                </a:gridCol>
              </a:tblGrid>
              <a:tr h="340288">
                <a:tc>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dirty="0">
                          <a:solidFill>
                            <a:srgbClr val="000000"/>
                          </a:solidFill>
                          <a:effectLst/>
                          <a:latin typeface="Tahoma" pitchFamily="34" charset="0"/>
                          <a:ea typeface="Tahoma" pitchFamily="34" charset="0"/>
                          <a:cs typeface="Tahoma" pitchFamily="34" charset="0"/>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dirty="0">
                          <a:solidFill>
                            <a:srgbClr val="000000"/>
                          </a:solidFill>
                          <a:effectLst/>
                          <a:latin typeface="Tahoma" pitchFamily="34" charset="0"/>
                          <a:ea typeface="Tahoma" pitchFamily="34" charset="0"/>
                          <a:cs typeface="Tahoma" pitchFamily="34" charset="0"/>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1" i="0" u="none" strike="noStrike">
                          <a:solidFill>
                            <a:srgbClr val="000000"/>
                          </a:solidFill>
                          <a:effectLst/>
                          <a:latin typeface="Tahoma" pitchFamily="34" charset="0"/>
                          <a:ea typeface="Tahoma" pitchFamily="34" charset="0"/>
                          <a:cs typeface="Tahoma" pitchFamily="34" charset="0"/>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900" b="1" i="0" u="none" strike="noStrike">
                          <a:solidFill>
                            <a:srgbClr val="000000"/>
                          </a:solidFill>
                          <a:effectLst/>
                          <a:latin typeface="Tahoma" pitchFamily="34" charset="0"/>
                          <a:ea typeface="Tahoma" pitchFamily="34" charset="0"/>
                          <a:cs typeface="Tahoma" pitchFamily="34" charset="0"/>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35776">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704920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Aferez</a:t>
                      </a: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Terapötik</a:t>
                      </a:r>
                      <a:r>
                        <a:rPr lang="tr-TR" sz="900" b="0" i="0" u="none" strike="noStrike" dirty="0">
                          <a:solidFill>
                            <a:srgbClr val="000000"/>
                          </a:solidFill>
                          <a:effectLst/>
                          <a:latin typeface="Tahoma" pitchFamily="34" charset="0"/>
                          <a:ea typeface="Tahoma" pitchFamily="34" charset="0"/>
                          <a:cs typeface="Tahoma" pitchFamily="34" charset="0"/>
                        </a:rPr>
                        <a:t> plazma değişimi (1 seans)</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Plazmaferezis</a:t>
                      </a:r>
                      <a:endParaRPr lang="tr-TR" sz="900" b="0" i="0" u="none" strike="noStrike" dirty="0">
                        <a:solidFill>
                          <a:srgbClr val="000000"/>
                        </a:solidFill>
                        <a:effectLst/>
                        <a:latin typeface="Tahoma" pitchFamily="34" charset="0"/>
                        <a:ea typeface="Tahoma" pitchFamily="34" charset="0"/>
                        <a:cs typeface="Tahoma" pitchFamily="34" charset="0"/>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tr-TR" sz="900" b="0" i="0" u="none" strike="noStrike" dirty="0">
                          <a:solidFill>
                            <a:srgbClr val="000000"/>
                          </a:solidFill>
                          <a:effectLst/>
                          <a:latin typeface="Tahoma"/>
                        </a:rPr>
                        <a:t>     986,,08</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900" b="0" i="0" u="none" strike="noStrike" dirty="0">
                          <a:solidFill>
                            <a:srgbClr val="000000"/>
                          </a:solidFill>
                          <a:effectLst/>
                          <a:latin typeface="Tahoma"/>
                        </a:rPr>
                        <a:t> 586,52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sp>
        <p:nvSpPr>
          <p:cNvPr id="9" name="Aşağı Ok 8"/>
          <p:cNvSpPr/>
          <p:nvPr/>
        </p:nvSpPr>
        <p:spPr>
          <a:xfrm>
            <a:off x="3131840" y="2348880"/>
            <a:ext cx="432048" cy="237566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Aşağı Ok 9"/>
          <p:cNvSpPr/>
          <p:nvPr/>
        </p:nvSpPr>
        <p:spPr>
          <a:xfrm>
            <a:off x="2123728" y="3284984"/>
            <a:ext cx="372749" cy="19138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Picture 2" descr="C:\Users\User\Desktop\Ekran Alıntısı.PNG">
            <a:extLst>
              <a:ext uri="{FF2B5EF4-FFF2-40B4-BE49-F238E27FC236}">
                <a16:creationId xmlns:a16="http://schemas.microsoft.com/office/drawing/2014/main" id="{8075F48E-A0EC-D05D-6AF3-DE71BB511A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26AAD821-9EA3-3D1F-8D6B-A798304A397D}"/>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157248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24712"/>
          </a:xfrm>
        </p:spPr>
        <p:txBody>
          <a:bodyPr>
            <a:normAutofit/>
          </a:bodyPr>
          <a:lstStyle/>
          <a:p>
            <a:pPr algn="ctr"/>
            <a:r>
              <a:rPr lang="tr-TR" sz="3600" b="1" dirty="0">
                <a:latin typeface="Tahoma" pitchFamily="34" charset="0"/>
                <a:ea typeface="Tahoma" pitchFamily="34" charset="0"/>
                <a:cs typeface="Tahoma" pitchFamily="34" charset="0"/>
              </a:rPr>
              <a:t>SEPSİS İŞLEMİ</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2028243067"/>
              </p:ext>
            </p:extLst>
          </p:nvPr>
        </p:nvGraphicFramePr>
        <p:xfrm>
          <a:off x="395536" y="3140968"/>
          <a:ext cx="8352928" cy="3734249"/>
        </p:xfrm>
        <a:graphic>
          <a:graphicData uri="http://schemas.openxmlformats.org/drawingml/2006/table">
            <a:tbl>
              <a:tblPr/>
              <a:tblGrid>
                <a:gridCol w="395897">
                  <a:extLst>
                    <a:ext uri="{9D8B030D-6E8A-4147-A177-3AD203B41FA5}">
                      <a16:colId xmlns:a16="http://schemas.microsoft.com/office/drawing/2014/main" val="20000"/>
                    </a:ext>
                  </a:extLst>
                </a:gridCol>
                <a:gridCol w="1980367">
                  <a:extLst>
                    <a:ext uri="{9D8B030D-6E8A-4147-A177-3AD203B41FA5}">
                      <a16:colId xmlns:a16="http://schemas.microsoft.com/office/drawing/2014/main" val="20001"/>
                    </a:ext>
                  </a:extLst>
                </a:gridCol>
                <a:gridCol w="5339513">
                  <a:extLst>
                    <a:ext uri="{9D8B030D-6E8A-4147-A177-3AD203B41FA5}">
                      <a16:colId xmlns:a16="http://schemas.microsoft.com/office/drawing/2014/main" val="20002"/>
                    </a:ext>
                  </a:extLst>
                </a:gridCol>
                <a:gridCol w="637151">
                  <a:extLst>
                    <a:ext uri="{9D8B030D-6E8A-4147-A177-3AD203B41FA5}">
                      <a16:colId xmlns:a16="http://schemas.microsoft.com/office/drawing/2014/main" val="20003"/>
                    </a:ext>
                  </a:extLst>
                </a:gridCol>
              </a:tblGrid>
              <a:tr h="131349">
                <a:tc gridSpan="4">
                  <a:txBody>
                    <a:bodyPr/>
                    <a:lstStyle/>
                    <a:p>
                      <a:pPr algn="ctr" fontAlgn="ctr"/>
                      <a:r>
                        <a:rPr lang="tr-TR" sz="700" b="1" i="0" u="none" strike="noStrike" dirty="0">
                          <a:solidFill>
                            <a:srgbClr val="000000"/>
                          </a:solidFill>
                          <a:effectLst/>
                          <a:latin typeface="Tahoma" pitchFamily="34" charset="0"/>
                          <a:ea typeface="Tahoma" pitchFamily="34" charset="0"/>
                          <a:cs typeface="Tahoma" pitchFamily="34" charset="0"/>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99184">
                <a:tc>
                  <a:txBody>
                    <a:bodyPr/>
                    <a:lstStyle/>
                    <a:p>
                      <a:pPr algn="ctr" fontAlgn="ctr"/>
                      <a:r>
                        <a:rPr lang="tr-TR" sz="700" b="1" i="0" u="none" strike="noStrike">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dirty="0">
                          <a:solidFill>
                            <a:srgbClr val="000000"/>
                          </a:solidFill>
                          <a:effectLst/>
                          <a:latin typeface="Tahoma" pitchFamily="34" charset="0"/>
                          <a:ea typeface="Tahoma" pitchFamily="34" charset="0"/>
                          <a:cs typeface="Tahoma" pitchFamily="34" charset="0"/>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700" b="1" i="0" u="none" strike="noStrike">
                          <a:solidFill>
                            <a:srgbClr val="000000"/>
                          </a:solidFill>
                          <a:effectLst/>
                          <a:latin typeface="Tahoma" pitchFamily="34" charset="0"/>
                          <a:ea typeface="Tahoma" pitchFamily="34" charset="0"/>
                          <a:cs typeface="Tahoma" pitchFamily="34" charset="0"/>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2809827">
                <a:tc>
                  <a:txBody>
                    <a:bodyPr/>
                    <a:lstStyle/>
                    <a:p>
                      <a:pPr algn="ctr" fontAlgn="ctr"/>
                      <a:r>
                        <a:rPr lang="tr-TR" sz="700" b="0" i="0" u="none" strike="noStrike">
                          <a:solidFill>
                            <a:srgbClr val="000000"/>
                          </a:solidFill>
                          <a:effectLst/>
                          <a:latin typeface="Calibri"/>
                        </a:rPr>
                        <a:t>HO1020</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Calibri"/>
                        </a:rPr>
                        <a:t>SEPSİS ADSORBSİYON KOLONU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Calibri"/>
                        </a:rPr>
                        <a:t>Üçüncü basamak resmi sağlık hizmeti sunucuları, üçüncü seviye yoğun bakım ünitelerinde takip edilen hastalarda;</a:t>
                      </a:r>
                    </a:p>
                    <a:p>
                      <a:pPr algn="just" fontAlgn="ctr"/>
                      <a:r>
                        <a:rPr lang="tr-TR" sz="900" b="0" i="0" u="none" strike="noStrike" dirty="0">
                          <a:solidFill>
                            <a:srgbClr val="000000"/>
                          </a:solidFill>
                          <a:effectLst/>
                          <a:latin typeface="Calibri"/>
                        </a:rPr>
                        <a:t>(1) Septik şok klinik tablosunun gelişmiş olması durumunda aşağıdaki kriterlerin tamamının varlığı gereklidir.</a:t>
                      </a:r>
                    </a:p>
                    <a:p>
                      <a:pPr algn="just" fontAlgn="ctr"/>
                      <a:r>
                        <a:rPr lang="tr-TR" sz="900" b="0" i="0" u="none" strike="noStrike" dirty="0">
                          <a:solidFill>
                            <a:srgbClr val="000000"/>
                          </a:solidFill>
                          <a:effectLst/>
                          <a:latin typeface="Calibri"/>
                        </a:rPr>
                        <a:t>a) Kanıtlanmış ya da kuvvetle şüphelenilen bakteriyel enfeksiyon olması, </a:t>
                      </a:r>
                    </a:p>
                    <a:p>
                      <a:pPr algn="just" fontAlgn="ctr"/>
                      <a:r>
                        <a:rPr lang="tr-TR" sz="900" b="0" i="0" u="none" strike="noStrike" dirty="0">
                          <a:solidFill>
                            <a:srgbClr val="000000"/>
                          </a:solidFill>
                          <a:effectLst/>
                          <a:latin typeface="Calibri"/>
                        </a:rPr>
                        <a:t>1) Enfeksiyon odağının olması,</a:t>
                      </a:r>
                    </a:p>
                    <a:p>
                      <a:pPr algn="just" fontAlgn="ctr"/>
                      <a:r>
                        <a:rPr lang="tr-TR" sz="900" b="0" i="0" u="none" strike="noStrike" dirty="0">
                          <a:solidFill>
                            <a:srgbClr val="000000"/>
                          </a:solidFill>
                          <a:effectLst/>
                          <a:latin typeface="Calibri"/>
                        </a:rPr>
                        <a:t>2) Çok ilaç dirençli bakteri enfeksiyonu olması,</a:t>
                      </a:r>
                    </a:p>
                    <a:p>
                      <a:pPr algn="just" fontAlgn="ctr"/>
                      <a:r>
                        <a:rPr lang="tr-TR" sz="900" b="0" i="0" u="none" strike="noStrike" dirty="0">
                          <a:solidFill>
                            <a:srgbClr val="000000"/>
                          </a:solidFill>
                          <a:effectLst/>
                          <a:latin typeface="Calibri"/>
                        </a:rPr>
                        <a:t>3) Geniş spektrumlu antibiyotik verilmiş olmasına rağmen 48-72 saat içinde yanıt alınamamış olması,</a:t>
                      </a:r>
                    </a:p>
                    <a:p>
                      <a:pPr algn="just" fontAlgn="ctr"/>
                      <a:r>
                        <a:rPr lang="tr-TR" sz="900" b="0" i="0" u="none" strike="noStrike" dirty="0">
                          <a:solidFill>
                            <a:srgbClr val="000000"/>
                          </a:solidFill>
                          <a:effectLst/>
                          <a:latin typeface="Calibri"/>
                        </a:rPr>
                        <a:t>4) Enfeksiyon odak kontrolü sağlanamamış olması</a:t>
                      </a:r>
                    </a:p>
                    <a:p>
                      <a:pPr algn="just" fontAlgn="ctr"/>
                      <a:r>
                        <a:rPr lang="tr-TR" sz="900" b="0" i="0" u="none" strike="noStrike" dirty="0">
                          <a:solidFill>
                            <a:srgbClr val="000000"/>
                          </a:solidFill>
                          <a:effectLst/>
                          <a:latin typeface="Calibri"/>
                        </a:rPr>
                        <a:t>veya </a:t>
                      </a:r>
                      <a:r>
                        <a:rPr lang="tr-TR" sz="900" b="0" i="0" u="none" strike="noStrike" dirty="0" err="1">
                          <a:solidFill>
                            <a:srgbClr val="000000"/>
                          </a:solidFill>
                          <a:effectLst/>
                          <a:latin typeface="Calibri"/>
                        </a:rPr>
                        <a:t>sitokin</a:t>
                      </a:r>
                      <a:r>
                        <a:rPr lang="tr-TR" sz="900" b="0" i="0" u="none" strike="noStrike" dirty="0">
                          <a:solidFill>
                            <a:srgbClr val="000000"/>
                          </a:solidFill>
                          <a:effectLst/>
                          <a:latin typeface="Calibri"/>
                        </a:rPr>
                        <a:t> fırtınası ile seyreden ağır </a:t>
                      </a:r>
                      <a:r>
                        <a:rPr lang="tr-TR" sz="900" b="0" i="0" u="none" strike="noStrike" dirty="0" err="1">
                          <a:solidFill>
                            <a:srgbClr val="000000"/>
                          </a:solidFill>
                          <a:effectLst/>
                          <a:latin typeface="Calibri"/>
                        </a:rPr>
                        <a:t>viral</a:t>
                      </a:r>
                      <a:r>
                        <a:rPr lang="tr-TR" sz="900" b="0" i="0" u="none" strike="noStrike" dirty="0">
                          <a:solidFill>
                            <a:srgbClr val="000000"/>
                          </a:solidFill>
                          <a:effectLst/>
                          <a:latin typeface="Calibri"/>
                        </a:rPr>
                        <a:t> enfeksiyonlar.</a:t>
                      </a:r>
                    </a:p>
                    <a:p>
                      <a:pPr algn="just" fontAlgn="ctr"/>
                      <a:r>
                        <a:rPr lang="tr-TR" sz="900" b="0" i="0" u="none" strike="noStrike" dirty="0">
                          <a:solidFill>
                            <a:srgbClr val="000000"/>
                          </a:solidFill>
                          <a:effectLst/>
                          <a:latin typeface="Calibri"/>
                        </a:rPr>
                        <a:t>b) SOFA skorunda ≥ 2 artış olması,</a:t>
                      </a:r>
                    </a:p>
                    <a:p>
                      <a:pPr algn="just" fontAlgn="ctr"/>
                      <a:r>
                        <a:rPr lang="tr-TR" sz="900" b="0" i="0" u="none" strike="noStrike" dirty="0">
                          <a:solidFill>
                            <a:srgbClr val="000000"/>
                          </a:solidFill>
                          <a:effectLst/>
                          <a:latin typeface="Calibri"/>
                        </a:rPr>
                        <a:t>c) Yeterli sıvı desteğine rağmen, ortalama arter basıncının &gt;65 mm Hg olması için </a:t>
                      </a:r>
                      <a:r>
                        <a:rPr lang="tr-TR" sz="900" b="0" i="0" u="none" strike="noStrike" dirty="0" err="1">
                          <a:solidFill>
                            <a:srgbClr val="000000"/>
                          </a:solidFill>
                          <a:effectLst/>
                          <a:latin typeface="Calibri"/>
                        </a:rPr>
                        <a:t>noradrenalin</a:t>
                      </a:r>
                      <a:r>
                        <a:rPr lang="tr-TR" sz="900" b="0" i="0" u="none" strike="noStrike" dirty="0">
                          <a:solidFill>
                            <a:srgbClr val="000000"/>
                          </a:solidFill>
                          <a:effectLst/>
                          <a:latin typeface="Calibri"/>
                        </a:rPr>
                        <a:t>  ≥ 0.5 mg/kg/</a:t>
                      </a:r>
                      <a:r>
                        <a:rPr lang="tr-TR" sz="900" b="0" i="0" u="none" strike="noStrike" dirty="0" err="1">
                          <a:solidFill>
                            <a:srgbClr val="000000"/>
                          </a:solidFill>
                          <a:effectLst/>
                          <a:latin typeface="Calibri"/>
                        </a:rPr>
                        <a:t>dk</a:t>
                      </a:r>
                      <a:r>
                        <a:rPr lang="tr-TR" sz="900" b="0" i="0" u="none" strike="noStrike" dirty="0">
                          <a:solidFill>
                            <a:srgbClr val="000000"/>
                          </a:solidFill>
                          <a:effectLst/>
                          <a:latin typeface="Calibri"/>
                        </a:rPr>
                        <a:t> </a:t>
                      </a:r>
                      <a:r>
                        <a:rPr lang="tr-TR" sz="900" b="0" i="0" u="none" strike="noStrike" dirty="0" err="1">
                          <a:solidFill>
                            <a:srgbClr val="000000"/>
                          </a:solidFill>
                          <a:effectLst/>
                          <a:latin typeface="Calibri"/>
                        </a:rPr>
                        <a:t>vazopressör</a:t>
                      </a:r>
                      <a:r>
                        <a:rPr lang="tr-TR" sz="900" b="0" i="0" u="none" strike="noStrike" dirty="0">
                          <a:solidFill>
                            <a:srgbClr val="000000"/>
                          </a:solidFill>
                          <a:effectLst/>
                          <a:latin typeface="Calibri"/>
                        </a:rPr>
                        <a:t> desteği gerektirmesi,</a:t>
                      </a:r>
                    </a:p>
                    <a:p>
                      <a:pPr algn="just" fontAlgn="ctr"/>
                      <a:r>
                        <a:rPr lang="tr-TR" sz="900" b="0" i="0" u="none" strike="noStrike" dirty="0">
                          <a:solidFill>
                            <a:srgbClr val="000000"/>
                          </a:solidFill>
                          <a:effectLst/>
                          <a:latin typeface="Calibri"/>
                        </a:rPr>
                        <a:t>ç) Kan </a:t>
                      </a:r>
                      <a:r>
                        <a:rPr lang="tr-TR" sz="900" b="0" i="0" u="none" strike="noStrike" dirty="0" err="1">
                          <a:solidFill>
                            <a:srgbClr val="000000"/>
                          </a:solidFill>
                          <a:effectLst/>
                          <a:latin typeface="Calibri"/>
                        </a:rPr>
                        <a:t>laktat</a:t>
                      </a:r>
                      <a:r>
                        <a:rPr lang="tr-TR" sz="900" b="0" i="0" u="none" strike="noStrike" dirty="0">
                          <a:solidFill>
                            <a:srgbClr val="000000"/>
                          </a:solidFill>
                          <a:effectLst/>
                          <a:latin typeface="Calibri"/>
                        </a:rPr>
                        <a:t> düzeyinin </a:t>
                      </a:r>
                      <a:r>
                        <a:rPr lang="tr-TR" sz="900" b="0" i="0" u="none" strike="noStrike" dirty="0" err="1">
                          <a:solidFill>
                            <a:srgbClr val="000000"/>
                          </a:solidFill>
                          <a:effectLst/>
                          <a:latin typeface="Calibri"/>
                        </a:rPr>
                        <a:t>persistan</a:t>
                      </a:r>
                      <a:r>
                        <a:rPr lang="tr-TR" sz="900" b="0" i="0" u="none" strike="noStrike" dirty="0">
                          <a:solidFill>
                            <a:srgbClr val="000000"/>
                          </a:solidFill>
                          <a:effectLst/>
                          <a:latin typeface="Calibri"/>
                        </a:rPr>
                        <a:t> olarak &gt;2mmol/L olması,</a:t>
                      </a:r>
                    </a:p>
                    <a:p>
                      <a:pPr algn="just" fontAlgn="ctr"/>
                      <a:r>
                        <a:rPr lang="tr-TR" sz="900" b="0" i="0" u="none" strike="noStrike" dirty="0">
                          <a:solidFill>
                            <a:srgbClr val="000000"/>
                          </a:solidFill>
                          <a:effectLst/>
                          <a:latin typeface="Calibri"/>
                        </a:rPr>
                        <a:t>(2) Çoklu organ yetmezliği ile seyreden </a:t>
                      </a:r>
                      <a:r>
                        <a:rPr lang="tr-TR" sz="900" b="0" i="0" u="none" strike="noStrike" dirty="0" err="1">
                          <a:solidFill>
                            <a:srgbClr val="000000"/>
                          </a:solidFill>
                          <a:effectLst/>
                          <a:latin typeface="Calibri"/>
                        </a:rPr>
                        <a:t>hemodinamik</a:t>
                      </a:r>
                      <a:r>
                        <a:rPr lang="tr-TR" sz="900" b="0" i="0" u="none" strike="noStrike" dirty="0">
                          <a:solidFill>
                            <a:srgbClr val="000000"/>
                          </a:solidFill>
                          <a:effectLst/>
                          <a:latin typeface="Calibri"/>
                        </a:rPr>
                        <a:t> olarak </a:t>
                      </a:r>
                      <a:r>
                        <a:rPr lang="tr-TR" sz="900" b="0" i="0" u="none" strike="noStrike" dirty="0" err="1">
                          <a:solidFill>
                            <a:srgbClr val="000000"/>
                          </a:solidFill>
                          <a:effectLst/>
                          <a:latin typeface="Calibri"/>
                        </a:rPr>
                        <a:t>unstabil</a:t>
                      </a:r>
                      <a:r>
                        <a:rPr lang="tr-TR" sz="900" b="0" i="0" u="none" strike="noStrike" dirty="0">
                          <a:solidFill>
                            <a:srgbClr val="000000"/>
                          </a:solidFill>
                          <a:effectLst/>
                          <a:latin typeface="Calibri"/>
                        </a:rPr>
                        <a:t> </a:t>
                      </a:r>
                      <a:r>
                        <a:rPr lang="tr-TR" sz="900" b="0" i="0" u="none" strike="noStrike" dirty="0" err="1">
                          <a:solidFill>
                            <a:srgbClr val="000000"/>
                          </a:solidFill>
                          <a:effectLst/>
                          <a:latin typeface="Calibri"/>
                        </a:rPr>
                        <a:t>hiperinflamatuar</a:t>
                      </a:r>
                      <a:r>
                        <a:rPr lang="tr-TR" sz="900" b="0" i="0" u="none" strike="noStrike" dirty="0">
                          <a:solidFill>
                            <a:srgbClr val="000000"/>
                          </a:solidFill>
                          <a:effectLst/>
                          <a:latin typeface="Calibri"/>
                        </a:rPr>
                        <a:t> durum olması,</a:t>
                      </a:r>
                    </a:p>
                    <a:p>
                      <a:pPr algn="just" fontAlgn="ctr"/>
                      <a:r>
                        <a:rPr lang="tr-TR" sz="900" b="0" i="0" u="none" strike="noStrike" dirty="0">
                          <a:solidFill>
                            <a:srgbClr val="000000"/>
                          </a:solidFill>
                          <a:effectLst/>
                          <a:latin typeface="Calibri"/>
                        </a:rPr>
                        <a:t>a) Vücut yüzey alanı %30 ve üzeri yanıklar veya</a:t>
                      </a:r>
                    </a:p>
                    <a:p>
                      <a:pPr algn="just" fontAlgn="ctr"/>
                      <a:r>
                        <a:rPr lang="tr-TR" sz="900" b="0" i="0" u="none" strike="noStrike" dirty="0">
                          <a:solidFill>
                            <a:srgbClr val="000000"/>
                          </a:solidFill>
                          <a:effectLst/>
                          <a:latin typeface="Calibri"/>
                        </a:rPr>
                        <a:t>b) </a:t>
                      </a:r>
                      <a:r>
                        <a:rPr lang="tr-TR" sz="900" b="0" i="0" u="none" strike="noStrike" dirty="0" err="1">
                          <a:solidFill>
                            <a:srgbClr val="000000"/>
                          </a:solidFill>
                          <a:effectLst/>
                          <a:latin typeface="Calibri"/>
                        </a:rPr>
                        <a:t>Crush</a:t>
                      </a:r>
                      <a:r>
                        <a:rPr lang="tr-TR" sz="900" b="0" i="0" u="none" strike="noStrike" dirty="0">
                          <a:solidFill>
                            <a:srgbClr val="000000"/>
                          </a:solidFill>
                          <a:effectLst/>
                          <a:latin typeface="Calibri"/>
                        </a:rPr>
                        <a:t> sendromları </a:t>
                      </a:r>
                    </a:p>
                    <a:p>
                      <a:pPr algn="just" fontAlgn="ctr"/>
                      <a:r>
                        <a:rPr lang="tr-TR" sz="900" b="0" i="0" u="none" strike="noStrike" dirty="0">
                          <a:solidFill>
                            <a:srgbClr val="000000"/>
                          </a:solidFill>
                          <a:effectLst/>
                          <a:latin typeface="Calibri"/>
                        </a:rPr>
                        <a:t>Kriterlerinin varlığının tespit edildiği durumlarda var </a:t>
                      </a:r>
                      <a:r>
                        <a:rPr lang="tr-TR" sz="900" b="0" i="0" u="none" strike="noStrike" dirty="0">
                          <a:solidFill>
                            <a:srgbClr val="FF0000"/>
                          </a:solidFill>
                          <a:effectLst/>
                          <a:latin typeface="Calibri"/>
                        </a:rPr>
                        <a:t>ise yoğun bakım uzmanı yok ise yoğun bakım sorumlu uzmanı olarak görevlendirilmiş bir uzmanın, hematoloji ile enfeksiyon hastalıkları ve klinik mikrobiyoloji uzmanlarının bulunduğu sağlık kurulu raporu ile günde 1 (bir) adetten en fazla 5 (beş) gün kullanılması halinde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b"/>
                      <a:r>
                        <a:rPr lang="tr-TR" sz="700" b="0" i="0" u="none" strike="noStrike" dirty="0">
                          <a:solidFill>
                            <a:srgbClr val="000000"/>
                          </a:solidFill>
                          <a:effectLst/>
                          <a:latin typeface="Tahoma" pitchFamily="34" charset="0"/>
                          <a:ea typeface="Tahoma" pitchFamily="34" charset="0"/>
                          <a:cs typeface="Tahoma" pitchFamily="34" charset="0"/>
                        </a:rPr>
                        <a:t>      </a:t>
                      </a:r>
                      <a:r>
                        <a:rPr lang="tr-TR" sz="700" b="0" i="0" u="none" strike="noStrike" dirty="0">
                          <a:solidFill>
                            <a:srgbClr val="000000"/>
                          </a:solidFill>
                          <a:effectLst/>
                          <a:latin typeface="Calibri"/>
                        </a:rPr>
                        <a:t> 22.011,42 </a:t>
                      </a:r>
                      <a:r>
                        <a:rPr lang="tr-TR" sz="700" b="0" i="0" u="none" strike="noStrike" dirty="0">
                          <a:solidFill>
                            <a:srgbClr val="000000"/>
                          </a:solidFill>
                          <a:effectLst/>
                          <a:latin typeface="Tahoma" pitchFamily="34" charset="0"/>
                          <a:ea typeface="Tahoma" pitchFamily="34" charset="0"/>
                          <a:cs typeface="Tahoma" pitchFamily="34" charset="0"/>
                        </a:rPr>
                        <a:t> </a:t>
                      </a:r>
                    </a:p>
                  </a:txBody>
                  <a:tcPr marL="6318" marR="6318" marT="63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166779">
                <a:tc>
                  <a:txBody>
                    <a:bodyPr/>
                    <a:lstStyle/>
                    <a:p>
                      <a:pPr algn="ctr" fontAlgn="ctr"/>
                      <a:r>
                        <a:rPr lang="tr-TR" sz="700" b="0" i="0" u="none" strike="noStrike">
                          <a:solidFill>
                            <a:srgbClr val="000000"/>
                          </a:solidFill>
                          <a:effectLst/>
                          <a:latin typeface="Calibri"/>
                        </a:rPr>
                        <a:t>HO1021</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Calibri"/>
                        </a:rPr>
                        <a:t>SEPSİS ADSORBSİYON TÜP SETİ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700" b="0" i="0" u="none" strike="noStrike" dirty="0">
                          <a:solidFill>
                            <a:srgbClr val="000000"/>
                          </a:solidFill>
                          <a:effectLst/>
                          <a:latin typeface="Calibri"/>
                        </a:rPr>
                        <a:t>(1) </a:t>
                      </a:r>
                      <a:r>
                        <a:rPr lang="tr-TR" sz="800" b="0" i="0" u="none" strike="noStrike" dirty="0">
                          <a:solidFill>
                            <a:srgbClr val="000000"/>
                          </a:solidFill>
                          <a:effectLst/>
                          <a:latin typeface="Calibri"/>
                        </a:rPr>
                        <a:t>Üçüncü basamak resmi sağlık hizmeti sunucuları, üçüncü seviye yoğun bakım ünitelerinde takip edilen hastalarda; yoğun bakım uzmanı veya yoğun bakım sorumlu uzmanı olarak görevlendirilmiş bir uzmanın, hematoloji ile enfeksiyon hastalıkları ve klinik mikrobiyoloji uzmanlarının bulunduğu sağlık kurulu raporu ile günde bir (1) adetten en fazla beş (5) gün kullanılması halinde bedeli karşılanır</a:t>
                      </a:r>
                      <a:r>
                        <a:rPr lang="tr-TR" sz="700" b="0" i="0" u="none" strike="noStrike" dirty="0">
                          <a:solidFill>
                            <a:srgbClr val="000000"/>
                          </a:solidFill>
                          <a:effectLst/>
                          <a:latin typeface="Calibri"/>
                        </a:rPr>
                        <a:t>.</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700" b="0" i="0" u="none" strike="noStrike" dirty="0">
                          <a:solidFill>
                            <a:srgbClr val="000000"/>
                          </a:solidFill>
                          <a:effectLst/>
                          <a:latin typeface="Calibri"/>
                        </a:rPr>
                        <a:t>         6.318,09 </a:t>
                      </a:r>
                    </a:p>
                  </a:txBody>
                  <a:tcPr marL="6209" marR="6209" marT="6209"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1493020732"/>
              </p:ext>
            </p:extLst>
          </p:nvPr>
        </p:nvGraphicFramePr>
        <p:xfrm>
          <a:off x="323527" y="1772816"/>
          <a:ext cx="8301609" cy="568374"/>
        </p:xfrm>
        <a:graphic>
          <a:graphicData uri="http://schemas.openxmlformats.org/drawingml/2006/table">
            <a:tbl>
              <a:tblPr/>
              <a:tblGrid>
                <a:gridCol w="518072">
                  <a:extLst>
                    <a:ext uri="{9D8B030D-6E8A-4147-A177-3AD203B41FA5}">
                      <a16:colId xmlns:a16="http://schemas.microsoft.com/office/drawing/2014/main" val="20000"/>
                    </a:ext>
                  </a:extLst>
                </a:gridCol>
                <a:gridCol w="3135699">
                  <a:extLst>
                    <a:ext uri="{9D8B030D-6E8A-4147-A177-3AD203B41FA5}">
                      <a16:colId xmlns:a16="http://schemas.microsoft.com/office/drawing/2014/main" val="20001"/>
                    </a:ext>
                  </a:extLst>
                </a:gridCol>
                <a:gridCol w="3780347">
                  <a:extLst>
                    <a:ext uri="{9D8B030D-6E8A-4147-A177-3AD203B41FA5}">
                      <a16:colId xmlns:a16="http://schemas.microsoft.com/office/drawing/2014/main" val="20002"/>
                    </a:ext>
                  </a:extLst>
                </a:gridCol>
                <a:gridCol w="485477">
                  <a:extLst>
                    <a:ext uri="{9D8B030D-6E8A-4147-A177-3AD203B41FA5}">
                      <a16:colId xmlns:a16="http://schemas.microsoft.com/office/drawing/2014/main" val="20003"/>
                    </a:ext>
                  </a:extLst>
                </a:gridCol>
                <a:gridCol w="382014">
                  <a:extLst>
                    <a:ext uri="{9D8B030D-6E8A-4147-A177-3AD203B41FA5}">
                      <a16:colId xmlns:a16="http://schemas.microsoft.com/office/drawing/2014/main" val="20004"/>
                    </a:ext>
                  </a:extLst>
                </a:gridCol>
              </a:tblGrid>
              <a:tr h="288032">
                <a:tc>
                  <a:txBody>
                    <a:bodyPr/>
                    <a:lstStyle/>
                    <a:p>
                      <a:pPr algn="ctr" fontAlgn="ctr"/>
                      <a:r>
                        <a:rPr lang="tr-TR" sz="600" b="1" i="0" u="none" strike="noStrike" dirty="0">
                          <a:solidFill>
                            <a:srgbClr val="000000"/>
                          </a:solidFill>
                          <a:effectLst/>
                          <a:latin typeface="Tahoma"/>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600" b="1" i="0" u="none" strike="noStrike" dirty="0">
                          <a:solidFill>
                            <a:srgbClr val="000000"/>
                          </a:solidFill>
                          <a:effectLst/>
                          <a:latin typeface="Tahoma"/>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16024">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704870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Aferez</a:t>
                      </a:r>
                      <a:r>
                        <a:rPr lang="tr-TR" sz="900" b="0" i="0" u="none" strike="noStrike" baseline="0" dirty="0">
                          <a:solidFill>
                            <a:srgbClr val="000000"/>
                          </a:solidFill>
                          <a:effectLst/>
                          <a:latin typeface="Tahoma" pitchFamily="34" charset="0"/>
                          <a:ea typeface="Tahoma" pitchFamily="34" charset="0"/>
                          <a:cs typeface="Tahoma" pitchFamily="34" charset="0"/>
                        </a:rPr>
                        <a:t> ,</a:t>
                      </a:r>
                      <a:r>
                        <a:rPr lang="tr-TR" sz="900" b="0" i="0" u="none" strike="noStrike" baseline="0" dirty="0" err="1">
                          <a:solidFill>
                            <a:srgbClr val="000000"/>
                          </a:solidFill>
                          <a:effectLst/>
                          <a:latin typeface="Tahoma" pitchFamily="34" charset="0"/>
                          <a:ea typeface="Tahoma" pitchFamily="34" charset="0"/>
                          <a:cs typeface="Tahoma" pitchFamily="34" charset="0"/>
                        </a:rPr>
                        <a:t>IgG</a:t>
                      </a:r>
                      <a:r>
                        <a:rPr lang="tr-TR" sz="900" b="0" i="0" u="none" strike="noStrike" baseline="0" dirty="0">
                          <a:solidFill>
                            <a:srgbClr val="000000"/>
                          </a:solidFill>
                          <a:effectLst/>
                          <a:latin typeface="Tahoma" pitchFamily="34" charset="0"/>
                          <a:ea typeface="Tahoma" pitchFamily="34" charset="0"/>
                          <a:cs typeface="Tahoma" pitchFamily="34" charset="0"/>
                        </a:rPr>
                        <a:t> (</a:t>
                      </a:r>
                      <a:r>
                        <a:rPr lang="tr-TR" sz="900" b="0" i="0" u="none" strike="noStrike" dirty="0">
                          <a:solidFill>
                            <a:srgbClr val="000000"/>
                          </a:solidFill>
                          <a:effectLst/>
                          <a:latin typeface="Tahoma" pitchFamily="34" charset="0"/>
                          <a:ea typeface="Tahoma" pitchFamily="34" charset="0"/>
                          <a:cs typeface="Tahoma" pitchFamily="34" charset="0"/>
                        </a:rPr>
                        <a:t> 1 seans)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704680, </a:t>
                      </a:r>
                      <a:r>
                        <a:rPr lang="tr-TR" sz="900" b="0" i="0" u="none" strike="noStrike" dirty="0">
                          <a:solidFill>
                            <a:srgbClr val="FF0000"/>
                          </a:solidFill>
                          <a:effectLst/>
                          <a:latin typeface="Tahoma" pitchFamily="34" charset="0"/>
                          <a:ea typeface="Tahoma" pitchFamily="34" charset="0"/>
                          <a:cs typeface="Tahoma" pitchFamily="34" charset="0"/>
                        </a:rPr>
                        <a:t>704931 </a:t>
                      </a:r>
                      <a:r>
                        <a:rPr lang="tr-TR" sz="900" b="0" i="0" u="none" strike="noStrike" dirty="0">
                          <a:solidFill>
                            <a:srgbClr val="000000"/>
                          </a:solidFill>
                          <a:effectLst/>
                          <a:latin typeface="Tahoma" pitchFamily="34" charset="0"/>
                          <a:ea typeface="Tahoma" pitchFamily="34" charset="0"/>
                          <a:cs typeface="Tahoma" pitchFamily="34" charset="0"/>
                        </a:rPr>
                        <a:t>ile birlikte faturalandırılmaz.</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695,17</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tr-TR" sz="900" b="0" i="0" u="none" strike="noStrike" dirty="0">
                          <a:solidFill>
                            <a:srgbClr val="000000"/>
                          </a:solidFill>
                          <a:effectLst/>
                          <a:latin typeface="Tahoma" pitchFamily="34" charset="0"/>
                          <a:ea typeface="Tahoma" pitchFamily="34" charset="0"/>
                          <a:cs typeface="Tahoma" pitchFamily="34" charset="0"/>
                        </a:rPr>
                        <a:t>412,23</a:t>
                      </a:r>
                    </a:p>
                  </a:txBody>
                  <a:tcPr marL="6022" marR="6022" marT="602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extLst>
                  <a:ext uri="{0D108BD9-81ED-4DB2-BD59-A6C34878D82A}">
                    <a16:rowId xmlns:a16="http://schemas.microsoft.com/office/drawing/2014/main" val="10001"/>
                  </a:ext>
                </a:extLst>
              </a:tr>
            </a:tbl>
          </a:graphicData>
        </a:graphic>
      </p:graphicFrame>
      <p:graphicFrame>
        <p:nvGraphicFramePr>
          <p:cNvPr id="4" name="Tablo 3"/>
          <p:cNvGraphicFramePr>
            <a:graphicFrameLocks noGrp="1"/>
          </p:cNvGraphicFramePr>
          <p:nvPr>
            <p:extLst>
              <p:ext uri="{D42A27DB-BD31-4B8C-83A1-F6EECF244321}">
                <p14:modId xmlns:p14="http://schemas.microsoft.com/office/powerpoint/2010/main" val="1343330630"/>
              </p:ext>
            </p:extLst>
          </p:nvPr>
        </p:nvGraphicFramePr>
        <p:xfrm>
          <a:off x="323528" y="2492896"/>
          <a:ext cx="8352928" cy="521619"/>
        </p:xfrm>
        <a:graphic>
          <a:graphicData uri="http://schemas.openxmlformats.org/drawingml/2006/table">
            <a:tbl>
              <a:tblPr/>
              <a:tblGrid>
                <a:gridCol w="556200">
                  <a:extLst>
                    <a:ext uri="{9D8B030D-6E8A-4147-A177-3AD203B41FA5}">
                      <a16:colId xmlns:a16="http://schemas.microsoft.com/office/drawing/2014/main" val="20000"/>
                    </a:ext>
                  </a:extLst>
                </a:gridCol>
                <a:gridCol w="3044200">
                  <a:extLst>
                    <a:ext uri="{9D8B030D-6E8A-4147-A177-3AD203B41FA5}">
                      <a16:colId xmlns:a16="http://schemas.microsoft.com/office/drawing/2014/main" val="20001"/>
                    </a:ext>
                  </a:extLst>
                </a:gridCol>
                <a:gridCol w="3421621">
                  <a:extLst>
                    <a:ext uri="{9D8B030D-6E8A-4147-A177-3AD203B41FA5}">
                      <a16:colId xmlns:a16="http://schemas.microsoft.com/office/drawing/2014/main" val="20002"/>
                    </a:ext>
                  </a:extLst>
                </a:gridCol>
                <a:gridCol w="611241">
                  <a:extLst>
                    <a:ext uri="{9D8B030D-6E8A-4147-A177-3AD203B41FA5}">
                      <a16:colId xmlns:a16="http://schemas.microsoft.com/office/drawing/2014/main" val="20003"/>
                    </a:ext>
                  </a:extLst>
                </a:gridCol>
                <a:gridCol w="719666">
                  <a:extLst>
                    <a:ext uri="{9D8B030D-6E8A-4147-A177-3AD203B41FA5}">
                      <a16:colId xmlns:a16="http://schemas.microsoft.com/office/drawing/2014/main" val="20004"/>
                    </a:ext>
                  </a:extLst>
                </a:gridCol>
              </a:tblGrid>
              <a:tr h="241277">
                <a:tc>
                  <a:txBody>
                    <a:bodyPr/>
                    <a:lstStyle/>
                    <a:p>
                      <a:pPr algn="ctr" fontAlgn="ctr"/>
                      <a:r>
                        <a:rPr lang="tr-TR" sz="600" b="1" i="0" u="none" strike="noStrike" dirty="0">
                          <a:solidFill>
                            <a:srgbClr val="000000"/>
                          </a:solidFill>
                          <a:effectLst/>
                          <a:latin typeface="Tahoma" pitchFamily="34" charset="0"/>
                          <a:ea typeface="Tahoma" pitchFamily="34" charset="0"/>
                          <a:cs typeface="Tahoma" pitchFamily="34" charset="0"/>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pitchFamily="34" charset="0"/>
                          <a:ea typeface="Tahoma" pitchFamily="34" charset="0"/>
                          <a:cs typeface="Tahoma" pitchFamily="34" charset="0"/>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pitchFamily="34" charset="0"/>
                          <a:ea typeface="Tahoma" pitchFamily="34" charset="0"/>
                          <a:cs typeface="Tahoma" pitchFamily="34" charset="0"/>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pitchFamily="34" charset="0"/>
                          <a:ea typeface="Tahoma" pitchFamily="34" charset="0"/>
                          <a:cs typeface="Tahoma" pitchFamily="34" charset="0"/>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600" b="1" i="0" u="none" strike="noStrike" dirty="0">
                          <a:solidFill>
                            <a:srgbClr val="000000"/>
                          </a:solidFill>
                          <a:effectLst/>
                          <a:latin typeface="Tahoma" pitchFamily="34" charset="0"/>
                          <a:ea typeface="Tahoma" pitchFamily="34" charset="0"/>
                          <a:cs typeface="Tahoma" pitchFamily="34" charset="0"/>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62779">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704920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Aferaz</a:t>
                      </a:r>
                      <a:r>
                        <a:rPr lang="tr-TR" sz="900" b="0" i="0" u="none" strike="noStrike" baseline="0" dirty="0">
                          <a:solidFill>
                            <a:srgbClr val="000000"/>
                          </a:solidFill>
                          <a:effectLst/>
                          <a:latin typeface="Tahoma" pitchFamily="34" charset="0"/>
                          <a:ea typeface="Tahoma" pitchFamily="34" charset="0"/>
                          <a:cs typeface="Tahoma" pitchFamily="34" charset="0"/>
                        </a:rPr>
                        <a:t> </a:t>
                      </a:r>
                      <a:r>
                        <a:rPr lang="tr-TR" sz="900" b="0" i="0" u="none" strike="noStrike" baseline="0" dirty="0" err="1">
                          <a:solidFill>
                            <a:srgbClr val="000000"/>
                          </a:solidFill>
                          <a:effectLst/>
                          <a:latin typeface="Tahoma" pitchFamily="34" charset="0"/>
                          <a:ea typeface="Tahoma" pitchFamily="34" charset="0"/>
                          <a:cs typeface="Tahoma" pitchFamily="34" charset="0"/>
                        </a:rPr>
                        <a:t>Tarapötik</a:t>
                      </a:r>
                      <a:r>
                        <a:rPr lang="tr-TR" sz="900" b="0" i="0" u="none" strike="noStrike" baseline="0" dirty="0">
                          <a:solidFill>
                            <a:srgbClr val="000000"/>
                          </a:solidFill>
                          <a:effectLst/>
                          <a:latin typeface="Tahoma" pitchFamily="34" charset="0"/>
                          <a:ea typeface="Tahoma" pitchFamily="34" charset="0"/>
                          <a:cs typeface="Tahoma" pitchFamily="34" charset="0"/>
                        </a:rPr>
                        <a:t> plazma </a:t>
                      </a:r>
                      <a:r>
                        <a:rPr lang="tr-TR" sz="900" b="0" i="0" u="none" strike="noStrike" baseline="0" dirty="0" err="1">
                          <a:solidFill>
                            <a:srgbClr val="000000"/>
                          </a:solidFill>
                          <a:effectLst/>
                          <a:latin typeface="Tahoma" pitchFamily="34" charset="0"/>
                          <a:ea typeface="Tahoma" pitchFamily="34" charset="0"/>
                          <a:cs typeface="Tahoma" pitchFamily="34" charset="0"/>
                        </a:rPr>
                        <a:t>değişimii</a:t>
                      </a:r>
                      <a:r>
                        <a:rPr lang="tr-TR" sz="900" b="0" i="0" u="none" strike="noStrike" baseline="0" dirty="0">
                          <a:solidFill>
                            <a:srgbClr val="000000"/>
                          </a:solidFill>
                          <a:effectLst/>
                          <a:latin typeface="Tahoma" pitchFamily="34" charset="0"/>
                          <a:ea typeface="Tahoma" pitchFamily="34" charset="0"/>
                          <a:cs typeface="Tahoma" pitchFamily="34" charset="0"/>
                        </a:rPr>
                        <a:t> (1 seans)</a:t>
                      </a:r>
                      <a:endParaRPr lang="tr-TR" sz="900" b="0" i="0" u="none" strike="noStrike" dirty="0">
                        <a:solidFill>
                          <a:srgbClr val="000000"/>
                        </a:solidFill>
                        <a:effectLst/>
                        <a:latin typeface="Tahoma" pitchFamily="34" charset="0"/>
                        <a:ea typeface="Tahoma" pitchFamily="34" charset="0"/>
                        <a:cs typeface="Tahoma" pitchFamily="34" charset="0"/>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plazmaferezis</a:t>
                      </a:r>
                      <a:endParaRPr lang="tr-TR" sz="900" b="0" i="0" u="none" strike="noStrike" dirty="0">
                        <a:solidFill>
                          <a:srgbClr val="000000"/>
                        </a:solidFill>
                        <a:effectLst/>
                        <a:latin typeface="Tahoma" pitchFamily="34" charset="0"/>
                        <a:ea typeface="Tahoma" pitchFamily="34" charset="0"/>
                        <a:cs typeface="Tahoma" pitchFamily="34" charset="0"/>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821,74</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    497,25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sp>
        <p:nvSpPr>
          <p:cNvPr id="11" name="Yukarı Aşağı Ok 10"/>
          <p:cNvSpPr/>
          <p:nvPr/>
        </p:nvSpPr>
        <p:spPr>
          <a:xfrm>
            <a:off x="3639461" y="2060848"/>
            <a:ext cx="216024" cy="82410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6" name="Picture 2" descr="C:\Users\User\Desktop\Ekran Alıntısı.PNG">
            <a:extLst>
              <a:ext uri="{FF2B5EF4-FFF2-40B4-BE49-F238E27FC236}">
                <a16:creationId xmlns:a16="http://schemas.microsoft.com/office/drawing/2014/main" id="{00EDDAAE-3BAE-C994-495A-1239C184B8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1124744"/>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43401E63-3D98-1B0A-0911-90A9695AEFA3}"/>
              </a:ext>
            </a:extLst>
          </p:cNvPr>
          <p:cNvPicPr>
            <a:picLocks noChangeAspect="1"/>
          </p:cNvPicPr>
          <p:nvPr/>
        </p:nvPicPr>
        <p:blipFill>
          <a:blip r:embed="rId4"/>
          <a:stretch>
            <a:fillRect/>
          </a:stretch>
        </p:blipFill>
        <p:spPr>
          <a:xfrm>
            <a:off x="7164288" y="13907"/>
            <a:ext cx="1975520" cy="715289"/>
          </a:xfrm>
          <a:prstGeom prst="rect">
            <a:avLst/>
          </a:prstGeom>
        </p:spPr>
      </p:pic>
    </p:spTree>
    <p:extLst>
      <p:ext uri="{BB962C8B-B14F-4D97-AF65-F5344CB8AC3E}">
        <p14:creationId xmlns:p14="http://schemas.microsoft.com/office/powerpoint/2010/main" val="18471601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Başlık 10"/>
          <p:cNvSpPr>
            <a:spLocks noGrp="1"/>
          </p:cNvSpPr>
          <p:nvPr>
            <p:ph type="title"/>
          </p:nvPr>
        </p:nvSpPr>
        <p:spPr>
          <a:xfrm>
            <a:off x="457200" y="704088"/>
            <a:ext cx="8229600" cy="780696"/>
          </a:xfrm>
        </p:spPr>
        <p:txBody>
          <a:bodyPr>
            <a:normAutofit/>
          </a:bodyPr>
          <a:lstStyle/>
          <a:p>
            <a:pPr algn="ctr"/>
            <a:r>
              <a:rPr lang="tr-TR" sz="3600" b="1" dirty="0">
                <a:latin typeface="Tahoma" pitchFamily="34" charset="0"/>
                <a:ea typeface="Tahoma" pitchFamily="34" charset="0"/>
                <a:cs typeface="Tahoma" pitchFamily="34" charset="0"/>
              </a:rPr>
              <a:t>TROMBOFEREZ İŞLEMİ</a:t>
            </a:r>
          </a:p>
        </p:txBody>
      </p:sp>
      <p:graphicFrame>
        <p:nvGraphicFramePr>
          <p:cNvPr id="2" name="İçerik Yer Tutucusu 1"/>
          <p:cNvGraphicFramePr>
            <a:graphicFrameLocks noGrp="1"/>
          </p:cNvGraphicFramePr>
          <p:nvPr>
            <p:ph idx="1"/>
            <p:extLst>
              <p:ext uri="{D42A27DB-BD31-4B8C-83A1-F6EECF244321}">
                <p14:modId xmlns:p14="http://schemas.microsoft.com/office/powerpoint/2010/main" val="2221808224"/>
              </p:ext>
            </p:extLst>
          </p:nvPr>
        </p:nvGraphicFramePr>
        <p:xfrm>
          <a:off x="251520" y="4149080"/>
          <a:ext cx="8424935" cy="979074"/>
        </p:xfrm>
        <a:graphic>
          <a:graphicData uri="http://schemas.openxmlformats.org/drawingml/2006/table">
            <a:tbl>
              <a:tblPr/>
              <a:tblGrid>
                <a:gridCol w="463991">
                  <a:extLst>
                    <a:ext uri="{9D8B030D-6E8A-4147-A177-3AD203B41FA5}">
                      <a16:colId xmlns:a16="http://schemas.microsoft.com/office/drawing/2014/main" val="20000"/>
                    </a:ext>
                  </a:extLst>
                </a:gridCol>
                <a:gridCol w="3372701">
                  <a:extLst>
                    <a:ext uri="{9D8B030D-6E8A-4147-A177-3AD203B41FA5}">
                      <a16:colId xmlns:a16="http://schemas.microsoft.com/office/drawing/2014/main" val="20001"/>
                    </a:ext>
                  </a:extLst>
                </a:gridCol>
                <a:gridCol w="4066073">
                  <a:extLst>
                    <a:ext uri="{9D8B030D-6E8A-4147-A177-3AD203B41FA5}">
                      <a16:colId xmlns:a16="http://schemas.microsoft.com/office/drawing/2014/main" val="20002"/>
                    </a:ext>
                  </a:extLst>
                </a:gridCol>
                <a:gridCol w="522170">
                  <a:extLst>
                    <a:ext uri="{9D8B030D-6E8A-4147-A177-3AD203B41FA5}">
                      <a16:colId xmlns:a16="http://schemas.microsoft.com/office/drawing/2014/main" val="20003"/>
                    </a:ext>
                  </a:extLst>
                </a:gridCol>
              </a:tblGrid>
              <a:tr h="127583">
                <a:tc gridSpan="4">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68878">
                <a:tc>
                  <a:txBody>
                    <a:bodyPr/>
                    <a:lstStyle/>
                    <a:p>
                      <a:pPr algn="ctr" fontAlgn="ctr"/>
                      <a:r>
                        <a:rPr lang="tr-TR" sz="900" b="1" i="0" u="none" strike="noStrike">
                          <a:solidFill>
                            <a:srgbClr val="000000"/>
                          </a:solidFill>
                          <a:effectLst/>
                          <a:latin typeface="Tahoma" pitchFamily="34" charset="0"/>
                          <a:ea typeface="Tahoma" pitchFamily="34" charset="0"/>
                          <a:cs typeface="Tahoma" pitchFamily="34" charset="0"/>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a:solidFill>
                            <a:srgbClr val="000000"/>
                          </a:solidFill>
                          <a:effectLst/>
                          <a:latin typeface="Tahoma" pitchFamily="34" charset="0"/>
                          <a:ea typeface="Tahoma" pitchFamily="34" charset="0"/>
                          <a:cs typeface="Tahoma" pitchFamily="34" charset="0"/>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900" b="1" i="0" u="none" strike="noStrike" dirty="0">
                          <a:solidFill>
                            <a:srgbClr val="000000"/>
                          </a:solidFill>
                          <a:effectLst/>
                          <a:latin typeface="Tahoma" pitchFamily="34" charset="0"/>
                          <a:ea typeface="Tahoma" pitchFamily="34" charset="0"/>
                          <a:cs typeface="Tahoma" pitchFamily="34" charset="0"/>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446529">
                <a:tc>
                  <a:txBody>
                    <a:bodyPr/>
                    <a:lstStyle/>
                    <a:p>
                      <a:pPr algn="ctr" fontAlgn="ctr"/>
                      <a:r>
                        <a:rPr lang="tr-TR" sz="900" b="0" i="0" u="none" strike="noStrike">
                          <a:solidFill>
                            <a:srgbClr val="000000"/>
                          </a:solidFill>
                          <a:effectLst/>
                          <a:latin typeface="Tahoma" pitchFamily="34" charset="0"/>
                          <a:ea typeface="Tahoma" pitchFamily="34" charset="0"/>
                          <a:cs typeface="Tahoma" pitchFamily="34" charset="0"/>
                        </a:rPr>
                        <a:t>HO1001</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LÖKOFEREZ SETİ (PERİFERİK KÖK HÜCRE TOPLAMA VE/VEYA İŞLEME VE/VEYA KONSANTRE ETME SETİ)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(1) </a:t>
                      </a:r>
                      <a:r>
                        <a:rPr lang="tr-TR" sz="900" b="0" i="0" u="none" strike="noStrike" dirty="0" err="1">
                          <a:solidFill>
                            <a:srgbClr val="000000"/>
                          </a:solidFill>
                          <a:effectLst/>
                          <a:latin typeface="Tahoma" pitchFamily="34" charset="0"/>
                          <a:ea typeface="Tahoma" pitchFamily="34" charset="0"/>
                          <a:cs typeface="Tahoma" pitchFamily="34" charset="0"/>
                        </a:rPr>
                        <a:t>Benign</a:t>
                      </a:r>
                      <a:r>
                        <a:rPr lang="tr-TR" sz="900" b="0" i="0" u="none" strike="noStrike" dirty="0">
                          <a:solidFill>
                            <a:srgbClr val="000000"/>
                          </a:solidFill>
                          <a:effectLst/>
                          <a:latin typeface="Tahoma" pitchFamily="34" charset="0"/>
                          <a:ea typeface="Tahoma" pitchFamily="34" charset="0"/>
                          <a:cs typeface="Tahoma" pitchFamily="34" charset="0"/>
                        </a:rPr>
                        <a:t> veya </a:t>
                      </a:r>
                      <a:r>
                        <a:rPr lang="tr-TR" sz="900" b="0" i="0" u="none" strike="noStrike" dirty="0" err="1">
                          <a:solidFill>
                            <a:srgbClr val="000000"/>
                          </a:solidFill>
                          <a:effectLst/>
                          <a:latin typeface="Tahoma" pitchFamily="34" charset="0"/>
                          <a:ea typeface="Tahoma" pitchFamily="34" charset="0"/>
                          <a:cs typeface="Tahoma" pitchFamily="34" charset="0"/>
                        </a:rPr>
                        <a:t>malign</a:t>
                      </a:r>
                      <a:r>
                        <a:rPr lang="tr-TR" sz="900" b="0" i="0" u="none" strike="noStrike" dirty="0">
                          <a:solidFill>
                            <a:srgbClr val="000000"/>
                          </a:solidFill>
                          <a:effectLst/>
                          <a:latin typeface="Tahoma" pitchFamily="34" charset="0"/>
                          <a:ea typeface="Tahoma" pitchFamily="34" charset="0"/>
                          <a:cs typeface="Tahoma" pitchFamily="34" charset="0"/>
                        </a:rPr>
                        <a:t> hematolojik hastalık tanısı alan kişilerin </a:t>
                      </a:r>
                      <a:r>
                        <a:rPr lang="tr-TR" sz="900" b="0" i="0" u="none" strike="noStrike" dirty="0" err="1">
                          <a:solidFill>
                            <a:srgbClr val="000000"/>
                          </a:solidFill>
                          <a:effectLst/>
                          <a:latin typeface="Tahoma" pitchFamily="34" charset="0"/>
                          <a:ea typeface="Tahoma" pitchFamily="34" charset="0"/>
                          <a:cs typeface="Tahoma" pitchFamily="34" charset="0"/>
                        </a:rPr>
                        <a:t>terapötik</a:t>
                      </a: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aferez</a:t>
                      </a:r>
                      <a:r>
                        <a:rPr lang="tr-TR" sz="900" b="0" i="0" u="none" strike="noStrike" dirty="0">
                          <a:solidFill>
                            <a:srgbClr val="000000"/>
                          </a:solidFill>
                          <a:effectLst/>
                          <a:latin typeface="Tahoma" pitchFamily="34" charset="0"/>
                          <a:ea typeface="Tahoma" pitchFamily="34" charset="0"/>
                          <a:cs typeface="Tahoma" pitchFamily="34" charset="0"/>
                        </a:rPr>
                        <a:t> tedavilerinde, </a:t>
                      </a:r>
                      <a:r>
                        <a:rPr lang="tr-TR" sz="900" b="0" i="0" u="none" strike="noStrike" dirty="0" err="1">
                          <a:solidFill>
                            <a:srgbClr val="000000"/>
                          </a:solidFill>
                          <a:effectLst/>
                          <a:latin typeface="Tahoma" pitchFamily="34" charset="0"/>
                          <a:ea typeface="Tahoma" pitchFamily="34" charset="0"/>
                          <a:cs typeface="Tahoma" pitchFamily="34" charset="0"/>
                        </a:rPr>
                        <a:t>nötropenik</a:t>
                      </a:r>
                      <a:r>
                        <a:rPr lang="tr-TR" sz="900" b="0" i="0" u="none" strike="noStrike" dirty="0">
                          <a:solidFill>
                            <a:srgbClr val="000000"/>
                          </a:solidFill>
                          <a:effectLst/>
                          <a:latin typeface="Tahoma" pitchFamily="34" charset="0"/>
                          <a:ea typeface="Tahoma" pitchFamily="34" charset="0"/>
                          <a:cs typeface="Tahoma" pitchFamily="34" charset="0"/>
                        </a:rPr>
                        <a:t> hastalarda, </a:t>
                      </a:r>
                      <a:r>
                        <a:rPr lang="tr-TR" sz="900" b="0" i="0" u="none" strike="noStrike" dirty="0" err="1">
                          <a:solidFill>
                            <a:srgbClr val="000000"/>
                          </a:solidFill>
                          <a:effectLst/>
                          <a:latin typeface="Tahoma" pitchFamily="34" charset="0"/>
                          <a:ea typeface="Tahoma" pitchFamily="34" charset="0"/>
                          <a:cs typeface="Tahoma" pitchFamily="34" charset="0"/>
                        </a:rPr>
                        <a:t>otolog</a:t>
                      </a:r>
                      <a:r>
                        <a:rPr lang="tr-TR" sz="900" b="0" i="0" u="none" strike="noStrike" dirty="0">
                          <a:solidFill>
                            <a:srgbClr val="000000"/>
                          </a:solidFill>
                          <a:effectLst/>
                          <a:latin typeface="Tahoma" pitchFamily="34" charset="0"/>
                          <a:ea typeface="Tahoma" pitchFamily="34" charset="0"/>
                          <a:cs typeface="Tahoma" pitchFamily="34" charset="0"/>
                        </a:rPr>
                        <a:t> veya </a:t>
                      </a:r>
                      <a:r>
                        <a:rPr lang="tr-TR" sz="900" b="0" i="0" u="none" strike="noStrike" dirty="0" err="1">
                          <a:solidFill>
                            <a:srgbClr val="000000"/>
                          </a:solidFill>
                          <a:effectLst/>
                          <a:latin typeface="Tahoma" pitchFamily="34" charset="0"/>
                          <a:ea typeface="Tahoma" pitchFamily="34" charset="0"/>
                          <a:cs typeface="Tahoma" pitchFamily="34" charset="0"/>
                        </a:rPr>
                        <a:t>allojenik</a:t>
                      </a:r>
                      <a:r>
                        <a:rPr lang="tr-TR" sz="900" b="0" i="0" u="none" strike="noStrike" dirty="0">
                          <a:solidFill>
                            <a:srgbClr val="000000"/>
                          </a:solidFill>
                          <a:effectLst/>
                          <a:latin typeface="Tahoma" pitchFamily="34" charset="0"/>
                          <a:ea typeface="Tahoma" pitchFamily="34" charset="0"/>
                          <a:cs typeface="Tahoma" pitchFamily="34" charset="0"/>
                        </a:rPr>
                        <a:t> kök hücre nakli planlanan hastalarda hematoloji uzman onayı ile kullanılması halinde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b"/>
                      <a:r>
                        <a:rPr lang="tr-TR" sz="900" b="0" i="0" u="none" strike="noStrike" dirty="0">
                          <a:solidFill>
                            <a:srgbClr val="000000"/>
                          </a:solidFill>
                          <a:effectLst/>
                          <a:latin typeface="Tahoma" pitchFamily="34" charset="0"/>
                          <a:ea typeface="Tahoma" pitchFamily="34" charset="0"/>
                          <a:cs typeface="Tahoma" pitchFamily="34" charset="0"/>
                        </a:rPr>
                        <a:t>        4513,15 </a:t>
                      </a:r>
                    </a:p>
                  </a:txBody>
                  <a:tcPr marL="6318" marR="6318" marT="63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2761694364"/>
              </p:ext>
            </p:extLst>
          </p:nvPr>
        </p:nvGraphicFramePr>
        <p:xfrm>
          <a:off x="251521" y="2397762"/>
          <a:ext cx="8517632" cy="743206"/>
        </p:xfrm>
        <a:graphic>
          <a:graphicData uri="http://schemas.openxmlformats.org/drawingml/2006/table">
            <a:tbl>
              <a:tblPr/>
              <a:tblGrid>
                <a:gridCol w="665389">
                  <a:extLst>
                    <a:ext uri="{9D8B030D-6E8A-4147-A177-3AD203B41FA5}">
                      <a16:colId xmlns:a16="http://schemas.microsoft.com/office/drawing/2014/main" val="20000"/>
                    </a:ext>
                  </a:extLst>
                </a:gridCol>
                <a:gridCol w="3163378">
                  <a:extLst>
                    <a:ext uri="{9D8B030D-6E8A-4147-A177-3AD203B41FA5}">
                      <a16:colId xmlns:a16="http://schemas.microsoft.com/office/drawing/2014/main" val="20001"/>
                    </a:ext>
                  </a:extLst>
                </a:gridCol>
                <a:gridCol w="3444041">
                  <a:extLst>
                    <a:ext uri="{9D8B030D-6E8A-4147-A177-3AD203B41FA5}">
                      <a16:colId xmlns:a16="http://schemas.microsoft.com/office/drawing/2014/main" val="20002"/>
                    </a:ext>
                  </a:extLst>
                </a:gridCol>
                <a:gridCol w="504056">
                  <a:extLst>
                    <a:ext uri="{9D8B030D-6E8A-4147-A177-3AD203B41FA5}">
                      <a16:colId xmlns:a16="http://schemas.microsoft.com/office/drawing/2014/main" val="20003"/>
                    </a:ext>
                  </a:extLst>
                </a:gridCol>
                <a:gridCol w="740768">
                  <a:extLst>
                    <a:ext uri="{9D8B030D-6E8A-4147-A177-3AD203B41FA5}">
                      <a16:colId xmlns:a16="http://schemas.microsoft.com/office/drawing/2014/main" val="20004"/>
                    </a:ext>
                  </a:extLst>
                </a:gridCol>
              </a:tblGrid>
              <a:tr h="488011">
                <a:tc>
                  <a:txBody>
                    <a:bodyPr/>
                    <a:lstStyle/>
                    <a:p>
                      <a:pPr algn="ctr" fontAlgn="ctr"/>
                      <a:r>
                        <a:rPr lang="tr-TR" sz="600" b="1" i="0" u="none" strike="noStrike" dirty="0">
                          <a:solidFill>
                            <a:srgbClr val="000000"/>
                          </a:solidFill>
                          <a:effectLst/>
                          <a:latin typeface="Tahoma"/>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600" b="1" i="0" u="none" strike="noStrike">
                          <a:solidFill>
                            <a:srgbClr val="000000"/>
                          </a:solidFill>
                          <a:effectLst/>
                          <a:latin typeface="Tahoma"/>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55195">
                <a:tc>
                  <a:txBody>
                    <a:bodyPr/>
                    <a:lstStyle/>
                    <a:p>
                      <a:pPr algn="ctr" fontAlgn="ctr"/>
                      <a:r>
                        <a:rPr lang="tr-TR" sz="1000" b="0" i="0" u="none" strike="noStrike" dirty="0">
                          <a:solidFill>
                            <a:srgbClr val="000000"/>
                          </a:solidFill>
                          <a:effectLst/>
                          <a:latin typeface="Times New Roman"/>
                        </a:rPr>
                        <a:t>704930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es-ES" sz="1000" b="0" i="0" u="none" strike="noStrike" dirty="0">
                          <a:solidFill>
                            <a:srgbClr val="000000"/>
                          </a:solidFill>
                          <a:effectLst/>
                          <a:latin typeface="Times New Roman"/>
                        </a:rPr>
                        <a:t>Aferez, Terapötik trombositoferez (1 seans)</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endParaRPr lang="tr-TR" sz="1000" b="0" i="0" u="none" strike="noStrike" dirty="0">
                        <a:solidFill>
                          <a:srgbClr val="000000"/>
                        </a:solidFill>
                        <a:effectLst/>
                        <a:latin typeface="Times New Roman"/>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tr-TR" sz="900" b="0" i="0" u="none" strike="noStrike" dirty="0">
                          <a:solidFill>
                            <a:srgbClr val="000000"/>
                          </a:solidFill>
                          <a:effectLst/>
                          <a:latin typeface="Cambria"/>
                        </a:rPr>
                        <a:t>834,20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1100" b="0" i="0" u="none" strike="noStrike" dirty="0">
                          <a:solidFill>
                            <a:srgbClr val="000000"/>
                          </a:solidFill>
                          <a:effectLst/>
                          <a:latin typeface="Cambria"/>
                        </a:rPr>
                        <a:t>434,68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pic>
        <p:nvPicPr>
          <p:cNvPr id="5" name="Picture 2" descr="C:\Users\User\Desktop\Ekran Alıntısı.PNG">
            <a:extLst>
              <a:ext uri="{FF2B5EF4-FFF2-40B4-BE49-F238E27FC236}">
                <a16:creationId xmlns:a16="http://schemas.microsoft.com/office/drawing/2014/main" id="{DC9C296F-94FC-1496-DBA9-AABF6F2B53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24744"/>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CCED403E-939A-4672-AB6D-C4FCFAC5D88F}"/>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8721007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836712"/>
            <a:ext cx="8229600" cy="792088"/>
          </a:xfrm>
        </p:spPr>
        <p:txBody>
          <a:bodyPr>
            <a:normAutofit fontScale="90000"/>
          </a:bodyPr>
          <a:lstStyle/>
          <a:p>
            <a:pPr algn="ctr"/>
            <a:br>
              <a:rPr lang="tr-TR" dirty="0"/>
            </a:br>
            <a:r>
              <a:rPr lang="tr-TR" sz="3700" b="1" dirty="0">
                <a:latin typeface="Tahoma" pitchFamily="34" charset="0"/>
                <a:ea typeface="Tahoma" pitchFamily="34" charset="0"/>
                <a:cs typeface="Tahoma" pitchFamily="34" charset="0"/>
              </a:rPr>
              <a:t>FATURALANDIRMA NASIL YAPILIR?</a:t>
            </a:r>
          </a:p>
        </p:txBody>
      </p:sp>
      <p:sp>
        <p:nvSpPr>
          <p:cNvPr id="3" name="2 İçerik Yer Tutucusu"/>
          <p:cNvSpPr>
            <a:spLocks noGrp="1"/>
          </p:cNvSpPr>
          <p:nvPr>
            <p:ph idx="1"/>
          </p:nvPr>
        </p:nvSpPr>
        <p:spPr>
          <a:xfrm>
            <a:off x="467544" y="1772816"/>
            <a:ext cx="8229600" cy="4389120"/>
          </a:xfrm>
        </p:spPr>
        <p:txBody>
          <a:bodyPr/>
          <a:lstStyle/>
          <a:p>
            <a:pPr>
              <a:buNone/>
            </a:pPr>
            <a:r>
              <a:rPr lang="tr-TR" dirty="0"/>
              <a:t>  </a:t>
            </a:r>
            <a:r>
              <a:rPr lang="tr-TR" dirty="0">
                <a:latin typeface="Tahoma" pitchFamily="34" charset="0"/>
                <a:ea typeface="Tahoma" pitchFamily="34" charset="0"/>
                <a:cs typeface="Tahoma" pitchFamily="34" charset="0"/>
              </a:rPr>
              <a:t>Maliye Bakanlığınca 01/07/2016 tarihli çıkarılan 8 sıra </a:t>
            </a:r>
          </a:p>
          <a:p>
            <a:pPr>
              <a:buNone/>
            </a:pPr>
            <a:r>
              <a:rPr lang="tr-TR" dirty="0">
                <a:latin typeface="Tahoma" pitchFamily="34" charset="0"/>
                <a:ea typeface="Tahoma" pitchFamily="34" charset="0"/>
                <a:cs typeface="Tahoma" pitchFamily="34" charset="0"/>
              </a:rPr>
              <a:t>  </a:t>
            </a:r>
            <a:r>
              <a:rPr lang="tr-TR" dirty="0" err="1">
                <a:latin typeface="Tahoma" pitchFamily="34" charset="0"/>
                <a:ea typeface="Tahoma" pitchFamily="34" charset="0"/>
                <a:cs typeface="Tahoma" pitchFamily="34" charset="0"/>
              </a:rPr>
              <a:t>no</a:t>
            </a:r>
            <a:r>
              <a:rPr lang="tr-TR" dirty="0">
                <a:latin typeface="Tahoma" pitchFamily="34" charset="0"/>
                <a:ea typeface="Tahoma" pitchFamily="34" charset="0"/>
                <a:cs typeface="Tahoma" pitchFamily="34" charset="0"/>
              </a:rPr>
              <a:t>’ </a:t>
            </a:r>
            <a:r>
              <a:rPr lang="tr-TR" dirty="0" err="1">
                <a:latin typeface="Tahoma" pitchFamily="34" charset="0"/>
                <a:ea typeface="Tahoma" pitchFamily="34" charset="0"/>
                <a:cs typeface="Tahoma" pitchFamily="34" charset="0"/>
              </a:rPr>
              <a:t>lu</a:t>
            </a:r>
            <a:r>
              <a:rPr lang="tr-TR" dirty="0">
                <a:latin typeface="Tahoma" pitchFamily="34" charset="0"/>
                <a:ea typeface="Tahoma" pitchFamily="34" charset="0"/>
                <a:cs typeface="Tahoma" pitchFamily="34" charset="0"/>
              </a:rPr>
              <a:t> Uygulama Tebliğine göre; </a:t>
            </a:r>
          </a:p>
          <a:p>
            <a:pPr>
              <a:buNone/>
            </a:pPr>
            <a:endParaRPr lang="tr-TR" sz="800" dirty="0">
              <a:latin typeface="Tahoma" pitchFamily="34" charset="0"/>
              <a:ea typeface="Tahoma" pitchFamily="34" charset="0"/>
              <a:cs typeface="Tahoma" pitchFamily="34" charset="0"/>
            </a:endParaRPr>
          </a:p>
          <a:p>
            <a:pPr marL="571500" indent="-571500">
              <a:buFont typeface="+mj-lt"/>
              <a:buAutoNum type="arabicPeriod"/>
            </a:pPr>
            <a:r>
              <a:rPr lang="tr-TR" dirty="0">
                <a:latin typeface="Tahoma" pitchFamily="34" charset="0"/>
                <a:ea typeface="Tahoma" pitchFamily="34" charset="0"/>
                <a:cs typeface="Tahoma" pitchFamily="34" charset="0"/>
              </a:rPr>
              <a:t>Hizmet Başı Ödeme</a:t>
            </a:r>
          </a:p>
          <a:p>
            <a:pPr marL="571500" indent="-571500">
              <a:buFont typeface="+mj-lt"/>
              <a:buAutoNum type="arabicPeriod"/>
            </a:pPr>
            <a:endParaRPr lang="tr-TR" sz="900" dirty="0">
              <a:latin typeface="Tahoma" pitchFamily="34" charset="0"/>
              <a:ea typeface="Tahoma" pitchFamily="34" charset="0"/>
              <a:cs typeface="Tahoma" pitchFamily="34" charset="0"/>
            </a:endParaRPr>
          </a:p>
          <a:p>
            <a:pPr marL="571500" indent="-571500">
              <a:buFont typeface="+mj-lt"/>
              <a:buAutoNum type="arabicPeriod"/>
            </a:pPr>
            <a:r>
              <a:rPr lang="tr-TR" dirty="0">
                <a:latin typeface="Tahoma" pitchFamily="34" charset="0"/>
                <a:ea typeface="Tahoma" pitchFamily="34" charset="0"/>
                <a:cs typeface="Tahoma" pitchFamily="34" charset="0"/>
              </a:rPr>
              <a:t>Vaka Başı Ödeme</a:t>
            </a:r>
          </a:p>
          <a:p>
            <a:pPr marL="571500" indent="-571500">
              <a:buFont typeface="+mj-lt"/>
              <a:buAutoNum type="arabicPeriod"/>
            </a:pPr>
            <a:endParaRPr lang="tr-TR" sz="900" dirty="0">
              <a:latin typeface="Tahoma" pitchFamily="34" charset="0"/>
              <a:ea typeface="Tahoma" pitchFamily="34" charset="0"/>
              <a:cs typeface="Tahoma" pitchFamily="34" charset="0"/>
            </a:endParaRPr>
          </a:p>
          <a:p>
            <a:pPr marL="571500" indent="-571500">
              <a:buFont typeface="+mj-lt"/>
              <a:buAutoNum type="arabicPeriod"/>
            </a:pPr>
            <a:r>
              <a:rPr lang="tr-TR" dirty="0">
                <a:latin typeface="Tahoma" pitchFamily="34" charset="0"/>
                <a:ea typeface="Tahoma" pitchFamily="34" charset="0"/>
                <a:cs typeface="Tahoma" pitchFamily="34" charset="0"/>
              </a:rPr>
              <a:t>Tanıya Dayalı Ödeme</a:t>
            </a:r>
          </a:p>
          <a:p>
            <a:pPr marL="571500" indent="-571500">
              <a:buFont typeface="+mj-lt"/>
              <a:buAutoNum type="arabicPeriod"/>
            </a:pPr>
            <a:endParaRPr lang="tr-TR" sz="1000" dirty="0">
              <a:latin typeface="Tahoma" pitchFamily="34" charset="0"/>
              <a:ea typeface="Tahoma" pitchFamily="34" charset="0"/>
              <a:cs typeface="Tahoma" pitchFamily="34" charset="0"/>
            </a:endParaRPr>
          </a:p>
          <a:p>
            <a:pPr marL="571500" indent="-571500">
              <a:buNone/>
            </a:pPr>
            <a:r>
              <a:rPr lang="tr-TR" dirty="0">
                <a:latin typeface="Tahoma" pitchFamily="34" charset="0"/>
                <a:ea typeface="Tahoma" pitchFamily="34" charset="0"/>
                <a:cs typeface="Tahoma" pitchFamily="34" charset="0"/>
              </a:rPr>
              <a:t> şeklinde gerçekleşmektedir.</a:t>
            </a:r>
          </a:p>
        </p:txBody>
      </p:sp>
      <p:pic>
        <p:nvPicPr>
          <p:cNvPr id="4" name="Picture 2" descr="C:\Users\User\Desktop\Ekran Alıntısı.PNG">
            <a:extLst>
              <a:ext uri="{FF2B5EF4-FFF2-40B4-BE49-F238E27FC236}">
                <a16:creationId xmlns:a16="http://schemas.microsoft.com/office/drawing/2014/main" id="{05297987-564C-BF17-4842-1B909017D8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5EDA7BB2-F251-6160-C644-FCBC2279BB11}"/>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852704"/>
          </a:xfrm>
        </p:spPr>
        <p:txBody>
          <a:bodyPr>
            <a:normAutofit/>
          </a:bodyPr>
          <a:lstStyle/>
          <a:p>
            <a:pPr algn="ctr"/>
            <a:r>
              <a:rPr lang="tr-TR" sz="3300" b="1" dirty="0">
                <a:latin typeface="Tahoma" pitchFamily="34" charset="0"/>
                <a:ea typeface="Tahoma" pitchFamily="34" charset="0"/>
                <a:cs typeface="Tahoma" pitchFamily="34" charset="0"/>
              </a:rPr>
              <a:t>SELEKTİF PLAZMA DEĞİŞİMİ </a:t>
            </a:r>
          </a:p>
        </p:txBody>
      </p:sp>
      <p:sp>
        <p:nvSpPr>
          <p:cNvPr id="3" name="2 İçerik Yer Tutucusu"/>
          <p:cNvSpPr>
            <a:spLocks noGrp="1"/>
          </p:cNvSpPr>
          <p:nvPr>
            <p:ph idx="1"/>
          </p:nvPr>
        </p:nvSpPr>
        <p:spPr>
          <a:xfrm>
            <a:off x="539552" y="2348880"/>
            <a:ext cx="8229600" cy="4389120"/>
          </a:xfrm>
        </p:spPr>
        <p:txBody>
          <a:bodyPr>
            <a:normAutofit/>
          </a:bodyPr>
          <a:lstStyle/>
          <a:p>
            <a:pPr marL="0" indent="0">
              <a:buNone/>
            </a:pPr>
            <a:r>
              <a:rPr lang="tr-TR" sz="2000" dirty="0">
                <a:latin typeface="Tahoma" pitchFamily="34" charset="0"/>
                <a:ea typeface="Tahoma" pitchFamily="34" charset="0"/>
                <a:cs typeface="Tahoma" pitchFamily="34" charset="0"/>
              </a:rPr>
              <a:t> </a:t>
            </a:r>
            <a:endParaRPr lang="tr-TR" sz="2600" dirty="0"/>
          </a:p>
          <a:p>
            <a:pPr>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1026774525"/>
              </p:ext>
            </p:extLst>
          </p:nvPr>
        </p:nvGraphicFramePr>
        <p:xfrm>
          <a:off x="457200" y="3717033"/>
          <a:ext cx="8229601" cy="2231589"/>
        </p:xfrm>
        <a:graphic>
          <a:graphicData uri="http://schemas.openxmlformats.org/drawingml/2006/table">
            <a:tbl>
              <a:tblPr/>
              <a:tblGrid>
                <a:gridCol w="514400">
                  <a:extLst>
                    <a:ext uri="{9D8B030D-6E8A-4147-A177-3AD203B41FA5}">
                      <a16:colId xmlns:a16="http://schemas.microsoft.com/office/drawing/2014/main" val="20000"/>
                    </a:ext>
                  </a:extLst>
                </a:gridCol>
                <a:gridCol w="3200292">
                  <a:extLst>
                    <a:ext uri="{9D8B030D-6E8A-4147-A177-3AD203B41FA5}">
                      <a16:colId xmlns:a16="http://schemas.microsoft.com/office/drawing/2014/main" val="20001"/>
                    </a:ext>
                  </a:extLst>
                </a:gridCol>
                <a:gridCol w="4001085">
                  <a:extLst>
                    <a:ext uri="{9D8B030D-6E8A-4147-A177-3AD203B41FA5}">
                      <a16:colId xmlns:a16="http://schemas.microsoft.com/office/drawing/2014/main" val="20002"/>
                    </a:ext>
                  </a:extLst>
                </a:gridCol>
                <a:gridCol w="513824">
                  <a:extLst>
                    <a:ext uri="{9D8B030D-6E8A-4147-A177-3AD203B41FA5}">
                      <a16:colId xmlns:a16="http://schemas.microsoft.com/office/drawing/2014/main" val="20003"/>
                    </a:ext>
                  </a:extLst>
                </a:gridCol>
              </a:tblGrid>
              <a:tr h="203902">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96404">
                <a:tc>
                  <a:txBody>
                    <a:bodyPr/>
                    <a:lstStyle/>
                    <a:p>
                      <a:pPr algn="ctr" fontAlgn="ctr"/>
                      <a:r>
                        <a:rPr lang="tr-TR" sz="900" b="1" i="0" u="none" strike="noStrike" dirty="0">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dirty="0">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700" b="1" i="0" u="none" strike="noStrike">
                          <a:solidFill>
                            <a:srgbClr val="000000"/>
                          </a:solidFill>
                          <a:effectLst/>
                          <a:latin typeface="Calibri"/>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203902">
                <a:tc>
                  <a:txBody>
                    <a:bodyPr/>
                    <a:lstStyle/>
                    <a:p>
                      <a:pPr algn="ctr" fontAlgn="ctr"/>
                      <a:r>
                        <a:rPr lang="tr-TR" sz="900" b="0" i="0" u="none" strike="noStrike" dirty="0">
                          <a:solidFill>
                            <a:srgbClr val="000000"/>
                          </a:solidFill>
                          <a:effectLst/>
                          <a:latin typeface="Calibri"/>
                        </a:rPr>
                        <a:t>HO1017</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Calibri"/>
                        </a:rPr>
                        <a:t>PLAZMA FİLTRESİ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Calibri"/>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900" b="0" i="0" u="none" strike="noStrike" dirty="0">
                          <a:solidFill>
                            <a:srgbClr val="000000"/>
                          </a:solidFill>
                          <a:effectLst/>
                          <a:latin typeface="Calibri"/>
                        </a:rPr>
                        <a:t>        2.273,91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203902">
                <a:tc>
                  <a:txBody>
                    <a:bodyPr/>
                    <a:lstStyle/>
                    <a:p>
                      <a:pPr algn="ctr" fontAlgn="ctr"/>
                      <a:r>
                        <a:rPr lang="tr-TR" sz="1100" b="0" i="0" u="none" strike="noStrike" dirty="0">
                          <a:solidFill>
                            <a:srgbClr val="000000"/>
                          </a:solidFill>
                          <a:effectLst/>
                          <a:latin typeface="Calibri"/>
                        </a:rPr>
                        <a:t>HO1005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100" b="0" i="0" u="none" strike="noStrike" dirty="0">
                          <a:solidFill>
                            <a:srgbClr val="000000"/>
                          </a:solidFill>
                          <a:effectLst/>
                          <a:latin typeface="Calibri"/>
                        </a:rPr>
                        <a:t>TERAPÖTİK AFEREZ TÜP SETİ (TEK KULLANIMLIK) (ADSORBSİYON, ADSORTİF SİTAFEREZ, DOUBLE FİLTRASYON, </a:t>
                      </a:r>
                      <a:r>
                        <a:rPr lang="tr-TR" sz="1100" b="0" i="0" u="none" strike="noStrike" dirty="0" err="1">
                          <a:solidFill>
                            <a:srgbClr val="000000"/>
                          </a:solidFill>
                          <a:effectLst/>
                          <a:latin typeface="Calibri"/>
                        </a:rPr>
                        <a:t>Ig</a:t>
                      </a:r>
                      <a:r>
                        <a:rPr lang="tr-TR" sz="1100" b="0" i="0" u="none" strike="noStrike" dirty="0">
                          <a:solidFill>
                            <a:srgbClr val="000000"/>
                          </a:solidFill>
                          <a:effectLst/>
                          <a:latin typeface="Calibri"/>
                        </a:rPr>
                        <a:t> ve İMMÜN KOMPLEKS FİLTRASYON VEYA VİRAL ERADİKASYON, LİPİD AFEREZ, SEÇİCİ PLAZMA DEĞİŞİMİ, SEPSİS ADSORBSİYON)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100" b="0" i="0" u="none" strike="noStrike" dirty="0">
                          <a:solidFill>
                            <a:srgbClr val="000000"/>
                          </a:solidFill>
                          <a:effectLst/>
                          <a:latin typeface="Calibri"/>
                        </a:rPr>
                        <a:t>(1) Hematoloji uzmanının bulunduğu, hastalığın tanısının ve yapılacak işlemin yer aldığı sağlık kurulu raporu ile bedeli karşılanır. </a:t>
                      </a:r>
                    </a:p>
                    <a:p>
                      <a:pPr algn="just" fontAlgn="ctr"/>
                      <a:r>
                        <a:rPr lang="tr-TR" sz="1100" b="0" i="0" u="none" strike="noStrike" dirty="0">
                          <a:solidFill>
                            <a:srgbClr val="000000"/>
                          </a:solidFill>
                          <a:effectLst/>
                          <a:latin typeface="Calibri"/>
                        </a:rPr>
                        <a:t>(2) Bu sağlık kurulu raporu 3 (üç) ay geçerlidir.</a:t>
                      </a:r>
                    </a:p>
                    <a:p>
                      <a:pPr algn="just" fontAlgn="ctr"/>
                      <a:r>
                        <a:rPr lang="tr-TR" sz="1100" b="0" i="0" u="none" strike="noStrike" dirty="0">
                          <a:solidFill>
                            <a:srgbClr val="000000"/>
                          </a:solidFill>
                          <a:effectLst/>
                          <a:latin typeface="Calibri"/>
                        </a:rPr>
                        <a:t>(3) Kolon, filtre veya </a:t>
                      </a:r>
                      <a:r>
                        <a:rPr lang="tr-TR" sz="1100" b="0" i="0" u="none" strike="noStrike" dirty="0" err="1">
                          <a:solidFill>
                            <a:srgbClr val="000000"/>
                          </a:solidFill>
                          <a:effectLst/>
                          <a:latin typeface="Calibri"/>
                        </a:rPr>
                        <a:t>membran</a:t>
                      </a:r>
                      <a:r>
                        <a:rPr lang="tr-TR" sz="1100" b="0" i="0" u="none" strike="noStrike" dirty="0">
                          <a:solidFill>
                            <a:srgbClr val="000000"/>
                          </a:solidFill>
                          <a:effectLst/>
                          <a:latin typeface="Calibri"/>
                        </a:rPr>
                        <a:t> (HO1003, HO1008, HO1009, HO1011, HO1012, HO1017, HO1018, HO1020, HO1022) ile birlikte faturalandırılabilir.</a:t>
                      </a:r>
                    </a:p>
                    <a:p>
                      <a:pPr algn="just" fontAlgn="ctr"/>
                      <a:r>
                        <a:rPr lang="tr-TR" sz="1100" b="0" i="0" u="none" strike="noStrike" dirty="0">
                          <a:solidFill>
                            <a:srgbClr val="000000"/>
                          </a:solidFill>
                          <a:effectLst/>
                          <a:latin typeface="Calibri"/>
                        </a:rPr>
                        <a:t>(4) İğne ve transfer torbası fiyata dahil olup ayrıca faturalandırılamaz.</a:t>
                      </a:r>
                    </a:p>
                    <a:p>
                      <a:pPr algn="just" fontAlgn="ctr"/>
                      <a:endParaRPr lang="tr-TR" sz="11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100" b="0" i="0" u="none" strike="noStrike" dirty="0">
                          <a:solidFill>
                            <a:srgbClr val="000000"/>
                          </a:solidFill>
                          <a:effectLst/>
                          <a:latin typeface="Calibri"/>
                        </a:rPr>
                        <a:t>        2.134,4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1484666203"/>
              </p:ext>
            </p:extLst>
          </p:nvPr>
        </p:nvGraphicFramePr>
        <p:xfrm>
          <a:off x="457200" y="2636912"/>
          <a:ext cx="8229600" cy="772322"/>
        </p:xfrm>
        <a:graphic>
          <a:graphicData uri="http://schemas.openxmlformats.org/drawingml/2006/table">
            <a:tbl>
              <a:tblPr/>
              <a:tblGrid>
                <a:gridCol w="442392">
                  <a:extLst>
                    <a:ext uri="{9D8B030D-6E8A-4147-A177-3AD203B41FA5}">
                      <a16:colId xmlns:a16="http://schemas.microsoft.com/office/drawing/2014/main" val="20000"/>
                    </a:ext>
                  </a:extLst>
                </a:gridCol>
                <a:gridCol w="3098343">
                  <a:extLst>
                    <a:ext uri="{9D8B030D-6E8A-4147-A177-3AD203B41FA5}">
                      <a16:colId xmlns:a16="http://schemas.microsoft.com/office/drawing/2014/main" val="20001"/>
                    </a:ext>
                  </a:extLst>
                </a:gridCol>
                <a:gridCol w="3813717">
                  <a:extLst>
                    <a:ext uri="{9D8B030D-6E8A-4147-A177-3AD203B41FA5}">
                      <a16:colId xmlns:a16="http://schemas.microsoft.com/office/drawing/2014/main" val="20002"/>
                    </a:ext>
                  </a:extLst>
                </a:gridCol>
                <a:gridCol w="489762">
                  <a:extLst>
                    <a:ext uri="{9D8B030D-6E8A-4147-A177-3AD203B41FA5}">
                      <a16:colId xmlns:a16="http://schemas.microsoft.com/office/drawing/2014/main" val="20003"/>
                    </a:ext>
                  </a:extLst>
                </a:gridCol>
                <a:gridCol w="385386">
                  <a:extLst>
                    <a:ext uri="{9D8B030D-6E8A-4147-A177-3AD203B41FA5}">
                      <a16:colId xmlns:a16="http://schemas.microsoft.com/office/drawing/2014/main" val="20004"/>
                    </a:ext>
                  </a:extLst>
                </a:gridCol>
              </a:tblGrid>
              <a:tr h="491980">
                <a:tc>
                  <a:txBody>
                    <a:bodyPr/>
                    <a:lstStyle/>
                    <a:p>
                      <a:pPr algn="ctr" fontAlgn="ctr"/>
                      <a:r>
                        <a:rPr lang="tr-TR" sz="600" b="1" i="0" u="none" strike="noStrike" dirty="0">
                          <a:solidFill>
                            <a:srgbClr val="000000"/>
                          </a:solidFill>
                          <a:effectLst/>
                          <a:latin typeface="Tahoma"/>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600" b="1" i="0" u="none" strike="noStrike">
                          <a:solidFill>
                            <a:srgbClr val="000000"/>
                          </a:solidFill>
                          <a:effectLst/>
                          <a:latin typeface="Tahoma"/>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28099">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704920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Aferez</a:t>
                      </a: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Terapötik</a:t>
                      </a:r>
                      <a:r>
                        <a:rPr lang="tr-TR" sz="900" b="0" i="0" u="none" strike="noStrike" dirty="0">
                          <a:solidFill>
                            <a:srgbClr val="000000"/>
                          </a:solidFill>
                          <a:effectLst/>
                          <a:latin typeface="Tahoma" pitchFamily="34" charset="0"/>
                          <a:ea typeface="Tahoma" pitchFamily="34" charset="0"/>
                          <a:cs typeface="Tahoma" pitchFamily="34" charset="0"/>
                        </a:rPr>
                        <a:t> plazma değişimi (1 seans)</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Plazmaferezis</a:t>
                      </a:r>
                      <a:endParaRPr lang="tr-TR" sz="900" b="0" i="0" u="none" strike="noStrike" dirty="0">
                        <a:solidFill>
                          <a:srgbClr val="000000"/>
                        </a:solidFill>
                        <a:effectLst/>
                        <a:latin typeface="Tahoma" pitchFamily="34" charset="0"/>
                        <a:ea typeface="Tahoma" pitchFamily="34" charset="0"/>
                        <a:cs typeface="Tahoma" pitchFamily="34" charset="0"/>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821,74</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    497,25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pic>
        <p:nvPicPr>
          <p:cNvPr id="6" name="Picture 2" descr="C:\Users\User\Desktop\Ekran Alıntısı.PNG">
            <a:extLst>
              <a:ext uri="{FF2B5EF4-FFF2-40B4-BE49-F238E27FC236}">
                <a16:creationId xmlns:a16="http://schemas.microsoft.com/office/drawing/2014/main" id="{D9236B48-1EDC-2B67-00D4-F3876638F9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24744"/>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368E6C8A-807F-9F44-7AAE-8CC8D1981B28}"/>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780696"/>
          </a:xfrm>
        </p:spPr>
        <p:txBody>
          <a:bodyPr>
            <a:normAutofit/>
          </a:bodyPr>
          <a:lstStyle/>
          <a:p>
            <a:pPr algn="ctr"/>
            <a:r>
              <a:rPr lang="tr-TR" sz="3600" b="1" dirty="0">
                <a:latin typeface="Tahoma" pitchFamily="34" charset="0"/>
                <a:ea typeface="Tahoma" pitchFamily="34" charset="0"/>
                <a:cs typeface="Tahoma" pitchFamily="34" charset="0"/>
              </a:rPr>
              <a:t>REOFEREZ İŞLEMİ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119352615"/>
              </p:ext>
            </p:extLst>
          </p:nvPr>
        </p:nvGraphicFramePr>
        <p:xfrm>
          <a:off x="395536" y="3645023"/>
          <a:ext cx="8229601" cy="2279262"/>
        </p:xfrm>
        <a:graphic>
          <a:graphicData uri="http://schemas.openxmlformats.org/drawingml/2006/table">
            <a:tbl>
              <a:tblPr/>
              <a:tblGrid>
                <a:gridCol w="504056">
                  <a:extLst>
                    <a:ext uri="{9D8B030D-6E8A-4147-A177-3AD203B41FA5}">
                      <a16:colId xmlns:a16="http://schemas.microsoft.com/office/drawing/2014/main" val="20000"/>
                    </a:ext>
                  </a:extLst>
                </a:gridCol>
                <a:gridCol w="3210636">
                  <a:extLst>
                    <a:ext uri="{9D8B030D-6E8A-4147-A177-3AD203B41FA5}">
                      <a16:colId xmlns:a16="http://schemas.microsoft.com/office/drawing/2014/main" val="20001"/>
                    </a:ext>
                  </a:extLst>
                </a:gridCol>
                <a:gridCol w="4001085">
                  <a:extLst>
                    <a:ext uri="{9D8B030D-6E8A-4147-A177-3AD203B41FA5}">
                      <a16:colId xmlns:a16="http://schemas.microsoft.com/office/drawing/2014/main" val="20002"/>
                    </a:ext>
                  </a:extLst>
                </a:gridCol>
                <a:gridCol w="513824">
                  <a:extLst>
                    <a:ext uri="{9D8B030D-6E8A-4147-A177-3AD203B41FA5}">
                      <a16:colId xmlns:a16="http://schemas.microsoft.com/office/drawing/2014/main" val="20003"/>
                    </a:ext>
                  </a:extLst>
                </a:gridCol>
              </a:tblGrid>
              <a:tr h="181713">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53268">
                <a:tc>
                  <a:txBody>
                    <a:bodyPr/>
                    <a:lstStyle/>
                    <a:p>
                      <a:pPr algn="ctr" fontAlgn="ctr"/>
                      <a:r>
                        <a:rPr lang="tr-TR" sz="700" b="1" i="0" u="none" strike="noStrike" dirty="0">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dirty="0">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700" b="1" i="0" u="none" strike="noStrike">
                          <a:solidFill>
                            <a:srgbClr val="000000"/>
                          </a:solidFill>
                          <a:effectLst/>
                          <a:latin typeface="Calibri"/>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181713">
                <a:tc>
                  <a:txBody>
                    <a:bodyPr/>
                    <a:lstStyle/>
                    <a:p>
                      <a:pPr algn="ctr" fontAlgn="ctr"/>
                      <a:r>
                        <a:rPr lang="tr-TR" sz="900" b="0" i="0" u="none" strike="noStrike" dirty="0">
                          <a:solidFill>
                            <a:srgbClr val="000000"/>
                          </a:solidFill>
                          <a:effectLst/>
                          <a:latin typeface="Calibri"/>
                        </a:rPr>
                        <a:t>HO1017</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Calibri"/>
                        </a:rPr>
                        <a:t>PLAZMA FİLTRESİ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Calibri"/>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900" b="0" i="0" u="none" strike="noStrike" dirty="0">
                          <a:solidFill>
                            <a:srgbClr val="000000"/>
                          </a:solidFill>
                          <a:effectLst/>
                          <a:latin typeface="Calibri"/>
                        </a:rPr>
                        <a:t>        2.273,91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181713">
                <a:tc>
                  <a:txBody>
                    <a:bodyPr/>
                    <a:lstStyle/>
                    <a:p>
                      <a:pPr algn="ctr" fontAlgn="ctr"/>
                      <a:r>
                        <a:rPr lang="tr-TR" sz="1100" b="0" i="0" u="none" strike="noStrike" dirty="0">
                          <a:solidFill>
                            <a:srgbClr val="000000"/>
                          </a:solidFill>
                          <a:effectLst/>
                          <a:latin typeface="Calibri"/>
                        </a:rPr>
                        <a:t>HO1005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100" b="0" i="0" u="none" strike="noStrike" dirty="0">
                          <a:solidFill>
                            <a:srgbClr val="000000"/>
                          </a:solidFill>
                          <a:effectLst/>
                          <a:latin typeface="Calibri"/>
                        </a:rPr>
                        <a:t>TERAPÖTİK AFEREZ TÜP SETİ (TEK KULLANIMLIK) (ADSORBSİYON, ADSORTİF SİTAFEREZ, DOUBLE FİLTRASYON, </a:t>
                      </a:r>
                      <a:r>
                        <a:rPr lang="tr-TR" sz="1100" b="0" i="0" u="none" strike="noStrike" dirty="0" err="1">
                          <a:solidFill>
                            <a:srgbClr val="000000"/>
                          </a:solidFill>
                          <a:effectLst/>
                          <a:latin typeface="Calibri"/>
                        </a:rPr>
                        <a:t>Ig</a:t>
                      </a:r>
                      <a:r>
                        <a:rPr lang="tr-TR" sz="1100" b="0" i="0" u="none" strike="noStrike" dirty="0">
                          <a:solidFill>
                            <a:srgbClr val="000000"/>
                          </a:solidFill>
                          <a:effectLst/>
                          <a:latin typeface="Calibri"/>
                        </a:rPr>
                        <a:t> ve İMMÜN KOMPLEKS FİLTRASYON VEYA VİRAL ERADİKASYON, LİPİD AFEREZ, SEÇİCİ PLAZMA DEĞİŞİMİ, SEPSİS ADSORBSİYON)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100" b="0" i="0" u="none" strike="noStrike" dirty="0">
                          <a:solidFill>
                            <a:srgbClr val="000000"/>
                          </a:solidFill>
                          <a:effectLst/>
                          <a:latin typeface="Calibri"/>
                        </a:rPr>
                        <a:t>(1) Hematoloji uzmanının bulunduğu, hastalığın tanısının ve yapılacak işlemin yer aldığı sağlık kurulu raporu ile bedeli karşılanır. </a:t>
                      </a:r>
                    </a:p>
                    <a:p>
                      <a:pPr algn="just" fontAlgn="ctr"/>
                      <a:r>
                        <a:rPr lang="tr-TR" sz="1100" b="0" i="0" u="none" strike="noStrike" dirty="0">
                          <a:solidFill>
                            <a:srgbClr val="000000"/>
                          </a:solidFill>
                          <a:effectLst/>
                          <a:latin typeface="Calibri"/>
                        </a:rPr>
                        <a:t>(2) Bu sağlık kurulu raporu 3 (üç) ay geçerlidir.</a:t>
                      </a:r>
                    </a:p>
                    <a:p>
                      <a:pPr algn="just" fontAlgn="ctr"/>
                      <a:r>
                        <a:rPr lang="tr-TR" sz="1100" b="0" i="0" u="none" strike="noStrike" dirty="0">
                          <a:solidFill>
                            <a:srgbClr val="000000"/>
                          </a:solidFill>
                          <a:effectLst/>
                          <a:latin typeface="Calibri"/>
                        </a:rPr>
                        <a:t>(3) Kolon, filtre veya </a:t>
                      </a:r>
                      <a:r>
                        <a:rPr lang="tr-TR" sz="1100" b="0" i="0" u="none" strike="noStrike" dirty="0" err="1">
                          <a:solidFill>
                            <a:srgbClr val="000000"/>
                          </a:solidFill>
                          <a:effectLst/>
                          <a:latin typeface="Calibri"/>
                        </a:rPr>
                        <a:t>membran</a:t>
                      </a:r>
                      <a:r>
                        <a:rPr lang="tr-TR" sz="1100" b="0" i="0" u="none" strike="noStrike" dirty="0">
                          <a:solidFill>
                            <a:srgbClr val="000000"/>
                          </a:solidFill>
                          <a:effectLst/>
                          <a:latin typeface="Calibri"/>
                        </a:rPr>
                        <a:t> (HO1003, HO1008, HO1009, HO1011, HO1012, HO1017, HO1018, HO1020, HO1022) ile birlikte faturalandırılabilir.</a:t>
                      </a:r>
                    </a:p>
                    <a:p>
                      <a:pPr algn="just" fontAlgn="ctr"/>
                      <a:r>
                        <a:rPr lang="tr-TR" sz="1100" b="0" i="0" u="none" strike="noStrike" dirty="0">
                          <a:solidFill>
                            <a:srgbClr val="000000"/>
                          </a:solidFill>
                          <a:effectLst/>
                          <a:latin typeface="Calibri"/>
                        </a:rPr>
                        <a:t>(4) İğne ve transfer torbası fiyata dahil olup ayrıca faturalandırılamaz.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100" b="0" i="0" u="none" strike="noStrike" dirty="0">
                          <a:solidFill>
                            <a:srgbClr val="000000"/>
                          </a:solidFill>
                          <a:effectLst/>
                          <a:latin typeface="Calibri"/>
                        </a:rPr>
                        <a:t>        2.134,4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181713">
                <a:tc>
                  <a:txBody>
                    <a:bodyPr/>
                    <a:lstStyle/>
                    <a:p>
                      <a:pPr algn="ctr" fontAlgn="ctr"/>
                      <a:r>
                        <a:rPr lang="tr-TR" sz="900" b="0" i="0" u="none" strike="noStrike">
                          <a:solidFill>
                            <a:srgbClr val="000000"/>
                          </a:solidFill>
                          <a:effectLst/>
                          <a:latin typeface="Calibri"/>
                        </a:rPr>
                        <a:t>HO1018</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a:solidFill>
                            <a:srgbClr val="000000"/>
                          </a:solidFill>
                          <a:effectLst/>
                          <a:latin typeface="Calibri"/>
                        </a:rPr>
                        <a:t>REOFEREZ FİLTRESİ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Calibri"/>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900" b="0" i="0" u="none" strike="noStrike" dirty="0">
                          <a:solidFill>
                            <a:srgbClr val="000000"/>
                          </a:solidFill>
                          <a:effectLst/>
                          <a:latin typeface="Calibri"/>
                        </a:rPr>
                        <a:t>        8254,27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691954366"/>
              </p:ext>
            </p:extLst>
          </p:nvPr>
        </p:nvGraphicFramePr>
        <p:xfrm>
          <a:off x="323528" y="2204864"/>
          <a:ext cx="8229600" cy="720080"/>
        </p:xfrm>
        <a:graphic>
          <a:graphicData uri="http://schemas.openxmlformats.org/drawingml/2006/table">
            <a:tbl>
              <a:tblPr/>
              <a:tblGrid>
                <a:gridCol w="576064">
                  <a:extLst>
                    <a:ext uri="{9D8B030D-6E8A-4147-A177-3AD203B41FA5}">
                      <a16:colId xmlns:a16="http://schemas.microsoft.com/office/drawing/2014/main" val="20000"/>
                    </a:ext>
                  </a:extLst>
                </a:gridCol>
                <a:gridCol w="2964671">
                  <a:extLst>
                    <a:ext uri="{9D8B030D-6E8A-4147-A177-3AD203B41FA5}">
                      <a16:colId xmlns:a16="http://schemas.microsoft.com/office/drawing/2014/main" val="20001"/>
                    </a:ext>
                  </a:extLst>
                </a:gridCol>
                <a:gridCol w="3588057">
                  <a:extLst>
                    <a:ext uri="{9D8B030D-6E8A-4147-A177-3AD203B41FA5}">
                      <a16:colId xmlns:a16="http://schemas.microsoft.com/office/drawing/2014/main" val="20002"/>
                    </a:ext>
                  </a:extLst>
                </a:gridCol>
                <a:gridCol w="576064">
                  <a:extLst>
                    <a:ext uri="{9D8B030D-6E8A-4147-A177-3AD203B41FA5}">
                      <a16:colId xmlns:a16="http://schemas.microsoft.com/office/drawing/2014/main" val="20003"/>
                    </a:ext>
                  </a:extLst>
                </a:gridCol>
                <a:gridCol w="524744">
                  <a:extLst>
                    <a:ext uri="{9D8B030D-6E8A-4147-A177-3AD203B41FA5}">
                      <a16:colId xmlns:a16="http://schemas.microsoft.com/office/drawing/2014/main" val="20004"/>
                    </a:ext>
                  </a:extLst>
                </a:gridCol>
              </a:tblGrid>
              <a:tr h="187847">
                <a:tc gridSpan="5">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HEMATOLOJİ-ONKOLOJİ BRANŞINA AİT TIBBİ MALZEMELER LİSTESİ  (EK-3/O)</a:t>
                      </a:r>
                    </a:p>
                  </a:txBody>
                  <a:tcPr marL="6022" marR="6022" marT="60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44386">
                <a:tc>
                  <a:txBody>
                    <a:bodyPr/>
                    <a:lstStyle/>
                    <a:p>
                      <a:pPr algn="ctr" fontAlgn="ctr"/>
                      <a:r>
                        <a:rPr lang="tr-TR" sz="900" b="0" i="0" u="none" strike="noStrike">
                          <a:solidFill>
                            <a:srgbClr val="000000"/>
                          </a:solidFill>
                          <a:effectLst/>
                          <a:latin typeface="Tahoma" pitchFamily="34" charset="0"/>
                          <a:ea typeface="Tahoma" pitchFamily="34" charset="0"/>
                          <a:cs typeface="Tahoma" pitchFamily="34" charset="0"/>
                        </a:rPr>
                        <a:t>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1" i="0" u="none" strike="noStrike" dirty="0">
                          <a:solidFill>
                            <a:srgbClr val="000000"/>
                          </a:solidFill>
                          <a:effectLst/>
                          <a:latin typeface="Tahoma" pitchFamily="34" charset="0"/>
                          <a:ea typeface="Tahoma" pitchFamily="34" charset="0"/>
                          <a:cs typeface="Tahoma" pitchFamily="34" charset="0"/>
                        </a:rPr>
                        <a:t>7.12. HEMATOLOJİ-ONKOLOJİ-KEMOTERAPİ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a:solidFill>
                            <a:srgbClr val="000000"/>
                          </a:solidFill>
                          <a:effectLst/>
                          <a:latin typeface="Tahoma" pitchFamily="34" charset="0"/>
                          <a:ea typeface="Tahoma" pitchFamily="34" charset="0"/>
                          <a:cs typeface="Tahoma" pitchFamily="34" charset="0"/>
                        </a:rPr>
                        <a:t>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a:solidFill>
                            <a:srgbClr val="000000"/>
                          </a:solidFill>
                          <a:effectLst/>
                          <a:latin typeface="Tahoma" pitchFamily="34" charset="0"/>
                          <a:ea typeface="Tahoma" pitchFamily="34" charset="0"/>
                          <a:cs typeface="Tahoma" pitchFamily="34" charset="0"/>
                        </a:rPr>
                        <a:t> İŞLEM PUANI </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900" b="0" i="0" u="none" strike="noStrike">
                          <a:solidFill>
                            <a:srgbClr val="000000"/>
                          </a:solidFill>
                          <a:effectLst/>
                          <a:latin typeface="Tahoma" pitchFamily="34" charset="0"/>
                          <a:ea typeface="Tahoma" pitchFamily="34" charset="0"/>
                          <a:cs typeface="Tahoma" pitchFamily="34" charset="0"/>
                        </a:rPr>
                        <a:t>FİYAT</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187847">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704680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İmmünoadsorbsiyon</a:t>
                      </a:r>
                      <a:r>
                        <a:rPr lang="tr-TR" sz="900" b="0" i="0" u="none" strike="noStrike" dirty="0">
                          <a:solidFill>
                            <a:srgbClr val="000000"/>
                          </a:solidFill>
                          <a:effectLst/>
                          <a:latin typeface="Tahoma" pitchFamily="34" charset="0"/>
                          <a:ea typeface="Tahoma" pitchFamily="34" charset="0"/>
                          <a:cs typeface="Tahoma" pitchFamily="34" charset="0"/>
                        </a:rPr>
                        <a:t>, her bir seans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704870 ,</a:t>
                      </a:r>
                      <a:r>
                        <a:rPr lang="tr-TR" sz="900" b="0" i="0" u="none" strike="noStrike" dirty="0">
                          <a:solidFill>
                            <a:srgbClr val="FF0000"/>
                          </a:solidFill>
                          <a:effectLst/>
                          <a:latin typeface="Tahoma" pitchFamily="34" charset="0"/>
                          <a:ea typeface="Tahoma" pitchFamily="34" charset="0"/>
                          <a:cs typeface="Tahoma" pitchFamily="34" charset="0"/>
                        </a:rPr>
                        <a:t>704931 </a:t>
                      </a:r>
                      <a:r>
                        <a:rPr lang="tr-TR" sz="900" b="0" i="0" u="none" strike="noStrike" dirty="0">
                          <a:solidFill>
                            <a:srgbClr val="000000"/>
                          </a:solidFill>
                          <a:effectLst/>
                          <a:latin typeface="Tahoma" pitchFamily="34" charset="0"/>
                          <a:ea typeface="Tahoma" pitchFamily="34" charset="0"/>
                          <a:cs typeface="Tahoma" pitchFamily="34" charset="0"/>
                        </a:rPr>
                        <a:t>ile birlikte faturalandırılmaz.</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tr-TR" sz="900" b="0" i="0" u="none" strike="noStrike" dirty="0">
                          <a:solidFill>
                            <a:srgbClr val="000000"/>
                          </a:solidFill>
                          <a:effectLst/>
                          <a:latin typeface="Cambria"/>
                        </a:rPr>
                        <a:t>889,88</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tr-TR" sz="1100" b="0" i="0" u="none" strike="noStrike" dirty="0">
                          <a:solidFill>
                            <a:srgbClr val="000000"/>
                          </a:solidFill>
                          <a:effectLst/>
                          <a:latin typeface="Cambria"/>
                        </a:rPr>
                        <a:t>527,69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2"/>
                  </a:ext>
                </a:extLst>
              </a:tr>
            </a:tbl>
          </a:graphicData>
        </a:graphic>
      </p:graphicFrame>
      <p:pic>
        <p:nvPicPr>
          <p:cNvPr id="5" name="Picture 2" descr="C:\Users\User\Desktop\Ekran Alıntısı.PNG">
            <a:extLst>
              <a:ext uri="{FF2B5EF4-FFF2-40B4-BE49-F238E27FC236}">
                <a16:creationId xmlns:a16="http://schemas.microsoft.com/office/drawing/2014/main" id="{FE4D188F-3178-7F43-F08D-89BBBEABAA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2F97D14C-BB5B-F491-F2D5-9C3FA3790423}"/>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7655705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600" b="1" dirty="0">
                <a:latin typeface="Tahoma" pitchFamily="34" charset="0"/>
                <a:ea typeface="Tahoma" pitchFamily="34" charset="0"/>
                <a:cs typeface="Tahoma" pitchFamily="34" charset="0"/>
              </a:rPr>
              <a:t>BİLİRUBİN AFEREZ İŞLEMİ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970892997"/>
              </p:ext>
            </p:extLst>
          </p:nvPr>
        </p:nvGraphicFramePr>
        <p:xfrm>
          <a:off x="467544" y="3429001"/>
          <a:ext cx="8219257" cy="2518231"/>
        </p:xfrm>
        <a:graphic>
          <a:graphicData uri="http://schemas.openxmlformats.org/drawingml/2006/table">
            <a:tbl>
              <a:tblPr/>
              <a:tblGrid>
                <a:gridCol w="504056">
                  <a:extLst>
                    <a:ext uri="{9D8B030D-6E8A-4147-A177-3AD203B41FA5}">
                      <a16:colId xmlns:a16="http://schemas.microsoft.com/office/drawing/2014/main" val="20000"/>
                    </a:ext>
                  </a:extLst>
                </a:gridCol>
                <a:gridCol w="3200292">
                  <a:extLst>
                    <a:ext uri="{9D8B030D-6E8A-4147-A177-3AD203B41FA5}">
                      <a16:colId xmlns:a16="http://schemas.microsoft.com/office/drawing/2014/main" val="20001"/>
                    </a:ext>
                  </a:extLst>
                </a:gridCol>
                <a:gridCol w="4001085">
                  <a:extLst>
                    <a:ext uri="{9D8B030D-6E8A-4147-A177-3AD203B41FA5}">
                      <a16:colId xmlns:a16="http://schemas.microsoft.com/office/drawing/2014/main" val="20002"/>
                    </a:ext>
                  </a:extLst>
                </a:gridCol>
                <a:gridCol w="513824">
                  <a:extLst>
                    <a:ext uri="{9D8B030D-6E8A-4147-A177-3AD203B41FA5}">
                      <a16:colId xmlns:a16="http://schemas.microsoft.com/office/drawing/2014/main" val="20003"/>
                    </a:ext>
                  </a:extLst>
                </a:gridCol>
              </a:tblGrid>
              <a:tr h="205941">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00369">
                <a:tc>
                  <a:txBody>
                    <a:bodyPr/>
                    <a:lstStyle/>
                    <a:p>
                      <a:pPr algn="ctr" fontAlgn="ctr"/>
                      <a:r>
                        <a:rPr lang="tr-TR" sz="700" b="1" i="0" u="none" strike="noStrike">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700" b="1" i="0" u="none" strike="noStrike">
                          <a:solidFill>
                            <a:srgbClr val="000000"/>
                          </a:solidFill>
                          <a:effectLst/>
                          <a:latin typeface="Calibri"/>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205941">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HO1011</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KARACİĞER DESTEK SEÇİCİ PLAZMA DEĞİŞİMİ (SPD) MEMBRANI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(1) Gastroenteroloji ve hematoloji uzmanlarının bulunduğu sağlık kurulu raporu ile bedeli karşılanır.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900" b="0" i="0" u="none" strike="noStrike" dirty="0">
                          <a:solidFill>
                            <a:srgbClr val="000000"/>
                          </a:solidFill>
                          <a:effectLst/>
                          <a:latin typeface="Tahoma" pitchFamily="34" charset="0"/>
                          <a:ea typeface="Tahoma" pitchFamily="34" charset="0"/>
                          <a:cs typeface="Tahoma" pitchFamily="34" charset="0"/>
                        </a:rPr>
                        <a:t>        10.598,0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205941">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HO1017</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PLAZMA FİLTRESİ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900" b="0" i="0" u="none" strike="noStrike" dirty="0">
                          <a:solidFill>
                            <a:srgbClr val="000000"/>
                          </a:solidFill>
                          <a:effectLst/>
                          <a:latin typeface="Tahoma" pitchFamily="34" charset="0"/>
                          <a:ea typeface="Tahoma" pitchFamily="34" charset="0"/>
                          <a:cs typeface="Tahoma" pitchFamily="34" charset="0"/>
                        </a:rPr>
                        <a:t>        2501,2</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205941">
                <a:tc>
                  <a:txBody>
                    <a:bodyPr/>
                    <a:lstStyle/>
                    <a:p>
                      <a:pPr algn="ctr" fontAlgn="ctr"/>
                      <a:r>
                        <a:rPr lang="tr-TR" sz="1100" b="0" i="0" u="none" strike="noStrike" dirty="0">
                          <a:solidFill>
                            <a:srgbClr val="000000"/>
                          </a:solidFill>
                          <a:effectLst/>
                          <a:latin typeface="Calibri"/>
                        </a:rPr>
                        <a:t>HO1005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100" b="0" i="0" u="none" strike="noStrike" dirty="0">
                          <a:solidFill>
                            <a:srgbClr val="000000"/>
                          </a:solidFill>
                          <a:effectLst/>
                          <a:latin typeface="Calibri"/>
                        </a:rPr>
                        <a:t>TERAPÖTİK AFEREZ TÜP SETİ (TEK KULLANIMLIK) (ADSORBSİYON, ADSORTİF SİTAFEREZ, DOUBLE FİLTRASYON, </a:t>
                      </a:r>
                      <a:r>
                        <a:rPr lang="tr-TR" sz="1100" b="0" i="0" u="none" strike="noStrike" dirty="0" err="1">
                          <a:solidFill>
                            <a:srgbClr val="000000"/>
                          </a:solidFill>
                          <a:effectLst/>
                          <a:latin typeface="Calibri"/>
                        </a:rPr>
                        <a:t>Ig</a:t>
                      </a:r>
                      <a:r>
                        <a:rPr lang="tr-TR" sz="1100" b="0" i="0" u="none" strike="noStrike" dirty="0">
                          <a:solidFill>
                            <a:srgbClr val="000000"/>
                          </a:solidFill>
                          <a:effectLst/>
                          <a:latin typeface="Calibri"/>
                        </a:rPr>
                        <a:t> ve İMMÜN KOMPLEKS FİLTRASYON VEYA VİRAL ERADİKASYON, LİPİD AFEREZ, SEÇİCİ PLAZMA DEĞİŞİMİ, SEPSİS ADSORBSİYON)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100" b="0" i="0" u="none" strike="noStrike" dirty="0">
                          <a:solidFill>
                            <a:srgbClr val="000000"/>
                          </a:solidFill>
                          <a:effectLst/>
                          <a:latin typeface="Calibri"/>
                        </a:rPr>
                        <a:t>1) Hematoloji uzmanının bulunduğu, hastalığın tanısının ve yapılacak işlemin yer aldığı sağlık kurulu raporu ile bedeli karşılanır. </a:t>
                      </a:r>
                    </a:p>
                    <a:p>
                      <a:pPr algn="just" fontAlgn="ctr"/>
                      <a:r>
                        <a:rPr lang="tr-TR" sz="1100" b="0" i="0" u="none" strike="noStrike" dirty="0">
                          <a:solidFill>
                            <a:srgbClr val="000000"/>
                          </a:solidFill>
                          <a:effectLst/>
                          <a:latin typeface="Calibri"/>
                        </a:rPr>
                        <a:t>(2) Bu sağlık kurulu raporu 3 (üç) ay geçerlidir.</a:t>
                      </a:r>
                    </a:p>
                    <a:p>
                      <a:pPr algn="just" fontAlgn="ctr"/>
                      <a:r>
                        <a:rPr lang="tr-TR" sz="1100" b="0" i="0" u="none" strike="noStrike" dirty="0">
                          <a:solidFill>
                            <a:srgbClr val="000000"/>
                          </a:solidFill>
                          <a:effectLst/>
                          <a:latin typeface="Calibri"/>
                        </a:rPr>
                        <a:t>(3) Kolon, filtre veya </a:t>
                      </a:r>
                      <a:r>
                        <a:rPr lang="tr-TR" sz="1100" b="0" i="0" u="none" strike="noStrike" dirty="0" err="1">
                          <a:solidFill>
                            <a:srgbClr val="000000"/>
                          </a:solidFill>
                          <a:effectLst/>
                          <a:latin typeface="Calibri"/>
                        </a:rPr>
                        <a:t>membran</a:t>
                      </a:r>
                      <a:r>
                        <a:rPr lang="tr-TR" sz="1100" b="0" i="0" u="none" strike="noStrike" dirty="0">
                          <a:solidFill>
                            <a:srgbClr val="000000"/>
                          </a:solidFill>
                          <a:effectLst/>
                          <a:latin typeface="Calibri"/>
                        </a:rPr>
                        <a:t> (HO1003, HO1008, HO1009, HO1011, HO1012, HO1017, HO1018, HO1020, HO1022) ile birlikte faturalandırılabilir.</a:t>
                      </a:r>
                    </a:p>
                    <a:p>
                      <a:pPr algn="just" fontAlgn="ctr"/>
                      <a:r>
                        <a:rPr lang="tr-TR" sz="1100" b="0" i="0" u="none" strike="noStrike" dirty="0">
                          <a:solidFill>
                            <a:srgbClr val="000000"/>
                          </a:solidFill>
                          <a:effectLst/>
                          <a:latin typeface="Calibri"/>
                        </a:rPr>
                        <a:t>(4) İğne ve transfer torbası fiyata dahil olup ayrıca faturalandırılamaz.</a:t>
                      </a:r>
                    </a:p>
                    <a:p>
                      <a:pPr algn="just" fontAlgn="ctr"/>
                      <a:endParaRPr lang="tr-TR" sz="1100" b="0" i="0" u="none" strike="noStrike" dirty="0">
                        <a:solidFill>
                          <a:srgbClr val="000000"/>
                        </a:solidFill>
                        <a:effectLst/>
                        <a:latin typeface="Calibri"/>
                      </a:endParaRP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100" b="0" i="0" u="none" strike="noStrike" dirty="0">
                          <a:solidFill>
                            <a:srgbClr val="000000"/>
                          </a:solidFill>
                          <a:effectLst/>
                          <a:latin typeface="Calibri"/>
                        </a:rPr>
                        <a:t>        2.134,4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2134047911"/>
              </p:ext>
            </p:extLst>
          </p:nvPr>
        </p:nvGraphicFramePr>
        <p:xfrm>
          <a:off x="467544" y="2276872"/>
          <a:ext cx="8208912" cy="897108"/>
        </p:xfrm>
        <a:graphic>
          <a:graphicData uri="http://schemas.openxmlformats.org/drawingml/2006/table">
            <a:tbl>
              <a:tblPr/>
              <a:tblGrid>
                <a:gridCol w="502789">
                  <a:extLst>
                    <a:ext uri="{9D8B030D-6E8A-4147-A177-3AD203B41FA5}">
                      <a16:colId xmlns:a16="http://schemas.microsoft.com/office/drawing/2014/main" val="20000"/>
                    </a:ext>
                  </a:extLst>
                </a:gridCol>
                <a:gridCol w="3029045">
                  <a:extLst>
                    <a:ext uri="{9D8B030D-6E8A-4147-A177-3AD203B41FA5}">
                      <a16:colId xmlns:a16="http://schemas.microsoft.com/office/drawing/2014/main" val="20001"/>
                    </a:ext>
                  </a:extLst>
                </a:gridCol>
                <a:gridCol w="3596958">
                  <a:extLst>
                    <a:ext uri="{9D8B030D-6E8A-4147-A177-3AD203B41FA5}">
                      <a16:colId xmlns:a16="http://schemas.microsoft.com/office/drawing/2014/main" val="20002"/>
                    </a:ext>
                  </a:extLst>
                </a:gridCol>
                <a:gridCol w="504056">
                  <a:extLst>
                    <a:ext uri="{9D8B030D-6E8A-4147-A177-3AD203B41FA5}">
                      <a16:colId xmlns:a16="http://schemas.microsoft.com/office/drawing/2014/main" val="20003"/>
                    </a:ext>
                  </a:extLst>
                </a:gridCol>
                <a:gridCol w="576064">
                  <a:extLst>
                    <a:ext uri="{9D8B030D-6E8A-4147-A177-3AD203B41FA5}">
                      <a16:colId xmlns:a16="http://schemas.microsoft.com/office/drawing/2014/main" val="20004"/>
                    </a:ext>
                  </a:extLst>
                </a:gridCol>
              </a:tblGrid>
              <a:tr h="254097">
                <a:tc gridSpan="5">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HEMATOLOJİ-ONKOLOJİ BRANŞINA AİT TIBBİ MALZEMELER LİSTESİ  (EK-3/O)</a:t>
                      </a:r>
                    </a:p>
                  </a:txBody>
                  <a:tcPr marL="6022" marR="6022" marT="60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65846">
                <a:tc>
                  <a:txBody>
                    <a:bodyPr/>
                    <a:lstStyle/>
                    <a:p>
                      <a:pPr algn="ctr" fontAlgn="ctr"/>
                      <a:r>
                        <a:rPr lang="tr-TR" sz="600" b="0" i="0" u="none" strike="noStrike" dirty="0">
                          <a:solidFill>
                            <a:srgbClr val="000000"/>
                          </a:solidFill>
                          <a:effectLst/>
                          <a:latin typeface="Times New Roman"/>
                        </a:rPr>
                        <a:t>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1" i="0" u="none" strike="noStrike" dirty="0">
                          <a:solidFill>
                            <a:srgbClr val="000000"/>
                          </a:solidFill>
                          <a:effectLst/>
                          <a:latin typeface="Tahoma" pitchFamily="34" charset="0"/>
                          <a:ea typeface="Tahoma" pitchFamily="34" charset="0"/>
                          <a:cs typeface="Tahoma" pitchFamily="34" charset="0"/>
                        </a:rPr>
                        <a:t>7.12. HEMATOLOJİ-ONKOLOJİ-KEMOTERAPİ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İŞLEM PUANI </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900" b="0" i="0" u="none" strike="noStrike" dirty="0">
                          <a:solidFill>
                            <a:srgbClr val="000000"/>
                          </a:solidFill>
                          <a:effectLst/>
                          <a:latin typeface="Tahoma" pitchFamily="34" charset="0"/>
                          <a:ea typeface="Tahoma" pitchFamily="34" charset="0"/>
                          <a:cs typeface="Tahoma" pitchFamily="34" charset="0"/>
                        </a:rPr>
                        <a:t>FİYAT</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144153">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704680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İmmünoadsorbsiyon</a:t>
                      </a:r>
                      <a:r>
                        <a:rPr lang="tr-TR" sz="900" b="0" i="0" u="none" strike="noStrike" dirty="0">
                          <a:solidFill>
                            <a:srgbClr val="000000"/>
                          </a:solidFill>
                          <a:effectLst/>
                          <a:latin typeface="Tahoma" pitchFamily="34" charset="0"/>
                          <a:ea typeface="Tahoma" pitchFamily="34" charset="0"/>
                          <a:cs typeface="Tahoma" pitchFamily="34" charset="0"/>
                        </a:rPr>
                        <a:t>, her bir seans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704870 ,</a:t>
                      </a:r>
                      <a:r>
                        <a:rPr lang="tr-TR" sz="900" b="0" i="0" u="none" strike="noStrike" dirty="0">
                          <a:solidFill>
                            <a:srgbClr val="FF0000"/>
                          </a:solidFill>
                          <a:effectLst/>
                          <a:latin typeface="Tahoma" pitchFamily="34" charset="0"/>
                          <a:ea typeface="Tahoma" pitchFamily="34" charset="0"/>
                          <a:cs typeface="Tahoma" pitchFamily="34" charset="0"/>
                        </a:rPr>
                        <a:t>704931 </a:t>
                      </a:r>
                      <a:r>
                        <a:rPr lang="tr-TR" sz="900" b="0" i="0" u="none" strike="noStrike" dirty="0">
                          <a:solidFill>
                            <a:srgbClr val="000000"/>
                          </a:solidFill>
                          <a:effectLst/>
                          <a:latin typeface="Tahoma" pitchFamily="34" charset="0"/>
                          <a:ea typeface="Tahoma" pitchFamily="34" charset="0"/>
                          <a:cs typeface="Tahoma" pitchFamily="34" charset="0"/>
                        </a:rPr>
                        <a:t>ile birlikte faturalandırılmaz.</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tr-TR" sz="900" b="0" i="0" u="none" strike="noStrike" dirty="0">
                          <a:solidFill>
                            <a:srgbClr val="000000"/>
                          </a:solidFill>
                          <a:effectLst/>
                          <a:latin typeface="Cambria"/>
                        </a:rPr>
                        <a:t>889,88</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tr-TR" sz="1100" b="0" i="0" u="none" strike="noStrike" dirty="0">
                          <a:solidFill>
                            <a:srgbClr val="000000"/>
                          </a:solidFill>
                          <a:effectLst/>
                          <a:latin typeface="Cambria"/>
                        </a:rPr>
                        <a:t>527,69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2"/>
                  </a:ext>
                </a:extLst>
              </a:tr>
            </a:tbl>
          </a:graphicData>
        </a:graphic>
      </p:graphicFrame>
      <p:pic>
        <p:nvPicPr>
          <p:cNvPr id="5" name="Picture 2" descr="C:\Users\User\Desktop\Ekran Alıntısı.PNG">
            <a:extLst>
              <a:ext uri="{FF2B5EF4-FFF2-40B4-BE49-F238E27FC236}">
                <a16:creationId xmlns:a16="http://schemas.microsoft.com/office/drawing/2014/main" id="{74E49951-ADC9-00C7-6768-902B065077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FB1DBBB3-4219-B18E-60E0-6EC97D5119EE}"/>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1063955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600" b="1" dirty="0">
                <a:latin typeface="Tahoma" pitchFamily="34" charset="0"/>
                <a:ea typeface="Tahoma" pitchFamily="34" charset="0"/>
                <a:cs typeface="Tahoma" pitchFamily="34" charset="0"/>
              </a:rPr>
              <a:t>OTOİMMÜN AFEREZ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77977302"/>
              </p:ext>
            </p:extLst>
          </p:nvPr>
        </p:nvGraphicFramePr>
        <p:xfrm>
          <a:off x="467544" y="3789040"/>
          <a:ext cx="8507287" cy="2198877"/>
        </p:xfrm>
        <a:graphic>
          <a:graphicData uri="http://schemas.openxmlformats.org/drawingml/2006/table">
            <a:tbl>
              <a:tblPr/>
              <a:tblGrid>
                <a:gridCol w="546343">
                  <a:extLst>
                    <a:ext uri="{9D8B030D-6E8A-4147-A177-3AD203B41FA5}">
                      <a16:colId xmlns:a16="http://schemas.microsoft.com/office/drawing/2014/main" val="20000"/>
                    </a:ext>
                  </a:extLst>
                </a:gridCol>
                <a:gridCol w="3372701">
                  <a:extLst>
                    <a:ext uri="{9D8B030D-6E8A-4147-A177-3AD203B41FA5}">
                      <a16:colId xmlns:a16="http://schemas.microsoft.com/office/drawing/2014/main" val="20001"/>
                    </a:ext>
                  </a:extLst>
                </a:gridCol>
                <a:gridCol w="4066073">
                  <a:extLst>
                    <a:ext uri="{9D8B030D-6E8A-4147-A177-3AD203B41FA5}">
                      <a16:colId xmlns:a16="http://schemas.microsoft.com/office/drawing/2014/main" val="20002"/>
                    </a:ext>
                  </a:extLst>
                </a:gridCol>
                <a:gridCol w="522170">
                  <a:extLst>
                    <a:ext uri="{9D8B030D-6E8A-4147-A177-3AD203B41FA5}">
                      <a16:colId xmlns:a16="http://schemas.microsoft.com/office/drawing/2014/main" val="20003"/>
                    </a:ext>
                  </a:extLst>
                </a:gridCol>
              </a:tblGrid>
              <a:tr h="107398">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07398">
                <a:tc>
                  <a:txBody>
                    <a:bodyPr/>
                    <a:lstStyle/>
                    <a:p>
                      <a:pPr algn="ctr" fontAlgn="ctr"/>
                      <a:r>
                        <a:rPr lang="tr-TR" sz="1000" b="1" i="0" u="none" strike="noStrike" dirty="0">
                          <a:solidFill>
                            <a:srgbClr val="000000"/>
                          </a:solidFill>
                          <a:effectLst/>
                          <a:latin typeface="Tahoma" pitchFamily="34" charset="0"/>
                          <a:ea typeface="Tahoma" pitchFamily="34" charset="0"/>
                          <a:cs typeface="Tahoma" pitchFamily="34" charset="0"/>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1000" b="1" i="0" u="none" strike="noStrike">
                          <a:solidFill>
                            <a:srgbClr val="000000"/>
                          </a:solidFill>
                          <a:effectLst/>
                          <a:latin typeface="Tahoma" pitchFamily="34" charset="0"/>
                          <a:ea typeface="Tahoma" pitchFamily="34" charset="0"/>
                          <a:cs typeface="Tahoma" pitchFamily="34" charset="0"/>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1000" b="1" i="0" u="none" strike="noStrike" dirty="0">
                          <a:solidFill>
                            <a:srgbClr val="000000"/>
                          </a:solidFill>
                          <a:effectLst/>
                          <a:latin typeface="Tahoma" pitchFamily="34" charset="0"/>
                          <a:ea typeface="Tahoma" pitchFamily="34" charset="0"/>
                          <a:cs typeface="Tahoma" pitchFamily="34" charset="0"/>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1000" b="1" i="0" u="none" strike="noStrike">
                          <a:solidFill>
                            <a:srgbClr val="000000"/>
                          </a:solidFill>
                          <a:effectLst/>
                          <a:latin typeface="Tahoma" pitchFamily="34" charset="0"/>
                          <a:ea typeface="Tahoma" pitchFamily="34" charset="0"/>
                          <a:cs typeface="Tahoma" pitchFamily="34" charset="0"/>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107398">
                <a:tc>
                  <a:txBody>
                    <a:bodyPr/>
                    <a:lstStyle/>
                    <a:p>
                      <a:pPr algn="ctr" fontAlgn="ctr"/>
                      <a:r>
                        <a:rPr lang="tr-TR" sz="1000" b="0" i="0" u="none" strike="noStrike">
                          <a:solidFill>
                            <a:srgbClr val="000000"/>
                          </a:solidFill>
                          <a:effectLst/>
                          <a:latin typeface="Tahoma" pitchFamily="34" charset="0"/>
                          <a:ea typeface="Tahoma" pitchFamily="34" charset="0"/>
                          <a:cs typeface="Tahoma" pitchFamily="34" charset="0"/>
                        </a:rPr>
                        <a:t>HO1009</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000" b="0" i="0" u="none" strike="noStrike" dirty="0">
                          <a:solidFill>
                            <a:srgbClr val="000000"/>
                          </a:solidFill>
                          <a:effectLst/>
                          <a:latin typeface="Tahoma" pitchFamily="34" charset="0"/>
                          <a:ea typeface="Tahoma" pitchFamily="34" charset="0"/>
                          <a:cs typeface="Tahoma" pitchFamily="34" charset="0"/>
                        </a:rPr>
                        <a:t>İMMÜN KOMPLEKS AFEREZ FİLTRESİ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000" b="0" i="0" u="none" strike="noStrike" dirty="0">
                          <a:solidFill>
                            <a:srgbClr val="000000"/>
                          </a:solidFill>
                          <a:effectLst/>
                          <a:latin typeface="Tahoma" pitchFamily="34" charset="0"/>
                          <a:ea typeface="Tahoma" pitchFamily="34" charset="0"/>
                          <a:cs typeface="Tahoma" pitchFamily="34" charset="0"/>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1000" b="0" i="0" u="none" strike="noStrike" dirty="0">
                          <a:solidFill>
                            <a:srgbClr val="000000"/>
                          </a:solidFill>
                          <a:effectLst/>
                          <a:latin typeface="Tahoma" pitchFamily="34" charset="0"/>
                          <a:ea typeface="Tahoma" pitchFamily="34" charset="0"/>
                          <a:cs typeface="Tahoma" pitchFamily="34" charset="0"/>
                        </a:rPr>
                        <a:t>        6318,09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107398">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HO1017</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PLAZMA FİLTRESİ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900" b="0" i="0" u="none" strike="noStrike" dirty="0">
                          <a:solidFill>
                            <a:srgbClr val="000000"/>
                          </a:solidFill>
                          <a:effectLst/>
                          <a:latin typeface="Tahoma" pitchFamily="34" charset="0"/>
                          <a:ea typeface="Tahoma" pitchFamily="34" charset="0"/>
                          <a:cs typeface="Tahoma" pitchFamily="34" charset="0"/>
                        </a:rPr>
                        <a:t>        2501,2</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107398">
                <a:tc>
                  <a:txBody>
                    <a:bodyPr/>
                    <a:lstStyle/>
                    <a:p>
                      <a:pPr algn="ctr" fontAlgn="ctr"/>
                      <a:r>
                        <a:rPr lang="tr-TR" sz="1100" b="0" i="0" u="none" strike="noStrike" dirty="0">
                          <a:solidFill>
                            <a:srgbClr val="000000"/>
                          </a:solidFill>
                          <a:effectLst/>
                          <a:latin typeface="Calibri"/>
                        </a:rPr>
                        <a:t>HO1005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100" b="0" i="0" u="none" strike="noStrike" dirty="0">
                          <a:solidFill>
                            <a:srgbClr val="000000"/>
                          </a:solidFill>
                          <a:effectLst/>
                          <a:latin typeface="Calibri"/>
                        </a:rPr>
                        <a:t>TERAPÖTİK AFEREZ TÜP SETİ (TEK KULLANIMLIK) (ADSORBSİYON, ADSORTİF SİTAFEREZ, DOUBLE FİLTRASYON, </a:t>
                      </a:r>
                      <a:r>
                        <a:rPr lang="tr-TR" sz="1100" b="0" i="0" u="none" strike="noStrike" dirty="0" err="1">
                          <a:solidFill>
                            <a:srgbClr val="000000"/>
                          </a:solidFill>
                          <a:effectLst/>
                          <a:latin typeface="Calibri"/>
                        </a:rPr>
                        <a:t>Ig</a:t>
                      </a:r>
                      <a:r>
                        <a:rPr lang="tr-TR" sz="1100" b="0" i="0" u="none" strike="noStrike" dirty="0">
                          <a:solidFill>
                            <a:srgbClr val="000000"/>
                          </a:solidFill>
                          <a:effectLst/>
                          <a:latin typeface="Calibri"/>
                        </a:rPr>
                        <a:t> ve İMMÜN KOMPLEKS FİLTRASYON VEYA VİRAL ERADİKASYON, LİPİD AFEREZ, SEÇİCİ PLAZMA DEĞİŞİMİ, SEPSİS ADSORBSİYON)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100" b="0" i="0" u="none" strike="noStrike" dirty="0">
                          <a:solidFill>
                            <a:srgbClr val="000000"/>
                          </a:solidFill>
                          <a:effectLst/>
                          <a:latin typeface="Calibri"/>
                        </a:rPr>
                        <a:t>1) Hematoloji uzmanının bulunduğu, hastalığın tanısının ve yapılacak işlemin yer aldığı sağlık kurulu raporu ile bedeli karşılanır. </a:t>
                      </a:r>
                    </a:p>
                    <a:p>
                      <a:pPr algn="just" fontAlgn="ctr"/>
                      <a:r>
                        <a:rPr lang="tr-TR" sz="1100" b="0" i="0" u="none" strike="noStrike" dirty="0">
                          <a:solidFill>
                            <a:srgbClr val="000000"/>
                          </a:solidFill>
                          <a:effectLst/>
                          <a:latin typeface="Calibri"/>
                        </a:rPr>
                        <a:t>(2) Bu sağlık kurulu raporu 3 (üç) ay geçerlidir.</a:t>
                      </a:r>
                    </a:p>
                    <a:p>
                      <a:pPr algn="just" fontAlgn="ctr"/>
                      <a:r>
                        <a:rPr lang="tr-TR" sz="1100" b="0" i="0" u="none" strike="noStrike" dirty="0">
                          <a:solidFill>
                            <a:srgbClr val="000000"/>
                          </a:solidFill>
                          <a:effectLst/>
                          <a:latin typeface="Calibri"/>
                        </a:rPr>
                        <a:t>(3) Kolon, filtre veya </a:t>
                      </a:r>
                      <a:r>
                        <a:rPr lang="tr-TR" sz="1100" b="0" i="0" u="none" strike="noStrike" dirty="0" err="1">
                          <a:solidFill>
                            <a:srgbClr val="000000"/>
                          </a:solidFill>
                          <a:effectLst/>
                          <a:latin typeface="Calibri"/>
                        </a:rPr>
                        <a:t>membran</a:t>
                      </a:r>
                      <a:r>
                        <a:rPr lang="tr-TR" sz="1100" b="0" i="0" u="none" strike="noStrike" dirty="0">
                          <a:solidFill>
                            <a:srgbClr val="000000"/>
                          </a:solidFill>
                          <a:effectLst/>
                          <a:latin typeface="Calibri"/>
                        </a:rPr>
                        <a:t> (HO1003, HO1008, HO1009, HO1011, HO1012, HO1017, HO1018, HO1020, HO1022) ile birlikte faturalandırılabilir.</a:t>
                      </a:r>
                    </a:p>
                    <a:p>
                      <a:pPr algn="just" fontAlgn="ctr"/>
                      <a:r>
                        <a:rPr lang="tr-TR" sz="1100" b="0" i="0" u="none" strike="noStrike" dirty="0">
                          <a:solidFill>
                            <a:srgbClr val="000000"/>
                          </a:solidFill>
                          <a:effectLst/>
                          <a:latin typeface="Calibri"/>
                        </a:rPr>
                        <a:t>(4) İğne ve transfer torbası fiyata dahil olup ayrıca faturalandırılamaz.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100" b="0" i="0" u="none" strike="noStrike" dirty="0">
                          <a:solidFill>
                            <a:srgbClr val="000000"/>
                          </a:solidFill>
                          <a:effectLst/>
                          <a:latin typeface="Calibri"/>
                        </a:rPr>
                        <a:t>        2.134,4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4070886400"/>
              </p:ext>
            </p:extLst>
          </p:nvPr>
        </p:nvGraphicFramePr>
        <p:xfrm>
          <a:off x="467543" y="2636912"/>
          <a:ext cx="8568953" cy="657049"/>
        </p:xfrm>
        <a:graphic>
          <a:graphicData uri="http://schemas.openxmlformats.org/drawingml/2006/table">
            <a:tbl>
              <a:tblPr/>
              <a:tblGrid>
                <a:gridCol w="439434">
                  <a:extLst>
                    <a:ext uri="{9D8B030D-6E8A-4147-A177-3AD203B41FA5}">
                      <a16:colId xmlns:a16="http://schemas.microsoft.com/office/drawing/2014/main" val="20000"/>
                    </a:ext>
                  </a:extLst>
                </a:gridCol>
                <a:gridCol w="3088588">
                  <a:extLst>
                    <a:ext uri="{9D8B030D-6E8A-4147-A177-3AD203B41FA5}">
                      <a16:colId xmlns:a16="http://schemas.microsoft.com/office/drawing/2014/main" val="20001"/>
                    </a:ext>
                  </a:extLst>
                </a:gridCol>
                <a:gridCol w="3878909">
                  <a:extLst>
                    <a:ext uri="{9D8B030D-6E8A-4147-A177-3AD203B41FA5}">
                      <a16:colId xmlns:a16="http://schemas.microsoft.com/office/drawing/2014/main" val="20002"/>
                    </a:ext>
                  </a:extLst>
                </a:gridCol>
                <a:gridCol w="498134">
                  <a:extLst>
                    <a:ext uri="{9D8B030D-6E8A-4147-A177-3AD203B41FA5}">
                      <a16:colId xmlns:a16="http://schemas.microsoft.com/office/drawing/2014/main" val="20003"/>
                    </a:ext>
                  </a:extLst>
                </a:gridCol>
                <a:gridCol w="663888">
                  <a:extLst>
                    <a:ext uri="{9D8B030D-6E8A-4147-A177-3AD203B41FA5}">
                      <a16:colId xmlns:a16="http://schemas.microsoft.com/office/drawing/2014/main" val="20004"/>
                    </a:ext>
                  </a:extLst>
                </a:gridCol>
              </a:tblGrid>
              <a:tr h="169062">
                <a:tc gridSpan="5">
                  <a:txBody>
                    <a:bodyPr/>
                    <a:lstStyle/>
                    <a:p>
                      <a:pPr algn="ctr" fontAlgn="ctr"/>
                      <a:r>
                        <a:rPr lang="tr-TR" sz="1000" b="1" i="0" u="none" strike="noStrike" dirty="0">
                          <a:solidFill>
                            <a:srgbClr val="000000"/>
                          </a:solidFill>
                          <a:effectLst/>
                          <a:latin typeface="Tahoma" pitchFamily="34" charset="0"/>
                          <a:ea typeface="Tahoma" pitchFamily="34" charset="0"/>
                          <a:cs typeface="Tahoma" pitchFamily="34" charset="0"/>
                        </a:rPr>
                        <a:t>HEMATOLOJİ-ONKOLOJİ BRANŞINA AİT TIBBİ MALZEMELER LİSTESİ  (EK-3/O)</a:t>
                      </a:r>
                    </a:p>
                  </a:txBody>
                  <a:tcPr marL="6022" marR="6022" marT="60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09948">
                <a:tc>
                  <a:txBody>
                    <a:bodyPr/>
                    <a:lstStyle/>
                    <a:p>
                      <a:pPr algn="ctr" fontAlgn="ctr"/>
                      <a:r>
                        <a:rPr lang="tr-TR" sz="1000" b="0" i="0" u="none" strike="noStrike" dirty="0">
                          <a:solidFill>
                            <a:srgbClr val="000000"/>
                          </a:solidFill>
                          <a:effectLst/>
                          <a:latin typeface="Tahoma" pitchFamily="34" charset="0"/>
                          <a:ea typeface="Tahoma" pitchFamily="34" charset="0"/>
                          <a:cs typeface="Tahoma" pitchFamily="34" charset="0"/>
                        </a:rPr>
                        <a:t>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1" i="0" u="none" strike="noStrike">
                          <a:solidFill>
                            <a:srgbClr val="000000"/>
                          </a:solidFill>
                          <a:effectLst/>
                          <a:latin typeface="Tahoma" pitchFamily="34" charset="0"/>
                          <a:ea typeface="Tahoma" pitchFamily="34" charset="0"/>
                          <a:cs typeface="Tahoma" pitchFamily="34" charset="0"/>
                        </a:rPr>
                        <a:t>7.12. HEMATOLOJİ-ONKOLOJİ-KEMOTERAPİ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a:solidFill>
                            <a:srgbClr val="000000"/>
                          </a:solidFill>
                          <a:effectLst/>
                          <a:latin typeface="Tahoma" pitchFamily="34" charset="0"/>
                          <a:ea typeface="Tahoma" pitchFamily="34" charset="0"/>
                          <a:cs typeface="Tahoma" pitchFamily="34" charset="0"/>
                        </a:rPr>
                        <a:t>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a:solidFill>
                            <a:srgbClr val="000000"/>
                          </a:solidFill>
                          <a:effectLst/>
                          <a:latin typeface="Tahoma" pitchFamily="34" charset="0"/>
                          <a:ea typeface="Tahoma" pitchFamily="34" charset="0"/>
                          <a:cs typeface="Tahoma" pitchFamily="34" charset="0"/>
                        </a:rPr>
                        <a:t> İŞLEM PUANI </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000" b="0" i="0" u="none" strike="noStrike">
                          <a:solidFill>
                            <a:srgbClr val="000000"/>
                          </a:solidFill>
                          <a:effectLst/>
                          <a:latin typeface="Tahoma" pitchFamily="34" charset="0"/>
                          <a:ea typeface="Tahoma" pitchFamily="34" charset="0"/>
                          <a:cs typeface="Tahoma" pitchFamily="34" charset="0"/>
                        </a:rPr>
                        <a:t>FİYAT</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169062">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704680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İmmünoadsorbsiyon</a:t>
                      </a:r>
                      <a:r>
                        <a:rPr lang="tr-TR" sz="900" b="0" i="0" u="none" strike="noStrike" dirty="0">
                          <a:solidFill>
                            <a:srgbClr val="000000"/>
                          </a:solidFill>
                          <a:effectLst/>
                          <a:latin typeface="Tahoma" pitchFamily="34" charset="0"/>
                          <a:ea typeface="Tahoma" pitchFamily="34" charset="0"/>
                          <a:cs typeface="Tahoma" pitchFamily="34" charset="0"/>
                        </a:rPr>
                        <a:t>, her bir seans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704870 ,</a:t>
                      </a:r>
                      <a:r>
                        <a:rPr lang="tr-TR" sz="900" b="0" i="0" u="none" strike="noStrike" dirty="0">
                          <a:solidFill>
                            <a:srgbClr val="FF0000"/>
                          </a:solidFill>
                          <a:effectLst/>
                          <a:latin typeface="Tahoma" pitchFamily="34" charset="0"/>
                          <a:ea typeface="Tahoma" pitchFamily="34" charset="0"/>
                          <a:cs typeface="Tahoma" pitchFamily="34" charset="0"/>
                        </a:rPr>
                        <a:t>704931 </a:t>
                      </a:r>
                      <a:r>
                        <a:rPr lang="tr-TR" sz="900" b="0" i="0" u="none" strike="noStrike" dirty="0">
                          <a:solidFill>
                            <a:srgbClr val="000000"/>
                          </a:solidFill>
                          <a:effectLst/>
                          <a:latin typeface="Tahoma" pitchFamily="34" charset="0"/>
                          <a:ea typeface="Tahoma" pitchFamily="34" charset="0"/>
                          <a:cs typeface="Tahoma" pitchFamily="34" charset="0"/>
                        </a:rPr>
                        <a:t>ile birlikte faturalandırılmaz.</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tr-TR" sz="900" b="0" i="0" u="none" strike="noStrike" dirty="0">
                          <a:solidFill>
                            <a:srgbClr val="000000"/>
                          </a:solidFill>
                          <a:effectLst/>
                          <a:latin typeface="Cambria"/>
                        </a:rPr>
                        <a:t>889,88</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b"/>
                      <a:r>
                        <a:rPr lang="tr-TR" sz="1100" b="0" i="0" u="none" strike="noStrike" dirty="0">
                          <a:solidFill>
                            <a:srgbClr val="000000"/>
                          </a:solidFill>
                          <a:effectLst/>
                          <a:latin typeface="Cambria"/>
                        </a:rPr>
                        <a:t>527,69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2"/>
                  </a:ext>
                </a:extLst>
              </a:tr>
            </a:tbl>
          </a:graphicData>
        </a:graphic>
      </p:graphicFrame>
      <p:pic>
        <p:nvPicPr>
          <p:cNvPr id="5" name="Picture 2" descr="C:\Users\User\Desktop\Ekran Alıntısı.PNG">
            <a:extLst>
              <a:ext uri="{FF2B5EF4-FFF2-40B4-BE49-F238E27FC236}">
                <a16:creationId xmlns:a16="http://schemas.microsoft.com/office/drawing/2014/main" id="{2379D32E-4D12-4834-B2E4-2630208DFF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DCAF2503-50F8-7365-849F-88A2C2CD56CE}"/>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083103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600" b="1" dirty="0">
                <a:latin typeface="Tahoma" pitchFamily="34" charset="0"/>
                <a:ea typeface="Tahoma" pitchFamily="34" charset="0"/>
                <a:cs typeface="Tahoma" pitchFamily="34" charset="0"/>
              </a:rPr>
              <a:t>ADSORBTİF SİTAFEREZ İŞLEMİ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16677232"/>
              </p:ext>
            </p:extLst>
          </p:nvPr>
        </p:nvGraphicFramePr>
        <p:xfrm>
          <a:off x="457200" y="3850545"/>
          <a:ext cx="8229601" cy="1750599"/>
        </p:xfrm>
        <a:graphic>
          <a:graphicData uri="http://schemas.openxmlformats.org/drawingml/2006/table">
            <a:tbl>
              <a:tblPr/>
              <a:tblGrid>
                <a:gridCol w="658416">
                  <a:extLst>
                    <a:ext uri="{9D8B030D-6E8A-4147-A177-3AD203B41FA5}">
                      <a16:colId xmlns:a16="http://schemas.microsoft.com/office/drawing/2014/main" val="20000"/>
                    </a:ext>
                  </a:extLst>
                </a:gridCol>
                <a:gridCol w="3056276">
                  <a:extLst>
                    <a:ext uri="{9D8B030D-6E8A-4147-A177-3AD203B41FA5}">
                      <a16:colId xmlns:a16="http://schemas.microsoft.com/office/drawing/2014/main" val="20001"/>
                    </a:ext>
                  </a:extLst>
                </a:gridCol>
                <a:gridCol w="4001085">
                  <a:extLst>
                    <a:ext uri="{9D8B030D-6E8A-4147-A177-3AD203B41FA5}">
                      <a16:colId xmlns:a16="http://schemas.microsoft.com/office/drawing/2014/main" val="20002"/>
                    </a:ext>
                  </a:extLst>
                </a:gridCol>
                <a:gridCol w="513824">
                  <a:extLst>
                    <a:ext uri="{9D8B030D-6E8A-4147-A177-3AD203B41FA5}">
                      <a16:colId xmlns:a16="http://schemas.microsoft.com/office/drawing/2014/main" val="20003"/>
                    </a:ext>
                  </a:extLst>
                </a:gridCol>
              </a:tblGrid>
              <a:tr h="107398">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07398">
                <a:tc>
                  <a:txBody>
                    <a:bodyPr/>
                    <a:lstStyle/>
                    <a:p>
                      <a:pPr algn="ctr" fontAlgn="ctr"/>
                      <a:r>
                        <a:rPr lang="tr-TR" sz="900" b="1" i="0" u="none" strike="noStrike" dirty="0">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dirty="0">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dirty="0">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700" b="1" i="0" u="none" strike="noStrike">
                          <a:solidFill>
                            <a:srgbClr val="000000"/>
                          </a:solidFill>
                          <a:effectLst/>
                          <a:latin typeface="Calibri"/>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107398">
                <a:tc>
                  <a:txBody>
                    <a:bodyPr/>
                    <a:lstStyle/>
                    <a:p>
                      <a:pPr algn="ctr" fontAlgn="ctr"/>
                      <a:r>
                        <a:rPr lang="tr-TR" sz="1000" b="0" i="0" u="none" strike="noStrike" dirty="0">
                          <a:solidFill>
                            <a:srgbClr val="000000"/>
                          </a:solidFill>
                          <a:effectLst/>
                          <a:latin typeface="Calibri"/>
                        </a:rPr>
                        <a:t>HO1003</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000" b="0" i="0" u="none" strike="noStrike" dirty="0">
                          <a:solidFill>
                            <a:srgbClr val="000000"/>
                          </a:solidFill>
                          <a:effectLst/>
                          <a:latin typeface="Calibri"/>
                        </a:rPr>
                        <a:t>ADSORBTİF SİTAFEREZ KOLONU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000" b="0" i="0" u="none" strike="noStrike" dirty="0">
                          <a:solidFill>
                            <a:srgbClr val="000000"/>
                          </a:solidFill>
                          <a:effectLst/>
                          <a:latin typeface="Calibri"/>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1000" b="0" i="0" u="none" strike="noStrike" dirty="0">
                          <a:solidFill>
                            <a:srgbClr val="000000"/>
                          </a:solidFill>
                          <a:effectLst/>
                          <a:latin typeface="Calibri"/>
                        </a:rPr>
                        <a:t>      19370,04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107398">
                <a:tc>
                  <a:txBody>
                    <a:bodyPr/>
                    <a:lstStyle/>
                    <a:p>
                      <a:pPr algn="ctr" fontAlgn="ctr"/>
                      <a:r>
                        <a:rPr lang="tr-TR" sz="1100" b="0" i="0" u="none" strike="noStrike" dirty="0">
                          <a:solidFill>
                            <a:srgbClr val="000000"/>
                          </a:solidFill>
                          <a:effectLst/>
                          <a:latin typeface="Calibri"/>
                        </a:rPr>
                        <a:t>HO1005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100" b="0" i="0" u="none" strike="noStrike" dirty="0">
                          <a:solidFill>
                            <a:srgbClr val="000000"/>
                          </a:solidFill>
                          <a:effectLst/>
                          <a:latin typeface="Calibri"/>
                        </a:rPr>
                        <a:t>TERAPÖTİK AFEREZ TÜP SETİ (TEK KULLANIMLIK) (ADSORBSİYON, ADSORTİF SİTAFEREZ, DOUBLE FİLTRASYON, </a:t>
                      </a:r>
                      <a:r>
                        <a:rPr lang="tr-TR" sz="1100" b="0" i="0" u="none" strike="noStrike" dirty="0" err="1">
                          <a:solidFill>
                            <a:srgbClr val="000000"/>
                          </a:solidFill>
                          <a:effectLst/>
                          <a:latin typeface="Calibri"/>
                        </a:rPr>
                        <a:t>Ig</a:t>
                      </a:r>
                      <a:r>
                        <a:rPr lang="tr-TR" sz="1100" b="0" i="0" u="none" strike="noStrike" dirty="0">
                          <a:solidFill>
                            <a:srgbClr val="000000"/>
                          </a:solidFill>
                          <a:effectLst/>
                          <a:latin typeface="Calibri"/>
                        </a:rPr>
                        <a:t> ve İMMÜN KOMPLEKS FİLTRASYON VEYA VİRAL ERADİKASYON, LİPİD AFEREZ, SEÇİCİ PLAZMA DEĞİŞİMİ, SEPSİS ADSORBSİYON)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100" b="0" i="0" u="none" strike="noStrike" dirty="0">
                          <a:solidFill>
                            <a:srgbClr val="000000"/>
                          </a:solidFill>
                          <a:effectLst/>
                          <a:latin typeface="Calibri"/>
                        </a:rPr>
                        <a:t>1) Hematoloji uzmanının bulunduğu, hastalığın tanısının ve yapılacak işlemin yer aldığı sağlık kurulu raporu ile bedeli karşılanır. </a:t>
                      </a:r>
                    </a:p>
                    <a:p>
                      <a:pPr algn="just" fontAlgn="ctr"/>
                      <a:r>
                        <a:rPr lang="tr-TR" sz="1100" b="0" i="0" u="none" strike="noStrike" dirty="0">
                          <a:solidFill>
                            <a:srgbClr val="000000"/>
                          </a:solidFill>
                          <a:effectLst/>
                          <a:latin typeface="Calibri"/>
                        </a:rPr>
                        <a:t>(2) Bu sağlık kurulu raporu 3 (üç) ay geçerlidir.</a:t>
                      </a:r>
                    </a:p>
                    <a:p>
                      <a:pPr algn="just" fontAlgn="ctr"/>
                      <a:r>
                        <a:rPr lang="tr-TR" sz="1100" b="0" i="0" u="none" strike="noStrike" dirty="0">
                          <a:solidFill>
                            <a:srgbClr val="000000"/>
                          </a:solidFill>
                          <a:effectLst/>
                          <a:latin typeface="Calibri"/>
                        </a:rPr>
                        <a:t>(3) Kolon, filtre veya </a:t>
                      </a:r>
                      <a:r>
                        <a:rPr lang="tr-TR" sz="1100" b="0" i="0" u="none" strike="noStrike" dirty="0" err="1">
                          <a:solidFill>
                            <a:srgbClr val="000000"/>
                          </a:solidFill>
                          <a:effectLst/>
                          <a:latin typeface="Calibri"/>
                        </a:rPr>
                        <a:t>membran</a:t>
                      </a:r>
                      <a:r>
                        <a:rPr lang="tr-TR" sz="1100" b="0" i="0" u="none" strike="noStrike" dirty="0">
                          <a:solidFill>
                            <a:srgbClr val="000000"/>
                          </a:solidFill>
                          <a:effectLst/>
                          <a:latin typeface="Calibri"/>
                        </a:rPr>
                        <a:t> (HO1003, HO1008, HO1009, HO1011, HO1012, HO1017, HO1018, HO1020, HO1022) ile birlikte faturalandırılabilir.</a:t>
                      </a:r>
                    </a:p>
                    <a:p>
                      <a:pPr algn="just" fontAlgn="ctr"/>
                      <a:r>
                        <a:rPr lang="tr-TR" sz="1100" b="0" i="0" u="none" strike="noStrike" dirty="0">
                          <a:solidFill>
                            <a:srgbClr val="000000"/>
                          </a:solidFill>
                          <a:effectLst/>
                          <a:latin typeface="Calibri"/>
                        </a:rPr>
                        <a:t>(4) İğne ve transfer torbası fiyata dahil olup ayrıca faturalandırılamaz.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100" b="0" i="0" u="none" strike="noStrike" dirty="0">
                          <a:solidFill>
                            <a:srgbClr val="000000"/>
                          </a:solidFill>
                          <a:effectLst/>
                          <a:latin typeface="Calibri"/>
                        </a:rPr>
                        <a:t>        2.134,4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2205364768"/>
              </p:ext>
            </p:extLst>
          </p:nvPr>
        </p:nvGraphicFramePr>
        <p:xfrm>
          <a:off x="467544" y="2288344"/>
          <a:ext cx="8229600" cy="893148"/>
        </p:xfrm>
        <a:graphic>
          <a:graphicData uri="http://schemas.openxmlformats.org/drawingml/2006/table">
            <a:tbl>
              <a:tblPr/>
              <a:tblGrid>
                <a:gridCol w="377357">
                  <a:extLst>
                    <a:ext uri="{9D8B030D-6E8A-4147-A177-3AD203B41FA5}">
                      <a16:colId xmlns:a16="http://schemas.microsoft.com/office/drawing/2014/main" val="20000"/>
                    </a:ext>
                  </a:extLst>
                </a:gridCol>
                <a:gridCol w="3163378">
                  <a:extLst>
                    <a:ext uri="{9D8B030D-6E8A-4147-A177-3AD203B41FA5}">
                      <a16:colId xmlns:a16="http://schemas.microsoft.com/office/drawing/2014/main" val="20001"/>
                    </a:ext>
                  </a:extLst>
                </a:gridCol>
                <a:gridCol w="3588057">
                  <a:extLst>
                    <a:ext uri="{9D8B030D-6E8A-4147-A177-3AD203B41FA5}">
                      <a16:colId xmlns:a16="http://schemas.microsoft.com/office/drawing/2014/main" val="20002"/>
                    </a:ext>
                  </a:extLst>
                </a:gridCol>
                <a:gridCol w="576064">
                  <a:extLst>
                    <a:ext uri="{9D8B030D-6E8A-4147-A177-3AD203B41FA5}">
                      <a16:colId xmlns:a16="http://schemas.microsoft.com/office/drawing/2014/main" val="20003"/>
                    </a:ext>
                  </a:extLst>
                </a:gridCol>
                <a:gridCol w="524744">
                  <a:extLst>
                    <a:ext uri="{9D8B030D-6E8A-4147-A177-3AD203B41FA5}">
                      <a16:colId xmlns:a16="http://schemas.microsoft.com/office/drawing/2014/main" val="20004"/>
                    </a:ext>
                  </a:extLst>
                </a:gridCol>
              </a:tblGrid>
              <a:tr h="226892">
                <a:tc gridSpan="5">
                  <a:txBody>
                    <a:bodyPr/>
                    <a:lstStyle/>
                    <a:p>
                      <a:pPr algn="ctr" fontAlgn="ctr"/>
                      <a:r>
                        <a:rPr lang="tr-TR" sz="600" b="1" i="0" u="none" strike="noStrike" dirty="0">
                          <a:solidFill>
                            <a:srgbClr val="000000"/>
                          </a:solidFill>
                          <a:effectLst/>
                          <a:latin typeface="Calibri"/>
                        </a:rPr>
                        <a:t>HEMATOLOJİ-ONKOLOJİ BRANŞINA AİT TIBBİ MALZEMELER LİSTESİ  (EK-3/O)</a:t>
                      </a:r>
                    </a:p>
                  </a:txBody>
                  <a:tcPr marL="6022" marR="6022" marT="60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15970">
                <a:tc>
                  <a:txBody>
                    <a:bodyPr/>
                    <a:lstStyle/>
                    <a:p>
                      <a:pPr algn="ctr" fontAlgn="ctr"/>
                      <a:r>
                        <a:rPr lang="tr-TR" sz="600" b="0" i="0" u="none" strike="noStrike">
                          <a:solidFill>
                            <a:srgbClr val="000000"/>
                          </a:solidFill>
                          <a:effectLst/>
                          <a:latin typeface="Times New Roman"/>
                        </a:rPr>
                        <a:t>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1" i="0" u="none" strike="noStrike" dirty="0">
                          <a:solidFill>
                            <a:srgbClr val="000000"/>
                          </a:solidFill>
                          <a:effectLst/>
                          <a:latin typeface="Tahoma" pitchFamily="34" charset="0"/>
                          <a:ea typeface="Tahoma" pitchFamily="34" charset="0"/>
                          <a:cs typeface="Tahoma" pitchFamily="34" charset="0"/>
                        </a:rPr>
                        <a:t>7.12. HEMATOLOJİ-ONKOLOJİ-KEMOTERAPİ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dirty="0">
                          <a:solidFill>
                            <a:srgbClr val="000000"/>
                          </a:solidFill>
                          <a:effectLst/>
                          <a:latin typeface="Tahoma" pitchFamily="34" charset="0"/>
                          <a:ea typeface="Tahoma" pitchFamily="34" charset="0"/>
                          <a:cs typeface="Tahoma" pitchFamily="34" charset="0"/>
                        </a:rPr>
                        <a:t>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dirty="0">
                          <a:solidFill>
                            <a:srgbClr val="000000"/>
                          </a:solidFill>
                          <a:effectLst/>
                          <a:latin typeface="Tahoma" pitchFamily="34" charset="0"/>
                          <a:ea typeface="Tahoma" pitchFamily="34" charset="0"/>
                          <a:cs typeface="Tahoma" pitchFamily="34" charset="0"/>
                        </a:rPr>
                        <a:t> İŞLEM PUANI </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000" b="0" i="0" u="none" strike="noStrike">
                          <a:solidFill>
                            <a:srgbClr val="000000"/>
                          </a:solidFill>
                          <a:effectLst/>
                          <a:latin typeface="Tahoma" pitchFamily="34" charset="0"/>
                          <a:ea typeface="Tahoma" pitchFamily="34" charset="0"/>
                          <a:cs typeface="Tahoma" pitchFamily="34" charset="0"/>
                        </a:rPr>
                        <a:t>FİYAT</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250286">
                <a:tc>
                  <a:txBody>
                    <a:bodyPr/>
                    <a:lstStyle/>
                    <a:p>
                      <a:pPr algn="ctr" fontAlgn="ctr"/>
                      <a:r>
                        <a:rPr lang="tr-TR" sz="800" b="0" i="0" u="none" strike="noStrike" dirty="0">
                          <a:solidFill>
                            <a:srgbClr val="000000"/>
                          </a:solidFill>
                          <a:effectLst/>
                          <a:latin typeface="Times New Roman"/>
                        </a:rPr>
                        <a:t>704931</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dirty="0" err="1">
                          <a:solidFill>
                            <a:srgbClr val="000000"/>
                          </a:solidFill>
                          <a:effectLst/>
                          <a:latin typeface="Times New Roman"/>
                        </a:rPr>
                        <a:t>Adsorbtif</a:t>
                      </a:r>
                      <a:r>
                        <a:rPr lang="tr-TR" sz="900" b="0" i="0" u="none" strike="noStrike" baseline="0" dirty="0">
                          <a:solidFill>
                            <a:srgbClr val="000000"/>
                          </a:solidFill>
                          <a:effectLst/>
                          <a:latin typeface="Times New Roman"/>
                        </a:rPr>
                        <a:t>  </a:t>
                      </a:r>
                      <a:r>
                        <a:rPr lang="tr-TR" sz="900" b="0" i="0" u="none" strike="noStrike" baseline="0" dirty="0" err="1">
                          <a:solidFill>
                            <a:srgbClr val="000000"/>
                          </a:solidFill>
                          <a:effectLst/>
                          <a:latin typeface="Times New Roman"/>
                        </a:rPr>
                        <a:t>Sitaferez</a:t>
                      </a:r>
                      <a:r>
                        <a:rPr lang="tr-TR" sz="900" b="0" i="0" u="none" strike="noStrike" baseline="0" dirty="0">
                          <a:solidFill>
                            <a:srgbClr val="000000"/>
                          </a:solidFill>
                          <a:effectLst/>
                          <a:latin typeface="Times New Roman"/>
                        </a:rPr>
                        <a:t> 1 Seans</a:t>
                      </a:r>
                      <a:endParaRPr lang="es-ES" sz="900" b="0" i="0" u="none" strike="noStrike" dirty="0">
                        <a:solidFill>
                          <a:srgbClr val="000000"/>
                        </a:solidFill>
                        <a:effectLst/>
                        <a:latin typeface="Times New Roman"/>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dirty="0">
                          <a:solidFill>
                            <a:srgbClr val="FF0000"/>
                          </a:solidFill>
                          <a:effectLst/>
                          <a:latin typeface="Times New Roman"/>
                        </a:rPr>
                        <a:t>704680,</a:t>
                      </a:r>
                      <a:r>
                        <a:rPr lang="tr-TR" sz="900" b="0" i="0" u="none" strike="noStrike" baseline="0" dirty="0">
                          <a:solidFill>
                            <a:srgbClr val="FF0000"/>
                          </a:solidFill>
                          <a:effectLst/>
                          <a:latin typeface="Times New Roman"/>
                        </a:rPr>
                        <a:t> 704870 ile birlikte faturalandırılamaz.</a:t>
                      </a:r>
                      <a:endParaRPr lang="tr-TR" sz="900" b="0" i="0" u="none" strike="noStrike" dirty="0">
                        <a:solidFill>
                          <a:srgbClr val="FF0000"/>
                        </a:solidFill>
                        <a:effectLst/>
                        <a:latin typeface="Times New Roman"/>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tr-TR" sz="900" b="0" i="0" u="none" strike="noStrike">
                          <a:solidFill>
                            <a:srgbClr val="000000"/>
                          </a:solidFill>
                          <a:effectLst/>
                          <a:latin typeface="Cambria"/>
                        </a:rPr>
                        <a:t>834,20</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ctr" fontAlgn="ctr"/>
                      <a:r>
                        <a:rPr lang="tr-TR" sz="1100" b="0" i="0" u="none" strike="noStrike" dirty="0">
                          <a:solidFill>
                            <a:srgbClr val="000000"/>
                          </a:solidFill>
                          <a:effectLst/>
                          <a:latin typeface="Cambria"/>
                        </a:rPr>
                        <a:t>434,68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extLst>
                  <a:ext uri="{0D108BD9-81ED-4DB2-BD59-A6C34878D82A}">
                    <a16:rowId xmlns:a16="http://schemas.microsoft.com/office/drawing/2014/main" val="10002"/>
                  </a:ext>
                </a:extLst>
              </a:tr>
            </a:tbl>
          </a:graphicData>
        </a:graphic>
      </p:graphicFrame>
      <p:pic>
        <p:nvPicPr>
          <p:cNvPr id="5" name="Picture 2" descr="C:\Users\User\Desktop\Ekran Alıntısı.PNG">
            <a:extLst>
              <a:ext uri="{FF2B5EF4-FFF2-40B4-BE49-F238E27FC236}">
                <a16:creationId xmlns:a16="http://schemas.microsoft.com/office/drawing/2014/main" id="{D11DB576-7CFA-BCA2-A305-86E3511EB4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68A7AE20-F27F-38D8-F402-3A3D085FD9FD}"/>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9029333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1068728"/>
          </a:xfrm>
        </p:spPr>
        <p:txBody>
          <a:bodyPr>
            <a:normAutofit/>
          </a:bodyPr>
          <a:lstStyle/>
          <a:p>
            <a:pPr algn="ctr"/>
            <a:r>
              <a:rPr lang="tr-TR" sz="3600" b="1" dirty="0">
                <a:latin typeface="Tahoma" pitchFamily="34" charset="0"/>
                <a:ea typeface="Tahoma" pitchFamily="34" charset="0"/>
                <a:cs typeface="Tahoma" pitchFamily="34" charset="0"/>
              </a:rPr>
              <a:t>IGG AFEREZ İŞLEMİ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612146711"/>
              </p:ext>
            </p:extLst>
          </p:nvPr>
        </p:nvGraphicFramePr>
        <p:xfrm>
          <a:off x="457200" y="3645023"/>
          <a:ext cx="8229601" cy="2273844"/>
        </p:xfrm>
        <a:graphic>
          <a:graphicData uri="http://schemas.openxmlformats.org/drawingml/2006/table">
            <a:tbl>
              <a:tblPr/>
              <a:tblGrid>
                <a:gridCol w="514400">
                  <a:extLst>
                    <a:ext uri="{9D8B030D-6E8A-4147-A177-3AD203B41FA5}">
                      <a16:colId xmlns:a16="http://schemas.microsoft.com/office/drawing/2014/main" val="20000"/>
                    </a:ext>
                  </a:extLst>
                </a:gridCol>
                <a:gridCol w="3200292">
                  <a:extLst>
                    <a:ext uri="{9D8B030D-6E8A-4147-A177-3AD203B41FA5}">
                      <a16:colId xmlns:a16="http://schemas.microsoft.com/office/drawing/2014/main" val="20001"/>
                    </a:ext>
                  </a:extLst>
                </a:gridCol>
                <a:gridCol w="4001085">
                  <a:extLst>
                    <a:ext uri="{9D8B030D-6E8A-4147-A177-3AD203B41FA5}">
                      <a16:colId xmlns:a16="http://schemas.microsoft.com/office/drawing/2014/main" val="20002"/>
                    </a:ext>
                  </a:extLst>
                </a:gridCol>
                <a:gridCol w="513824">
                  <a:extLst>
                    <a:ext uri="{9D8B030D-6E8A-4147-A177-3AD203B41FA5}">
                      <a16:colId xmlns:a16="http://schemas.microsoft.com/office/drawing/2014/main" val="20003"/>
                    </a:ext>
                  </a:extLst>
                </a:gridCol>
              </a:tblGrid>
              <a:tr h="157485">
                <a:tc gridSpan="4">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HEMATOLOJİ-ONKOLOJİ BRANŞINA AİT TIBBİ MALZEMELER LİSTESİ  (EK-3/O</a:t>
                      </a:r>
                      <a:r>
                        <a:rPr lang="tr-TR" sz="700" b="1" i="0" u="none" strike="noStrike" dirty="0">
                          <a:solidFill>
                            <a:srgbClr val="000000"/>
                          </a:solidFill>
                          <a:effectLst/>
                          <a:latin typeface="Calibri"/>
                        </a:rPr>
                        <a:t>)</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06164">
                <a:tc>
                  <a:txBody>
                    <a:bodyPr/>
                    <a:lstStyle/>
                    <a:p>
                      <a:pPr algn="ctr" fontAlgn="ctr"/>
                      <a:r>
                        <a:rPr lang="tr-TR" sz="1000" b="1" i="0" u="none" strike="noStrike" dirty="0">
                          <a:solidFill>
                            <a:srgbClr val="000000"/>
                          </a:solidFill>
                          <a:effectLst/>
                          <a:latin typeface="Tahoma" pitchFamily="34" charset="0"/>
                          <a:ea typeface="Tahoma" pitchFamily="34" charset="0"/>
                          <a:cs typeface="Tahoma" pitchFamily="34" charset="0"/>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1000" b="1" i="0" u="none" strike="noStrike" dirty="0">
                          <a:solidFill>
                            <a:srgbClr val="000000"/>
                          </a:solidFill>
                          <a:effectLst/>
                          <a:latin typeface="Tahoma" pitchFamily="34" charset="0"/>
                          <a:ea typeface="Tahoma" pitchFamily="34" charset="0"/>
                          <a:cs typeface="Tahoma" pitchFamily="34" charset="0"/>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1000" b="1" i="0" u="none" strike="noStrike">
                          <a:solidFill>
                            <a:srgbClr val="000000"/>
                          </a:solidFill>
                          <a:effectLst/>
                          <a:latin typeface="Tahoma" pitchFamily="34" charset="0"/>
                          <a:ea typeface="Tahoma" pitchFamily="34" charset="0"/>
                          <a:cs typeface="Tahoma" pitchFamily="34" charset="0"/>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1000" b="1" i="0" u="none" strike="noStrike">
                          <a:solidFill>
                            <a:srgbClr val="000000"/>
                          </a:solidFill>
                          <a:effectLst/>
                          <a:latin typeface="Tahoma" pitchFamily="34" charset="0"/>
                          <a:ea typeface="Tahoma" pitchFamily="34" charset="0"/>
                          <a:cs typeface="Tahoma" pitchFamily="34" charset="0"/>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157485">
                <a:tc>
                  <a:txBody>
                    <a:bodyPr/>
                    <a:lstStyle/>
                    <a:p>
                      <a:pPr algn="ctr" fontAlgn="ctr"/>
                      <a:r>
                        <a:rPr lang="tr-TR" sz="1000" b="0" i="0" u="none" strike="noStrike">
                          <a:solidFill>
                            <a:srgbClr val="000000"/>
                          </a:solidFill>
                          <a:effectLst/>
                          <a:latin typeface="Tahoma" pitchFamily="34" charset="0"/>
                          <a:ea typeface="Tahoma" pitchFamily="34" charset="0"/>
                          <a:cs typeface="Tahoma" pitchFamily="34" charset="0"/>
                        </a:rPr>
                        <a:t>HO1008</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000" b="0" i="0" u="none" strike="noStrike" dirty="0" err="1">
                          <a:solidFill>
                            <a:srgbClr val="000000"/>
                          </a:solidFill>
                          <a:effectLst/>
                          <a:latin typeface="Tahoma" pitchFamily="34" charset="0"/>
                          <a:ea typeface="Tahoma" pitchFamily="34" charset="0"/>
                          <a:cs typeface="Tahoma" pitchFamily="34" charset="0"/>
                        </a:rPr>
                        <a:t>Ig</a:t>
                      </a:r>
                      <a:r>
                        <a:rPr lang="tr-TR" sz="1000" b="0" i="0" u="none" strike="noStrike" dirty="0">
                          <a:solidFill>
                            <a:srgbClr val="000000"/>
                          </a:solidFill>
                          <a:effectLst/>
                          <a:latin typeface="Tahoma" pitchFamily="34" charset="0"/>
                          <a:ea typeface="Tahoma" pitchFamily="34" charset="0"/>
                          <a:cs typeface="Tahoma" pitchFamily="34" charset="0"/>
                        </a:rPr>
                        <a:t> AFEREZ FİLTRESİ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000" b="0" i="0" u="none" strike="noStrike">
                          <a:solidFill>
                            <a:srgbClr val="000000"/>
                          </a:solidFill>
                          <a:effectLst/>
                          <a:latin typeface="Tahoma" pitchFamily="34" charset="0"/>
                          <a:ea typeface="Tahoma" pitchFamily="34" charset="0"/>
                          <a:cs typeface="Tahoma" pitchFamily="34" charset="0"/>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1000" b="0" i="0" u="none" strike="noStrike" dirty="0">
                          <a:solidFill>
                            <a:srgbClr val="000000"/>
                          </a:solidFill>
                          <a:effectLst/>
                          <a:latin typeface="Tahoma" pitchFamily="34" charset="0"/>
                          <a:ea typeface="Tahoma" pitchFamily="34" charset="0"/>
                          <a:cs typeface="Tahoma" pitchFamily="34" charset="0"/>
                        </a:rPr>
                        <a:t>6318,09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157485">
                <a:tc>
                  <a:txBody>
                    <a:bodyPr/>
                    <a:lstStyle/>
                    <a:p>
                      <a:pPr algn="ctr" fontAlgn="ctr"/>
                      <a:r>
                        <a:rPr lang="tr-TR" sz="1100" b="0" i="0" u="none" strike="noStrike" dirty="0">
                          <a:solidFill>
                            <a:srgbClr val="000000"/>
                          </a:solidFill>
                          <a:effectLst/>
                          <a:latin typeface="Calibri"/>
                        </a:rPr>
                        <a:t>HO1005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100" b="0" i="0" u="none" strike="noStrike" dirty="0">
                          <a:solidFill>
                            <a:srgbClr val="000000"/>
                          </a:solidFill>
                          <a:effectLst/>
                          <a:latin typeface="Calibri"/>
                        </a:rPr>
                        <a:t>TERAPÖTİK AFEREZ TÜP SETİ (TEK KULLANIMLIK) (ADSORBSİYON, ADSORTİF SİTAFEREZ, DOUBLE FİLTRASYON, </a:t>
                      </a:r>
                      <a:r>
                        <a:rPr lang="tr-TR" sz="1100" b="0" i="0" u="none" strike="noStrike" dirty="0" err="1">
                          <a:solidFill>
                            <a:srgbClr val="000000"/>
                          </a:solidFill>
                          <a:effectLst/>
                          <a:latin typeface="Calibri"/>
                        </a:rPr>
                        <a:t>Ig</a:t>
                      </a:r>
                      <a:r>
                        <a:rPr lang="tr-TR" sz="1100" b="0" i="0" u="none" strike="noStrike" dirty="0">
                          <a:solidFill>
                            <a:srgbClr val="000000"/>
                          </a:solidFill>
                          <a:effectLst/>
                          <a:latin typeface="Calibri"/>
                        </a:rPr>
                        <a:t> ve İMMÜN KOMPLEKS FİLTRASYON VEYA VİRAL ERADİKASYON, LİPİD AFEREZ, SEÇİCİ PLAZMA DEĞİŞİMİ, SEPSİS ADSORBSİYON)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100" b="0" i="0" u="none" strike="noStrike" dirty="0">
                          <a:solidFill>
                            <a:srgbClr val="000000"/>
                          </a:solidFill>
                          <a:effectLst/>
                          <a:latin typeface="Calibri"/>
                        </a:rPr>
                        <a:t>1) Hematoloji uzmanının bulunduğu, hastalığın tanısının ve yapılacak işlemin yer aldığı sağlık kurulu raporu ile bedeli karşılanır. </a:t>
                      </a:r>
                    </a:p>
                    <a:p>
                      <a:pPr algn="just" fontAlgn="ctr"/>
                      <a:r>
                        <a:rPr lang="tr-TR" sz="1100" b="0" i="0" u="none" strike="noStrike" dirty="0">
                          <a:solidFill>
                            <a:srgbClr val="000000"/>
                          </a:solidFill>
                          <a:effectLst/>
                          <a:latin typeface="Calibri"/>
                        </a:rPr>
                        <a:t>(2) Bu sağlık kurulu raporu 3 (üç) ay geçerlidir.</a:t>
                      </a:r>
                    </a:p>
                    <a:p>
                      <a:pPr algn="just" fontAlgn="ctr"/>
                      <a:r>
                        <a:rPr lang="tr-TR" sz="1100" b="0" i="0" u="none" strike="noStrike" dirty="0">
                          <a:solidFill>
                            <a:srgbClr val="000000"/>
                          </a:solidFill>
                          <a:effectLst/>
                          <a:latin typeface="Calibri"/>
                        </a:rPr>
                        <a:t>(3) Kolon, filtre veya </a:t>
                      </a:r>
                      <a:r>
                        <a:rPr lang="tr-TR" sz="1100" b="0" i="0" u="none" strike="noStrike" dirty="0" err="1">
                          <a:solidFill>
                            <a:srgbClr val="000000"/>
                          </a:solidFill>
                          <a:effectLst/>
                          <a:latin typeface="Calibri"/>
                        </a:rPr>
                        <a:t>membran</a:t>
                      </a:r>
                      <a:r>
                        <a:rPr lang="tr-TR" sz="1100" b="0" i="0" u="none" strike="noStrike" dirty="0">
                          <a:solidFill>
                            <a:srgbClr val="000000"/>
                          </a:solidFill>
                          <a:effectLst/>
                          <a:latin typeface="Calibri"/>
                        </a:rPr>
                        <a:t> (HO1003, HO1008, HO1009, HO1011, HO1012, HO1017, HO1018, HO1020, HO1022) ile birlikte faturalandırılabilir.</a:t>
                      </a:r>
                    </a:p>
                    <a:p>
                      <a:pPr algn="just" fontAlgn="ctr"/>
                      <a:r>
                        <a:rPr lang="tr-TR" sz="1100" b="0" i="0" u="none" strike="noStrike" dirty="0">
                          <a:solidFill>
                            <a:srgbClr val="000000"/>
                          </a:solidFill>
                          <a:effectLst/>
                          <a:latin typeface="Calibri"/>
                        </a:rPr>
                        <a:t>(4) İğne ve transfer torbası fiyata dahil olup ayrıca faturalandırılamaz.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100" b="0" i="0" u="none" strike="noStrike" dirty="0">
                          <a:solidFill>
                            <a:srgbClr val="000000"/>
                          </a:solidFill>
                          <a:effectLst/>
                          <a:latin typeface="Calibri"/>
                        </a:rPr>
                        <a:t>        2.134,4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157485">
                <a:tc>
                  <a:txBody>
                    <a:bodyPr/>
                    <a:lstStyle/>
                    <a:p>
                      <a:pPr algn="ctr" fontAlgn="ctr"/>
                      <a:r>
                        <a:rPr lang="tr-TR" sz="1000" b="0" i="0" u="none" strike="noStrike">
                          <a:solidFill>
                            <a:srgbClr val="000000"/>
                          </a:solidFill>
                          <a:effectLst/>
                          <a:latin typeface="Tahoma" pitchFamily="34" charset="0"/>
                          <a:ea typeface="Tahoma" pitchFamily="34" charset="0"/>
                          <a:cs typeface="Tahoma" pitchFamily="34" charset="0"/>
                        </a:rPr>
                        <a:t>HO1017</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just" fontAlgn="ctr"/>
                      <a:r>
                        <a:rPr lang="tr-TR" sz="1000" b="0" i="0" u="none" strike="noStrike" dirty="0">
                          <a:solidFill>
                            <a:srgbClr val="000000"/>
                          </a:solidFill>
                          <a:effectLst/>
                          <a:latin typeface="Tahoma" pitchFamily="34" charset="0"/>
                          <a:ea typeface="Tahoma" pitchFamily="34" charset="0"/>
                          <a:cs typeface="Tahoma" pitchFamily="34" charset="0"/>
                        </a:rPr>
                        <a:t>PLAZMA FİLTRESİ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1000" b="0" i="0" u="none" strike="noStrike" dirty="0">
                          <a:solidFill>
                            <a:srgbClr val="000000"/>
                          </a:solidFill>
                          <a:effectLst/>
                          <a:latin typeface="Tahoma" pitchFamily="34" charset="0"/>
                          <a:ea typeface="Tahoma" pitchFamily="34" charset="0"/>
                          <a:cs typeface="Tahoma" pitchFamily="34" charset="0"/>
                        </a:rPr>
                        <a:t>(1) Hematoloji uzmanının bulunduğu sağlık kurulu raporu ile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1000" b="0" i="0" u="none" strike="noStrike" dirty="0">
                          <a:solidFill>
                            <a:srgbClr val="000000"/>
                          </a:solidFill>
                          <a:effectLst/>
                          <a:latin typeface="Tahoma" pitchFamily="34" charset="0"/>
                          <a:ea typeface="Tahoma" pitchFamily="34" charset="0"/>
                          <a:cs typeface="Tahoma" pitchFamily="34" charset="0"/>
                        </a:rPr>
                        <a:t>        2501,21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4163916228"/>
              </p:ext>
            </p:extLst>
          </p:nvPr>
        </p:nvGraphicFramePr>
        <p:xfrm>
          <a:off x="467545" y="2636912"/>
          <a:ext cx="8229599" cy="568374"/>
        </p:xfrm>
        <a:graphic>
          <a:graphicData uri="http://schemas.openxmlformats.org/drawingml/2006/table">
            <a:tbl>
              <a:tblPr/>
              <a:tblGrid>
                <a:gridCol w="513577">
                  <a:extLst>
                    <a:ext uri="{9D8B030D-6E8A-4147-A177-3AD203B41FA5}">
                      <a16:colId xmlns:a16="http://schemas.microsoft.com/office/drawing/2014/main" val="20000"/>
                    </a:ext>
                  </a:extLst>
                </a:gridCol>
                <a:gridCol w="2798790">
                  <a:extLst>
                    <a:ext uri="{9D8B030D-6E8A-4147-A177-3AD203B41FA5}">
                      <a16:colId xmlns:a16="http://schemas.microsoft.com/office/drawing/2014/main" val="20001"/>
                    </a:ext>
                  </a:extLst>
                </a:gridCol>
                <a:gridCol w="3960440">
                  <a:extLst>
                    <a:ext uri="{9D8B030D-6E8A-4147-A177-3AD203B41FA5}">
                      <a16:colId xmlns:a16="http://schemas.microsoft.com/office/drawing/2014/main" val="20002"/>
                    </a:ext>
                  </a:extLst>
                </a:gridCol>
                <a:gridCol w="504056">
                  <a:extLst>
                    <a:ext uri="{9D8B030D-6E8A-4147-A177-3AD203B41FA5}">
                      <a16:colId xmlns:a16="http://schemas.microsoft.com/office/drawing/2014/main" val="20003"/>
                    </a:ext>
                  </a:extLst>
                </a:gridCol>
                <a:gridCol w="452736">
                  <a:extLst>
                    <a:ext uri="{9D8B030D-6E8A-4147-A177-3AD203B41FA5}">
                      <a16:colId xmlns:a16="http://schemas.microsoft.com/office/drawing/2014/main" val="20004"/>
                    </a:ext>
                  </a:extLst>
                </a:gridCol>
              </a:tblGrid>
              <a:tr h="288032">
                <a:tc>
                  <a:txBody>
                    <a:bodyPr/>
                    <a:lstStyle/>
                    <a:p>
                      <a:pPr algn="ctr" fontAlgn="ctr"/>
                      <a:r>
                        <a:rPr lang="tr-TR" sz="600" b="1" i="0" u="none" strike="noStrike" dirty="0">
                          <a:solidFill>
                            <a:srgbClr val="000000"/>
                          </a:solidFill>
                          <a:effectLst/>
                          <a:latin typeface="Tahoma"/>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ahoma"/>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600" b="1" i="0" u="none" strike="noStrike">
                          <a:solidFill>
                            <a:srgbClr val="000000"/>
                          </a:solidFill>
                          <a:effectLst/>
                          <a:latin typeface="Tahoma"/>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185475">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704870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Aferez</a:t>
                      </a:r>
                      <a:r>
                        <a:rPr lang="tr-TR" sz="900" b="0" i="0" u="none" strike="noStrike" baseline="0" dirty="0">
                          <a:solidFill>
                            <a:srgbClr val="000000"/>
                          </a:solidFill>
                          <a:effectLst/>
                          <a:latin typeface="Tahoma" pitchFamily="34" charset="0"/>
                          <a:ea typeface="Tahoma" pitchFamily="34" charset="0"/>
                          <a:cs typeface="Tahoma" pitchFamily="34" charset="0"/>
                        </a:rPr>
                        <a:t> ,</a:t>
                      </a:r>
                      <a:r>
                        <a:rPr lang="tr-TR" sz="900" b="0" i="0" u="none" strike="noStrike" baseline="0" dirty="0" err="1">
                          <a:solidFill>
                            <a:srgbClr val="000000"/>
                          </a:solidFill>
                          <a:effectLst/>
                          <a:latin typeface="Tahoma" pitchFamily="34" charset="0"/>
                          <a:ea typeface="Tahoma" pitchFamily="34" charset="0"/>
                          <a:cs typeface="Tahoma" pitchFamily="34" charset="0"/>
                        </a:rPr>
                        <a:t>IgG</a:t>
                      </a:r>
                      <a:r>
                        <a:rPr lang="tr-TR" sz="900" b="0" i="0" u="none" strike="noStrike" baseline="0" dirty="0">
                          <a:solidFill>
                            <a:srgbClr val="000000"/>
                          </a:solidFill>
                          <a:effectLst/>
                          <a:latin typeface="Tahoma" pitchFamily="34" charset="0"/>
                          <a:ea typeface="Tahoma" pitchFamily="34" charset="0"/>
                          <a:cs typeface="Tahoma" pitchFamily="34" charset="0"/>
                        </a:rPr>
                        <a:t> (</a:t>
                      </a:r>
                      <a:r>
                        <a:rPr lang="tr-TR" sz="900" b="0" i="0" u="none" strike="noStrike" dirty="0">
                          <a:solidFill>
                            <a:srgbClr val="000000"/>
                          </a:solidFill>
                          <a:effectLst/>
                          <a:latin typeface="Tahoma" pitchFamily="34" charset="0"/>
                          <a:ea typeface="Tahoma" pitchFamily="34" charset="0"/>
                          <a:cs typeface="Tahoma" pitchFamily="34" charset="0"/>
                        </a:rPr>
                        <a:t> 1 seans)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704680, 704931 ile birlikte faturalandırılmaz. Kolon veya </a:t>
                      </a:r>
                      <a:r>
                        <a:rPr lang="tr-TR" sz="900" b="0" i="0" u="none" strike="noStrike" dirty="0" err="1">
                          <a:solidFill>
                            <a:srgbClr val="000000"/>
                          </a:solidFill>
                          <a:effectLst/>
                          <a:latin typeface="Tahoma" pitchFamily="34" charset="0"/>
                          <a:ea typeface="Tahoma" pitchFamily="34" charset="0"/>
                          <a:cs typeface="Tahoma" pitchFamily="34" charset="0"/>
                        </a:rPr>
                        <a:t>kaskad</a:t>
                      </a: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filtrasyon</a:t>
                      </a:r>
                      <a:r>
                        <a:rPr lang="tr-TR" sz="900" b="0" i="0" u="none" strike="noStrike" dirty="0">
                          <a:solidFill>
                            <a:srgbClr val="000000"/>
                          </a:solidFill>
                          <a:effectLst/>
                          <a:latin typeface="Tahoma" pitchFamily="34" charset="0"/>
                          <a:ea typeface="Tahoma" pitchFamily="34" charset="0"/>
                          <a:cs typeface="Tahoma" pitchFamily="34" charset="0"/>
                        </a:rPr>
                        <a:t> yöntemi ile.</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tr-TR" sz="900" b="0" i="0" u="none" strike="noStrike">
                          <a:solidFill>
                            <a:srgbClr val="000000"/>
                          </a:solidFill>
                          <a:effectLst/>
                          <a:latin typeface="Cambria"/>
                        </a:rPr>
                        <a:t>834,20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1100" b="0" i="0" u="none" strike="noStrike" dirty="0">
                          <a:solidFill>
                            <a:srgbClr val="000000"/>
                          </a:solidFill>
                          <a:effectLst/>
                          <a:latin typeface="Cambria"/>
                        </a:rPr>
                        <a:t>494,68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B0F0"/>
                    </a:solidFill>
                  </a:tcPr>
                </a:tc>
                <a:extLst>
                  <a:ext uri="{0D108BD9-81ED-4DB2-BD59-A6C34878D82A}">
                    <a16:rowId xmlns:a16="http://schemas.microsoft.com/office/drawing/2014/main" val="10001"/>
                  </a:ext>
                </a:extLst>
              </a:tr>
            </a:tbl>
          </a:graphicData>
        </a:graphic>
      </p:graphicFrame>
      <p:pic>
        <p:nvPicPr>
          <p:cNvPr id="3" name="Picture 2" descr="C:\Users\User\Desktop\Ekran Alıntısı.PNG">
            <a:extLst>
              <a:ext uri="{FF2B5EF4-FFF2-40B4-BE49-F238E27FC236}">
                <a16:creationId xmlns:a16="http://schemas.microsoft.com/office/drawing/2014/main" id="{FDEE0D13-5067-264C-2700-A9C42B7F20B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980728"/>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557A090E-9B36-CEFE-9ADB-2E10B3421822}"/>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9055681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02895" y="776096"/>
            <a:ext cx="8229600" cy="708688"/>
          </a:xfrm>
        </p:spPr>
        <p:txBody>
          <a:bodyPr>
            <a:normAutofit/>
          </a:bodyPr>
          <a:lstStyle/>
          <a:p>
            <a:pPr algn="ctr"/>
            <a:r>
              <a:rPr lang="tr-TR" sz="3200" b="1" dirty="0">
                <a:latin typeface="Tahoma" pitchFamily="34" charset="0"/>
                <a:ea typeface="Tahoma" pitchFamily="34" charset="0"/>
                <a:cs typeface="Tahoma" pitchFamily="34" charset="0"/>
              </a:rPr>
              <a:t>KÖK HÜCRE TOPLAMA İŞLEMİ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98367236"/>
              </p:ext>
            </p:extLst>
          </p:nvPr>
        </p:nvGraphicFramePr>
        <p:xfrm>
          <a:off x="323528" y="3501008"/>
          <a:ext cx="8208912" cy="1091082"/>
        </p:xfrm>
        <a:graphic>
          <a:graphicData uri="http://schemas.openxmlformats.org/drawingml/2006/table">
            <a:tbl>
              <a:tblPr/>
              <a:tblGrid>
                <a:gridCol w="395897">
                  <a:extLst>
                    <a:ext uri="{9D8B030D-6E8A-4147-A177-3AD203B41FA5}">
                      <a16:colId xmlns:a16="http://schemas.microsoft.com/office/drawing/2014/main" val="20000"/>
                    </a:ext>
                  </a:extLst>
                </a:gridCol>
                <a:gridCol w="3318795">
                  <a:extLst>
                    <a:ext uri="{9D8B030D-6E8A-4147-A177-3AD203B41FA5}">
                      <a16:colId xmlns:a16="http://schemas.microsoft.com/office/drawing/2014/main" val="20001"/>
                    </a:ext>
                  </a:extLst>
                </a:gridCol>
                <a:gridCol w="4001085">
                  <a:extLst>
                    <a:ext uri="{9D8B030D-6E8A-4147-A177-3AD203B41FA5}">
                      <a16:colId xmlns:a16="http://schemas.microsoft.com/office/drawing/2014/main" val="20002"/>
                    </a:ext>
                  </a:extLst>
                </a:gridCol>
                <a:gridCol w="493135">
                  <a:extLst>
                    <a:ext uri="{9D8B030D-6E8A-4147-A177-3AD203B41FA5}">
                      <a16:colId xmlns:a16="http://schemas.microsoft.com/office/drawing/2014/main" val="20003"/>
                    </a:ext>
                  </a:extLst>
                </a:gridCol>
              </a:tblGrid>
              <a:tr h="187077">
                <a:tc gridSpan="4">
                  <a:txBody>
                    <a:bodyPr/>
                    <a:lstStyle/>
                    <a:p>
                      <a:pPr algn="ctr" fontAlgn="ctr"/>
                      <a:r>
                        <a:rPr lang="tr-TR" sz="7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63694">
                <a:tc>
                  <a:txBody>
                    <a:bodyPr/>
                    <a:lstStyle/>
                    <a:p>
                      <a:pPr algn="ctr" fontAlgn="ctr"/>
                      <a:r>
                        <a:rPr lang="tr-TR" sz="700" b="1" i="0" u="none" strike="noStrike">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700" b="1" i="0" u="none" strike="noStrike">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700" b="1" i="0" u="none" strike="noStrike">
                          <a:solidFill>
                            <a:srgbClr val="000000"/>
                          </a:solidFill>
                          <a:effectLst/>
                          <a:latin typeface="Calibri"/>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540311">
                <a:tc>
                  <a:txBody>
                    <a:bodyPr/>
                    <a:lstStyle/>
                    <a:p>
                      <a:pPr algn="ctr" fontAlgn="ctr"/>
                      <a:r>
                        <a:rPr lang="tr-TR" sz="700" b="0" i="0" u="none" strike="noStrike">
                          <a:solidFill>
                            <a:srgbClr val="000000"/>
                          </a:solidFill>
                          <a:effectLst/>
                          <a:latin typeface="Calibri"/>
                        </a:rPr>
                        <a:t>HO1001</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dirty="0">
                          <a:solidFill>
                            <a:srgbClr val="000000"/>
                          </a:solidFill>
                          <a:effectLst/>
                          <a:latin typeface="Calibri"/>
                        </a:rPr>
                        <a:t>LÖKOFEREZ SETİ (PERİFERİK KÖK HÜCRE TOPLAMA VE/VEYA İŞLEME VE/VEYA KONSANTRE ETME SETİ)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just" fontAlgn="ctr"/>
                      <a:r>
                        <a:rPr lang="tr-TR" sz="700" b="0" i="0" u="none" strike="noStrike">
                          <a:solidFill>
                            <a:srgbClr val="000000"/>
                          </a:solidFill>
                          <a:effectLst/>
                          <a:latin typeface="Calibri"/>
                        </a:rPr>
                        <a:t>(1) Benign veya malign hematolojik hastalık tanısı alan kişilerin terapötik aferez tedavilerinde, nötropenik hastalarda, otolog veya allojenik kök hücre nakli planlanan hastalarda hematoloji uzman onayı ile kullanılması halinde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b"/>
                      <a:r>
                        <a:rPr lang="tr-TR" sz="700" b="0" i="0" u="none" strike="noStrike" dirty="0">
                          <a:solidFill>
                            <a:srgbClr val="000000"/>
                          </a:solidFill>
                          <a:effectLst/>
                          <a:latin typeface="Calibri"/>
                        </a:rPr>
                        <a:t>4513,15</a:t>
                      </a:r>
                    </a:p>
                  </a:txBody>
                  <a:tcPr marL="6318" marR="6318" marT="63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3517715474"/>
              </p:ext>
            </p:extLst>
          </p:nvPr>
        </p:nvGraphicFramePr>
        <p:xfrm>
          <a:off x="323528" y="2276872"/>
          <a:ext cx="8229600" cy="928414"/>
        </p:xfrm>
        <a:graphic>
          <a:graphicData uri="http://schemas.openxmlformats.org/drawingml/2006/table">
            <a:tbl>
              <a:tblPr/>
              <a:tblGrid>
                <a:gridCol w="377357">
                  <a:extLst>
                    <a:ext uri="{9D8B030D-6E8A-4147-A177-3AD203B41FA5}">
                      <a16:colId xmlns:a16="http://schemas.microsoft.com/office/drawing/2014/main" val="20000"/>
                    </a:ext>
                  </a:extLst>
                </a:gridCol>
                <a:gridCol w="3163378">
                  <a:extLst>
                    <a:ext uri="{9D8B030D-6E8A-4147-A177-3AD203B41FA5}">
                      <a16:colId xmlns:a16="http://schemas.microsoft.com/office/drawing/2014/main" val="20001"/>
                    </a:ext>
                  </a:extLst>
                </a:gridCol>
                <a:gridCol w="3813717">
                  <a:extLst>
                    <a:ext uri="{9D8B030D-6E8A-4147-A177-3AD203B41FA5}">
                      <a16:colId xmlns:a16="http://schemas.microsoft.com/office/drawing/2014/main" val="20002"/>
                    </a:ext>
                  </a:extLst>
                </a:gridCol>
                <a:gridCol w="489762">
                  <a:extLst>
                    <a:ext uri="{9D8B030D-6E8A-4147-A177-3AD203B41FA5}">
                      <a16:colId xmlns:a16="http://schemas.microsoft.com/office/drawing/2014/main" val="20003"/>
                    </a:ext>
                  </a:extLst>
                </a:gridCol>
                <a:gridCol w="385386">
                  <a:extLst>
                    <a:ext uri="{9D8B030D-6E8A-4147-A177-3AD203B41FA5}">
                      <a16:colId xmlns:a16="http://schemas.microsoft.com/office/drawing/2014/main" val="20004"/>
                    </a:ext>
                  </a:extLst>
                </a:gridCol>
              </a:tblGrid>
              <a:tr h="424749">
                <a:tc>
                  <a:txBody>
                    <a:bodyPr/>
                    <a:lstStyle/>
                    <a:p>
                      <a:pPr algn="ctr" fontAlgn="ctr"/>
                      <a:r>
                        <a:rPr lang="tr-TR" sz="600" b="1" i="0" u="none" strike="noStrike" dirty="0">
                          <a:solidFill>
                            <a:srgbClr val="000000"/>
                          </a:solidFill>
                          <a:effectLst/>
                          <a:latin typeface="Tahoma"/>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ahoma"/>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600" b="1" i="0" u="none" strike="noStrike">
                          <a:solidFill>
                            <a:srgbClr val="000000"/>
                          </a:solidFill>
                          <a:effectLst/>
                          <a:latin typeface="Tahoma"/>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223323">
                <a:tc>
                  <a:txBody>
                    <a:bodyPr/>
                    <a:lstStyle/>
                    <a:p>
                      <a:pPr algn="ctr" fontAlgn="ctr"/>
                      <a:r>
                        <a:rPr lang="tr-TR" sz="900" b="0" i="0" u="none" strike="noStrike" dirty="0">
                          <a:solidFill>
                            <a:srgbClr val="000000"/>
                          </a:solidFill>
                          <a:effectLst/>
                          <a:latin typeface="Times New Roman"/>
                        </a:rPr>
                        <a:t>704960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imes New Roman"/>
                        </a:rPr>
                        <a:t>Hemapotoietik</a:t>
                      </a:r>
                      <a:r>
                        <a:rPr lang="tr-TR" sz="900" b="0" i="0" u="none" strike="noStrike" baseline="0" dirty="0">
                          <a:solidFill>
                            <a:srgbClr val="000000"/>
                          </a:solidFill>
                          <a:effectLst/>
                          <a:latin typeface="Times New Roman"/>
                        </a:rPr>
                        <a:t> Kök Hücre Ayrımı</a:t>
                      </a:r>
                      <a:endParaRPr lang="tr-TR" sz="900" b="0" i="0" u="none" strike="noStrike" dirty="0">
                        <a:solidFill>
                          <a:srgbClr val="000000"/>
                        </a:solidFill>
                        <a:effectLst/>
                        <a:latin typeface="Times New Roman"/>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imes New Roman"/>
                        </a:rPr>
                        <a:t>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tr-TR" sz="900" b="0" i="0" u="none" strike="noStrike" dirty="0">
                          <a:solidFill>
                            <a:srgbClr val="000000"/>
                          </a:solidFill>
                          <a:effectLst/>
                          <a:latin typeface="Times New Roman"/>
                        </a:rPr>
                        <a:t>    574,71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900" b="0" i="0" u="none" strike="noStrike" dirty="0">
                          <a:solidFill>
                            <a:srgbClr val="000000"/>
                          </a:solidFill>
                          <a:effectLst/>
                          <a:latin typeface="Times New Roman"/>
                        </a:rPr>
                        <a:t>       340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r h="147666">
                <a:tc>
                  <a:txBody>
                    <a:bodyPr/>
                    <a:lstStyle/>
                    <a:p>
                      <a:pPr algn="ctr" fontAlgn="ctr"/>
                      <a:r>
                        <a:rPr lang="tr-TR" sz="900" b="0" i="0" u="none" strike="noStrike">
                          <a:solidFill>
                            <a:srgbClr val="000000"/>
                          </a:solidFill>
                          <a:effectLst/>
                          <a:latin typeface="Times New Roman"/>
                        </a:rPr>
                        <a:t>705080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a:solidFill>
                            <a:srgbClr val="000000"/>
                          </a:solidFill>
                          <a:effectLst/>
                          <a:latin typeface="Times New Roman"/>
                        </a:rPr>
                        <a:t>Kök hücre </a:t>
                      </a:r>
                      <a:r>
                        <a:rPr lang="tr-TR" sz="900" b="0" i="0" u="none" strike="noStrike" dirty="0" err="1">
                          <a:solidFill>
                            <a:srgbClr val="000000"/>
                          </a:solidFill>
                          <a:effectLst/>
                          <a:latin typeface="Times New Roman"/>
                        </a:rPr>
                        <a:t>mobilizasyonu</a:t>
                      </a:r>
                      <a:endParaRPr lang="tr-TR" sz="900" b="0" i="0" u="none" strike="noStrike" dirty="0">
                        <a:solidFill>
                          <a:srgbClr val="000000"/>
                        </a:solidFill>
                        <a:effectLst/>
                        <a:latin typeface="Times New Roman"/>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imes New Roman"/>
                        </a:rPr>
                        <a:t>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tr-TR" sz="900" b="0" i="0" u="none" strike="noStrike" dirty="0">
                          <a:solidFill>
                            <a:srgbClr val="000000"/>
                          </a:solidFill>
                          <a:effectLst/>
                          <a:latin typeface="Times New Roman"/>
                        </a:rPr>
                        <a:t>             538,42</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tr-TR" sz="900" b="0" i="0" u="none" strike="noStrike" dirty="0">
                          <a:solidFill>
                            <a:srgbClr val="000000"/>
                          </a:solidFill>
                          <a:effectLst/>
                          <a:latin typeface="Calibri"/>
                        </a:rPr>
                        <a:t>319</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2"/>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3959476421"/>
              </p:ext>
            </p:extLst>
          </p:nvPr>
        </p:nvGraphicFramePr>
        <p:xfrm>
          <a:off x="467543" y="5085184"/>
          <a:ext cx="8280921" cy="288032"/>
        </p:xfrm>
        <a:graphic>
          <a:graphicData uri="http://schemas.openxmlformats.org/drawingml/2006/table">
            <a:tbl>
              <a:tblPr/>
              <a:tblGrid>
                <a:gridCol w="2040082">
                  <a:extLst>
                    <a:ext uri="{9D8B030D-6E8A-4147-A177-3AD203B41FA5}">
                      <a16:colId xmlns:a16="http://schemas.microsoft.com/office/drawing/2014/main" val="20000"/>
                    </a:ext>
                  </a:extLst>
                </a:gridCol>
                <a:gridCol w="2130528">
                  <a:extLst>
                    <a:ext uri="{9D8B030D-6E8A-4147-A177-3AD203B41FA5}">
                      <a16:colId xmlns:a16="http://schemas.microsoft.com/office/drawing/2014/main" val="20001"/>
                    </a:ext>
                  </a:extLst>
                </a:gridCol>
                <a:gridCol w="2210925">
                  <a:extLst>
                    <a:ext uri="{9D8B030D-6E8A-4147-A177-3AD203B41FA5}">
                      <a16:colId xmlns:a16="http://schemas.microsoft.com/office/drawing/2014/main" val="20002"/>
                    </a:ext>
                  </a:extLst>
                </a:gridCol>
                <a:gridCol w="1205959">
                  <a:extLst>
                    <a:ext uri="{9D8B030D-6E8A-4147-A177-3AD203B41FA5}">
                      <a16:colId xmlns:a16="http://schemas.microsoft.com/office/drawing/2014/main" val="20003"/>
                    </a:ext>
                  </a:extLst>
                </a:gridCol>
                <a:gridCol w="693427">
                  <a:extLst>
                    <a:ext uri="{9D8B030D-6E8A-4147-A177-3AD203B41FA5}">
                      <a16:colId xmlns:a16="http://schemas.microsoft.com/office/drawing/2014/main" val="20004"/>
                    </a:ext>
                  </a:extLst>
                </a:gridCol>
              </a:tblGrid>
              <a:tr h="288032">
                <a:tc>
                  <a:txBody>
                    <a:bodyPr/>
                    <a:lstStyle/>
                    <a:p>
                      <a:pPr algn="ctr" fontAlgn="ctr"/>
                      <a:r>
                        <a:rPr lang="tr-TR" sz="700" b="0" i="0" u="none" strike="noStrike" dirty="0">
                          <a:solidFill>
                            <a:srgbClr val="000000"/>
                          </a:solidFill>
                          <a:effectLst/>
                          <a:latin typeface="Cambria"/>
                        </a:rPr>
                        <a:t>704890</a:t>
                      </a:r>
                    </a:p>
                  </a:txBody>
                  <a:tcPr marL="7491" marR="7491" marT="7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700" b="0" i="0" u="none" strike="noStrike" dirty="0" err="1">
                          <a:solidFill>
                            <a:srgbClr val="000000"/>
                          </a:solidFill>
                          <a:effectLst/>
                          <a:latin typeface="Cambria"/>
                        </a:rPr>
                        <a:t>Aferez</a:t>
                      </a:r>
                      <a:r>
                        <a:rPr lang="tr-TR" sz="700" b="0" i="0" u="none" strike="noStrike" dirty="0">
                          <a:solidFill>
                            <a:srgbClr val="000000"/>
                          </a:solidFill>
                          <a:effectLst/>
                          <a:latin typeface="Cambria"/>
                        </a:rPr>
                        <a:t>, </a:t>
                      </a:r>
                      <a:r>
                        <a:rPr lang="tr-TR" sz="700" b="0" i="0" u="none" strike="noStrike" dirty="0" err="1">
                          <a:solidFill>
                            <a:srgbClr val="000000"/>
                          </a:solidFill>
                          <a:effectLst/>
                          <a:latin typeface="Cambria"/>
                        </a:rPr>
                        <a:t>Stem</a:t>
                      </a:r>
                      <a:r>
                        <a:rPr lang="tr-TR" sz="700" b="0" i="0" u="none" strike="noStrike" dirty="0">
                          <a:solidFill>
                            <a:srgbClr val="000000"/>
                          </a:solidFill>
                          <a:effectLst/>
                          <a:latin typeface="Cambria"/>
                        </a:rPr>
                        <a:t> hücre toplanması ( 1 seans)</a:t>
                      </a:r>
                    </a:p>
                  </a:txBody>
                  <a:tcPr marL="67415" marR="7491" marT="7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D9D9D9"/>
                    </a:solidFill>
                  </a:tcPr>
                </a:tc>
                <a:tc>
                  <a:txBody>
                    <a:bodyPr/>
                    <a:lstStyle/>
                    <a:p>
                      <a:pPr algn="l" fontAlgn="ctr"/>
                      <a:r>
                        <a:rPr lang="tr-TR" sz="700" b="0" i="0" u="none" strike="noStrike" dirty="0">
                          <a:solidFill>
                            <a:srgbClr val="000000"/>
                          </a:solidFill>
                          <a:effectLst/>
                          <a:latin typeface="Cambria"/>
                        </a:rPr>
                        <a:t> </a:t>
                      </a:r>
                      <a:r>
                        <a:rPr lang="tr-TR" sz="700" b="0" i="0" u="none" strike="noStrike" baseline="0" dirty="0">
                          <a:solidFill>
                            <a:srgbClr val="000000"/>
                          </a:solidFill>
                          <a:effectLst/>
                          <a:latin typeface="Cambria"/>
                        </a:rPr>
                        <a:t>  </a:t>
                      </a:r>
                      <a:endParaRPr lang="tr-TR" sz="700" b="0" i="0" u="none" strike="noStrike" dirty="0">
                        <a:solidFill>
                          <a:srgbClr val="000000"/>
                        </a:solidFill>
                        <a:effectLst/>
                        <a:latin typeface="Cambria"/>
                      </a:endParaRPr>
                    </a:p>
                  </a:txBody>
                  <a:tcPr marL="67415" marR="7491" marT="7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700" b="0" i="0" u="none" strike="noStrike">
                          <a:solidFill>
                            <a:srgbClr val="000000"/>
                          </a:solidFill>
                          <a:effectLst/>
                          <a:latin typeface="Cambria"/>
                        </a:rPr>
                        <a:t>834,20</a:t>
                      </a:r>
                    </a:p>
                  </a:txBody>
                  <a:tcPr marL="7491" marR="7491" marT="7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900" b="0" i="0" u="none" strike="noStrike" dirty="0">
                          <a:solidFill>
                            <a:srgbClr val="000000"/>
                          </a:solidFill>
                          <a:effectLst/>
                          <a:latin typeface="Cambria"/>
                        </a:rPr>
                        <a:t>464,68</a:t>
                      </a:r>
                    </a:p>
                  </a:txBody>
                  <a:tcPr marL="7491" marR="7491" marT="7491"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0"/>
                  </a:ext>
                </a:extLst>
              </a:tr>
            </a:tbl>
          </a:graphicData>
        </a:graphic>
      </p:graphicFrame>
      <p:pic>
        <p:nvPicPr>
          <p:cNvPr id="6" name="Picture 2" descr="C:\Users\User\Desktop\Ekran Alıntısı.PNG">
            <a:extLst>
              <a:ext uri="{FF2B5EF4-FFF2-40B4-BE49-F238E27FC236}">
                <a16:creationId xmlns:a16="http://schemas.microsoft.com/office/drawing/2014/main" id="{5DA167E8-79A1-E666-D615-0CBAB87A2C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9108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CC25E913-287C-A54D-EBA5-EB15AE860AD3}"/>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0613955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1560" y="1124744"/>
            <a:ext cx="8229600" cy="864096"/>
          </a:xfrm>
        </p:spPr>
        <p:txBody>
          <a:bodyPr>
            <a:noAutofit/>
          </a:bodyPr>
          <a:lstStyle/>
          <a:p>
            <a:pPr algn="ctr"/>
            <a:r>
              <a:rPr lang="tr-TR" sz="3000" b="1" dirty="0">
                <a:latin typeface="Tahoma" pitchFamily="34" charset="0"/>
                <a:ea typeface="Tahoma" pitchFamily="34" charset="0"/>
                <a:cs typeface="Tahoma" pitchFamily="34" charset="0"/>
              </a:rPr>
              <a:t>KRYOPREZERVASYONUN İŞLEMİNDE MALZEME FATURALANDIRMASI</a:t>
            </a:r>
          </a:p>
        </p:txBody>
      </p:sp>
      <p:sp>
        <p:nvSpPr>
          <p:cNvPr id="3" name="2 İçerik Yer Tutucusu"/>
          <p:cNvSpPr>
            <a:spLocks noGrp="1"/>
          </p:cNvSpPr>
          <p:nvPr>
            <p:ph idx="1"/>
          </p:nvPr>
        </p:nvSpPr>
        <p:spPr>
          <a:xfrm>
            <a:off x="467544" y="2564904"/>
            <a:ext cx="8229600" cy="5217443"/>
          </a:xfrm>
        </p:spPr>
        <p:txBody>
          <a:bodyPr>
            <a:noAutofit/>
          </a:bodyPr>
          <a:lstStyle/>
          <a:p>
            <a:r>
              <a:rPr lang="tr-TR" sz="1200" b="1" dirty="0">
                <a:latin typeface="Tahoma" pitchFamily="34" charset="0"/>
                <a:ea typeface="Tahoma" pitchFamily="34" charset="0"/>
                <a:cs typeface="Tahoma" pitchFamily="34" charset="0"/>
              </a:rPr>
              <a:t>Kök hücre dondurma işlemi</a:t>
            </a:r>
            <a:r>
              <a:rPr lang="tr-TR" sz="1200" dirty="0">
                <a:latin typeface="Tahoma" pitchFamily="34" charset="0"/>
                <a:ea typeface="Tahoma" pitchFamily="34" charset="0"/>
                <a:cs typeface="Tahoma" pitchFamily="34" charset="0"/>
              </a:rPr>
              <a:t>, yapılan her işlemde dondurulan kök hücresi kadar faturalandırılır. Dondurma şeklinin önemi yoktur.Örnek :4 torba X 425: 1700 TL </a:t>
            </a:r>
          </a:p>
          <a:p>
            <a:r>
              <a:rPr lang="tr-TR" sz="1200" b="1" dirty="0">
                <a:latin typeface="Tahoma" pitchFamily="34" charset="0"/>
                <a:ea typeface="Tahoma" pitchFamily="34" charset="0"/>
                <a:cs typeface="Tahoma" pitchFamily="34" charset="0"/>
              </a:rPr>
              <a:t>Kök hücrenin saklanması, </a:t>
            </a:r>
            <a:r>
              <a:rPr lang="tr-TR" sz="1200" dirty="0">
                <a:latin typeface="Tahoma" pitchFamily="34" charset="0"/>
                <a:ea typeface="Tahoma" pitchFamily="34" charset="0"/>
                <a:cs typeface="Tahoma" pitchFamily="34" charset="0"/>
              </a:rPr>
              <a:t>ilk yapılan kök hücre toplama işleminde girilir. Diğer toplama işleminde girilmez. Adetin önemi yoktur. En fazla 90 gün faturalandırılır.Örnek :90 gün x 21,52: 1935 TL</a:t>
            </a:r>
          </a:p>
          <a:p>
            <a:r>
              <a:rPr lang="tr-TR" sz="1200" b="1" dirty="0" err="1">
                <a:latin typeface="Tahoma" pitchFamily="34" charset="0"/>
                <a:ea typeface="Tahoma" pitchFamily="34" charset="0"/>
                <a:cs typeface="Tahoma" pitchFamily="34" charset="0"/>
              </a:rPr>
              <a:t>Stem</a:t>
            </a:r>
            <a:r>
              <a:rPr lang="tr-TR" sz="1200" b="1" dirty="0">
                <a:latin typeface="Tahoma" pitchFamily="34" charset="0"/>
                <a:ea typeface="Tahoma" pitchFamily="34" charset="0"/>
                <a:cs typeface="Tahoma" pitchFamily="34" charset="0"/>
              </a:rPr>
              <a:t> hücre </a:t>
            </a:r>
            <a:r>
              <a:rPr lang="tr-TR" sz="1200" b="1" dirty="0" err="1">
                <a:latin typeface="Tahoma" pitchFamily="34" charset="0"/>
                <a:ea typeface="Tahoma" pitchFamily="34" charset="0"/>
                <a:cs typeface="Tahoma" pitchFamily="34" charset="0"/>
              </a:rPr>
              <a:t>viyabilitesi</a:t>
            </a:r>
            <a:r>
              <a:rPr lang="tr-TR" sz="1200" b="1" dirty="0">
                <a:latin typeface="Tahoma" pitchFamily="34" charset="0"/>
                <a:ea typeface="Tahoma" pitchFamily="34" charset="0"/>
                <a:cs typeface="Tahoma" pitchFamily="34" charset="0"/>
              </a:rPr>
              <a:t> testi, </a:t>
            </a:r>
            <a:r>
              <a:rPr lang="tr-TR" sz="1200" dirty="0">
                <a:latin typeface="Tahoma" pitchFamily="34" charset="0"/>
                <a:ea typeface="Tahoma" pitchFamily="34" charset="0"/>
                <a:cs typeface="Tahoma" pitchFamily="34" charset="0"/>
              </a:rPr>
              <a:t>kök hücre toplama işleminde ana torbadan, kök hücre torbalarından alınan  </a:t>
            </a:r>
            <a:r>
              <a:rPr lang="tr-TR" sz="1200" dirty="0" err="1">
                <a:latin typeface="Tahoma" pitchFamily="34" charset="0"/>
                <a:ea typeface="Tahoma" pitchFamily="34" charset="0"/>
                <a:cs typeface="Tahoma" pitchFamily="34" charset="0"/>
              </a:rPr>
              <a:t>viallerden</a:t>
            </a:r>
            <a:r>
              <a:rPr lang="tr-TR" sz="1200" dirty="0">
                <a:latin typeface="Tahoma" pitchFamily="34" charset="0"/>
                <a:ea typeface="Tahoma" pitchFamily="34" charset="0"/>
                <a:cs typeface="Tahoma" pitchFamily="34" charset="0"/>
              </a:rPr>
              <a:t>, </a:t>
            </a:r>
            <a:r>
              <a:rPr lang="tr-TR" sz="1200" dirty="0" err="1">
                <a:latin typeface="Tahoma" pitchFamily="34" charset="0"/>
                <a:ea typeface="Tahoma" pitchFamily="34" charset="0"/>
                <a:cs typeface="Tahoma" pitchFamily="34" charset="0"/>
              </a:rPr>
              <a:t>infüzyon</a:t>
            </a:r>
            <a:r>
              <a:rPr lang="tr-TR" sz="1200" dirty="0">
                <a:latin typeface="Tahoma" pitchFamily="34" charset="0"/>
                <a:ea typeface="Tahoma" pitchFamily="34" charset="0"/>
                <a:cs typeface="Tahoma" pitchFamily="34" charset="0"/>
              </a:rPr>
              <a:t> yapılmadan önce bakılarak faturalandırılır. </a:t>
            </a:r>
            <a:r>
              <a:rPr lang="tr-TR" sz="1400" b="1" dirty="0">
                <a:solidFill>
                  <a:srgbClr val="FF0000"/>
                </a:solidFill>
                <a:latin typeface="Tahoma" pitchFamily="34" charset="0"/>
                <a:ea typeface="Tahoma" pitchFamily="34" charset="0"/>
                <a:cs typeface="Tahoma" pitchFamily="34" charset="0"/>
              </a:rPr>
              <a:t>ESKİDEN ( L114820 Canlı hücre oranı)</a:t>
            </a:r>
          </a:p>
          <a:p>
            <a:r>
              <a:rPr lang="tr-TR" sz="1200" dirty="0">
                <a:latin typeface="Tahoma" pitchFamily="34" charset="0"/>
                <a:ea typeface="Tahoma" pitchFamily="34" charset="0"/>
                <a:cs typeface="Tahoma" pitchFamily="34" charset="0"/>
              </a:rPr>
              <a:t>Kök hücre işlemesinde kullanılan HES ,Steril eldiven ,Fistül iğnesi ,</a:t>
            </a:r>
            <a:r>
              <a:rPr lang="tr-TR" sz="1200" dirty="0" err="1">
                <a:latin typeface="Tahoma" pitchFamily="34" charset="0"/>
                <a:ea typeface="Tahoma" pitchFamily="34" charset="0"/>
                <a:cs typeface="Tahoma" pitchFamily="34" charset="0"/>
              </a:rPr>
              <a:t>Manifolt</a:t>
            </a:r>
            <a:r>
              <a:rPr lang="tr-TR" sz="1200" dirty="0">
                <a:latin typeface="Tahoma" pitchFamily="34" charset="0"/>
                <a:ea typeface="Tahoma" pitchFamily="34" charset="0"/>
                <a:cs typeface="Tahoma" pitchFamily="34" charset="0"/>
              </a:rPr>
              <a:t> gibi malzemeler fatura edilebilirken, DMSO, </a:t>
            </a:r>
            <a:r>
              <a:rPr lang="tr-TR" sz="1200" dirty="0" err="1">
                <a:latin typeface="Tahoma" pitchFamily="34" charset="0"/>
                <a:ea typeface="Tahoma" pitchFamily="34" charset="0"/>
                <a:cs typeface="Tahoma" pitchFamily="34" charset="0"/>
              </a:rPr>
              <a:t>Spike</a:t>
            </a:r>
            <a:r>
              <a:rPr lang="tr-TR" sz="1200" dirty="0">
                <a:latin typeface="Tahoma" pitchFamily="34" charset="0"/>
                <a:ea typeface="Tahoma" pitchFamily="34" charset="0"/>
                <a:cs typeface="Tahoma" pitchFamily="34" charset="0"/>
              </a:rPr>
              <a:t> adaptör, Uzatma hattı (</a:t>
            </a:r>
            <a:r>
              <a:rPr lang="tr-TR" sz="1200" dirty="0" err="1">
                <a:latin typeface="Tahoma" pitchFamily="34" charset="0"/>
                <a:ea typeface="Tahoma" pitchFamily="34" charset="0"/>
                <a:cs typeface="Tahoma" pitchFamily="34" charset="0"/>
              </a:rPr>
              <a:t>extension</a:t>
            </a:r>
            <a:r>
              <a:rPr lang="tr-TR" sz="1200" dirty="0">
                <a:latin typeface="Tahoma" pitchFamily="34" charset="0"/>
                <a:ea typeface="Tahoma" pitchFamily="34" charset="0"/>
                <a:cs typeface="Tahoma" pitchFamily="34" charset="0"/>
              </a:rPr>
              <a:t> </a:t>
            </a:r>
            <a:r>
              <a:rPr lang="tr-TR" sz="1200" dirty="0" err="1">
                <a:latin typeface="Tahoma" pitchFamily="34" charset="0"/>
                <a:ea typeface="Tahoma" pitchFamily="34" charset="0"/>
                <a:cs typeface="Tahoma" pitchFamily="34" charset="0"/>
              </a:rPr>
              <a:t>line</a:t>
            </a:r>
            <a:r>
              <a:rPr lang="tr-TR" sz="1200" dirty="0">
                <a:latin typeface="Tahoma" pitchFamily="34" charset="0"/>
                <a:ea typeface="Tahoma" pitchFamily="34" charset="0"/>
                <a:cs typeface="Tahoma" pitchFamily="34" charset="0"/>
              </a:rPr>
              <a:t> ) gibi malzemeler faturalandırılamaz.</a:t>
            </a:r>
          </a:p>
          <a:p>
            <a:pPr marL="0" indent="0">
              <a:buNone/>
            </a:pPr>
            <a:endParaRPr lang="tr-TR" sz="2800" dirty="0">
              <a:latin typeface="Tahoma" pitchFamily="34" charset="0"/>
              <a:ea typeface="Tahoma" pitchFamily="34" charset="0"/>
              <a:cs typeface="Tahoma" pitchFamily="34" charset="0"/>
            </a:endParaRPr>
          </a:p>
        </p:txBody>
      </p:sp>
      <p:graphicFrame>
        <p:nvGraphicFramePr>
          <p:cNvPr id="4" name="Tablo 3"/>
          <p:cNvGraphicFramePr>
            <a:graphicFrameLocks noGrp="1"/>
          </p:cNvGraphicFramePr>
          <p:nvPr>
            <p:extLst>
              <p:ext uri="{D42A27DB-BD31-4B8C-83A1-F6EECF244321}">
                <p14:modId xmlns:p14="http://schemas.microsoft.com/office/powerpoint/2010/main" val="3370884674"/>
              </p:ext>
            </p:extLst>
          </p:nvPr>
        </p:nvGraphicFramePr>
        <p:xfrm>
          <a:off x="539552" y="4365104"/>
          <a:ext cx="7704856" cy="1576958"/>
        </p:xfrm>
        <a:graphic>
          <a:graphicData uri="http://schemas.openxmlformats.org/drawingml/2006/table">
            <a:tbl>
              <a:tblPr/>
              <a:tblGrid>
                <a:gridCol w="1752600">
                  <a:extLst>
                    <a:ext uri="{9D8B030D-6E8A-4147-A177-3AD203B41FA5}">
                      <a16:colId xmlns:a16="http://schemas.microsoft.com/office/drawing/2014/main" val="20000"/>
                    </a:ext>
                  </a:extLst>
                </a:gridCol>
                <a:gridCol w="1358900">
                  <a:extLst>
                    <a:ext uri="{9D8B030D-6E8A-4147-A177-3AD203B41FA5}">
                      <a16:colId xmlns:a16="http://schemas.microsoft.com/office/drawing/2014/main" val="20001"/>
                    </a:ext>
                  </a:extLst>
                </a:gridCol>
                <a:gridCol w="1130300">
                  <a:extLst>
                    <a:ext uri="{9D8B030D-6E8A-4147-A177-3AD203B41FA5}">
                      <a16:colId xmlns:a16="http://schemas.microsoft.com/office/drawing/2014/main" val="20002"/>
                    </a:ext>
                  </a:extLst>
                </a:gridCol>
                <a:gridCol w="1130300">
                  <a:extLst>
                    <a:ext uri="{9D8B030D-6E8A-4147-A177-3AD203B41FA5}">
                      <a16:colId xmlns:a16="http://schemas.microsoft.com/office/drawing/2014/main" val="20003"/>
                    </a:ext>
                  </a:extLst>
                </a:gridCol>
                <a:gridCol w="2332756">
                  <a:extLst>
                    <a:ext uri="{9D8B030D-6E8A-4147-A177-3AD203B41FA5}">
                      <a16:colId xmlns:a16="http://schemas.microsoft.com/office/drawing/2014/main" val="20004"/>
                    </a:ext>
                  </a:extLst>
                </a:gridCol>
              </a:tblGrid>
              <a:tr h="262508">
                <a:tc gridSpan="5">
                  <a:txBody>
                    <a:bodyPr/>
                    <a:lstStyle/>
                    <a:p>
                      <a:pPr algn="ctr" fontAlgn="ctr"/>
                      <a:r>
                        <a:rPr lang="tr-TR" sz="900" b="1" i="0" u="none" strike="noStrike" dirty="0">
                          <a:solidFill>
                            <a:srgbClr val="000000"/>
                          </a:solidFill>
                          <a:effectLst/>
                          <a:latin typeface="Times New Roman"/>
                        </a:rPr>
                        <a:t>HİZMET BAŞI İŞLEM PUAN LİSTESİ (EK-2/B)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00025">
                <a:tc>
                  <a:txBody>
                    <a:bodyPr/>
                    <a:lstStyle/>
                    <a:p>
                      <a:pPr algn="ctr" fontAlgn="ctr"/>
                      <a:r>
                        <a:rPr lang="tr-TR" sz="900" b="1" i="0" u="none" strike="noStrike">
                          <a:solidFill>
                            <a:srgbClr val="000000"/>
                          </a:solidFill>
                          <a:effectLst/>
                          <a:latin typeface="Times New Roman"/>
                        </a:rPr>
                        <a:t>İŞLEM KODU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tr-TR" sz="900" b="1" i="0" u="none" strike="noStrike" dirty="0">
                          <a:solidFill>
                            <a:srgbClr val="000000"/>
                          </a:solidFill>
                          <a:effectLst/>
                          <a:latin typeface="Times New Roman"/>
                        </a:rPr>
                        <a:t>İŞLEM ADI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tr-TR" sz="900" b="1" i="0" u="none" strike="noStrike">
                          <a:solidFill>
                            <a:srgbClr val="000000"/>
                          </a:solidFill>
                          <a:effectLst/>
                          <a:latin typeface="Times New Roman"/>
                        </a:rPr>
                        <a:t>AÇIKLAMA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tr-TR" sz="900" b="1" i="0" u="none" strike="noStrike">
                          <a:solidFill>
                            <a:srgbClr val="000000"/>
                          </a:solidFill>
                          <a:effectLst/>
                          <a:latin typeface="Times New Roman"/>
                        </a:rPr>
                        <a:t> İŞLEM PUANI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A6A6A6"/>
                    </a:solidFill>
                  </a:tcPr>
                </a:tc>
                <a:tc>
                  <a:txBody>
                    <a:bodyPr/>
                    <a:lstStyle/>
                    <a:p>
                      <a:pPr algn="ctr" fontAlgn="ctr"/>
                      <a:r>
                        <a:rPr lang="tr-TR" sz="900" b="1" i="0" u="none" strike="noStrike">
                          <a:solidFill>
                            <a:srgbClr val="000000"/>
                          </a:solidFill>
                          <a:effectLst/>
                          <a:latin typeface="Times New Roman"/>
                        </a:rPr>
                        <a:t> İŞLEM PUANI FİYATI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6A6A6"/>
                    </a:solidFill>
                  </a:tcPr>
                </a:tc>
                <a:extLst>
                  <a:ext uri="{0D108BD9-81ED-4DB2-BD59-A6C34878D82A}">
                    <a16:rowId xmlns:a16="http://schemas.microsoft.com/office/drawing/2014/main" val="10001"/>
                  </a:ext>
                </a:extLst>
              </a:tr>
              <a:tr h="466725">
                <a:tc>
                  <a:txBody>
                    <a:bodyPr/>
                    <a:lstStyle/>
                    <a:p>
                      <a:pPr algn="ctr" fontAlgn="ctr"/>
                      <a:r>
                        <a:rPr lang="tr-TR" sz="900" b="0" i="0" u="none" strike="noStrike">
                          <a:solidFill>
                            <a:srgbClr val="000000"/>
                          </a:solidFill>
                          <a:effectLst/>
                          <a:latin typeface="Times New Roman"/>
                        </a:rPr>
                        <a:t>705040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a:solidFill>
                            <a:srgbClr val="000000"/>
                          </a:solidFill>
                          <a:effectLst/>
                          <a:latin typeface="Times New Roman"/>
                        </a:rPr>
                        <a:t>Kök hücre dondurulması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a:solidFill>
                            <a:srgbClr val="000000"/>
                          </a:solidFill>
                          <a:effectLst/>
                          <a:latin typeface="Times New Roman"/>
                        </a:rPr>
                        <a:t>100 ml'ye kadar, malzeme ayrıca faturalandırılır.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900" b="0" i="0" u="none" strike="noStrike" dirty="0">
                          <a:solidFill>
                            <a:srgbClr val="000000"/>
                          </a:solidFill>
                          <a:effectLst/>
                          <a:latin typeface="Times New Roman"/>
                        </a:rPr>
                        <a:t>                        861,76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tr-TR" sz="1100" b="0" i="0" u="none" strike="noStrike" dirty="0">
                          <a:solidFill>
                            <a:srgbClr val="000000"/>
                          </a:solidFill>
                          <a:effectLst/>
                          <a:latin typeface="Calibri"/>
                        </a:rPr>
                        <a:t>511,02</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2"/>
                  </a:ext>
                </a:extLst>
              </a:tr>
              <a:tr h="314325">
                <a:tc>
                  <a:txBody>
                    <a:bodyPr/>
                    <a:lstStyle/>
                    <a:p>
                      <a:pPr algn="ctr" fontAlgn="ctr"/>
                      <a:r>
                        <a:rPr lang="tr-TR" sz="900" b="0" i="0" u="none" strike="noStrike" dirty="0">
                          <a:solidFill>
                            <a:srgbClr val="000000"/>
                          </a:solidFill>
                          <a:effectLst/>
                          <a:latin typeface="Times New Roman"/>
                        </a:rPr>
                        <a:t>705060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l" fontAlgn="ctr"/>
                      <a:r>
                        <a:rPr lang="tr-TR" sz="900" b="0" i="0" u="none" strike="noStrike">
                          <a:solidFill>
                            <a:srgbClr val="000000"/>
                          </a:solidFill>
                          <a:effectLst/>
                          <a:latin typeface="Times New Roman"/>
                        </a:rPr>
                        <a:t>Kök hücre saklanması (Kord kanına uygulanmaz)</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l" fontAlgn="ctr"/>
                      <a:r>
                        <a:rPr lang="tr-TR" sz="900" b="0" i="0" u="none" strike="noStrike">
                          <a:solidFill>
                            <a:srgbClr val="000000"/>
                          </a:solidFill>
                          <a:effectLst/>
                          <a:latin typeface="Times New Roman"/>
                        </a:rPr>
                        <a:t>En fazla üç ay süreyle, hasta başına</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ctr"/>
                      <a:r>
                        <a:rPr lang="tr-TR" sz="900" b="0" i="0" u="none" strike="noStrike" dirty="0">
                          <a:solidFill>
                            <a:srgbClr val="000000"/>
                          </a:solidFill>
                          <a:effectLst/>
                          <a:latin typeface="Times New Roman"/>
                        </a:rPr>
                        <a:t>                             43,52 </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tr-TR" sz="1100" b="0" i="0" u="none" strike="noStrike" dirty="0">
                          <a:solidFill>
                            <a:srgbClr val="000000"/>
                          </a:solidFill>
                          <a:effectLst/>
                          <a:latin typeface="Calibri"/>
                        </a:rPr>
                        <a:t>25,80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5D9F1"/>
                    </a:solidFill>
                  </a:tcPr>
                </a:tc>
                <a:extLst>
                  <a:ext uri="{0D108BD9-81ED-4DB2-BD59-A6C34878D82A}">
                    <a16:rowId xmlns:a16="http://schemas.microsoft.com/office/drawing/2014/main" val="10003"/>
                  </a:ext>
                </a:extLst>
              </a:tr>
              <a:tr h="333375">
                <a:tc>
                  <a:txBody>
                    <a:bodyPr/>
                    <a:lstStyle/>
                    <a:p>
                      <a:pPr algn="ctr" fontAlgn="ctr"/>
                      <a:r>
                        <a:rPr lang="tr-TR" sz="1000" b="0" i="0" u="none" strike="noStrike" dirty="0">
                          <a:solidFill>
                            <a:srgbClr val="000000"/>
                          </a:solidFill>
                          <a:effectLst/>
                          <a:latin typeface="Calibri"/>
                        </a:rPr>
                        <a:t>HO1024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50"/>
                    </a:solidFill>
                  </a:tcPr>
                </a:tc>
                <a:tc>
                  <a:txBody>
                    <a:bodyPr/>
                    <a:lstStyle/>
                    <a:p>
                      <a:pPr algn="just" fontAlgn="ctr"/>
                      <a:r>
                        <a:rPr lang="tr-TR" sz="1000" b="0" i="0" u="none" strike="noStrike">
                          <a:solidFill>
                            <a:srgbClr val="000000"/>
                          </a:solidFill>
                          <a:effectLst/>
                          <a:latin typeface="Calibri"/>
                        </a:rPr>
                        <a:t>KÖK HÜCRE DONDURMA TORBASI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just" fontAlgn="ctr"/>
                      <a:r>
                        <a:rPr lang="tr-TR" sz="1000" b="0" i="0" u="none" strike="noStrike">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000" b="0" i="0" u="none" strike="noStrike" dirty="0">
                          <a:solidFill>
                            <a:srgbClr val="000000"/>
                          </a:solidFill>
                          <a:effectLst/>
                          <a:latin typeface="Calibri"/>
                        </a:rPr>
                        <a:t> </a:t>
                      </a:r>
                    </a:p>
                  </a:txBody>
                  <a:tcPr marL="9525" marR="9525" marT="9525" marB="0" anchor="b">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100" b="0" i="0" u="none" strike="noStrike" dirty="0">
                          <a:solidFill>
                            <a:srgbClr val="FF0000"/>
                          </a:solidFill>
                          <a:effectLst/>
                          <a:latin typeface="Calibri"/>
                        </a:rPr>
                        <a:t>İŞLEM</a:t>
                      </a:r>
                      <a:r>
                        <a:rPr lang="tr-TR" sz="1100" b="0" i="0" u="none" strike="noStrike" baseline="0" dirty="0">
                          <a:solidFill>
                            <a:srgbClr val="FF0000"/>
                          </a:solidFill>
                          <a:effectLst/>
                          <a:latin typeface="Calibri"/>
                        </a:rPr>
                        <a:t> PUNINA DAHİLDİR</a:t>
                      </a:r>
                      <a:endParaRPr lang="tr-TR" sz="1100" b="0" i="0" u="none" strike="noStrike" dirty="0">
                        <a:solidFill>
                          <a:srgbClr val="FF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bl>
          </a:graphicData>
        </a:graphic>
      </p:graphicFrame>
      <p:pic>
        <p:nvPicPr>
          <p:cNvPr id="5" name="Picture 2" descr="C:\Users\User\Desktop\Ekran Alıntısı.PNG">
            <a:extLst>
              <a:ext uri="{FF2B5EF4-FFF2-40B4-BE49-F238E27FC236}">
                <a16:creationId xmlns:a16="http://schemas.microsoft.com/office/drawing/2014/main" id="{417ABC5E-D79F-1248-1867-1A1EEFFA49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4212A4CF-D4B0-0794-D4A6-00247D2FAA87}"/>
              </a:ext>
            </a:extLst>
          </p:cNvPr>
          <p:cNvPicPr>
            <a:picLocks noChangeAspect="1"/>
          </p:cNvPicPr>
          <p:nvPr/>
        </p:nvPicPr>
        <p:blipFill>
          <a:blip r:embed="rId4"/>
          <a:stretch>
            <a:fillRect/>
          </a:stretch>
        </p:blipFill>
        <p:spPr>
          <a:xfrm>
            <a:off x="7164288" y="13907"/>
            <a:ext cx="1975520" cy="715289"/>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952500"/>
            <a:ext cx="8229600" cy="820316"/>
          </a:xfrm>
        </p:spPr>
        <p:txBody>
          <a:bodyPr>
            <a:noAutofit/>
          </a:bodyPr>
          <a:lstStyle/>
          <a:p>
            <a:pPr algn="ctr"/>
            <a:r>
              <a:rPr lang="tr-TR" sz="3200" b="1" dirty="0">
                <a:latin typeface="Tahoma" pitchFamily="34" charset="0"/>
                <a:ea typeface="Tahoma" pitchFamily="34" charset="0"/>
                <a:cs typeface="Tahoma" pitchFamily="34" charset="0"/>
              </a:rPr>
              <a:t>KÖK HÜCRE  İŞLEMİNDE DMSO</a:t>
            </a:r>
            <a:endParaRPr lang="tr-TR" sz="3200"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97245709"/>
              </p:ext>
            </p:extLst>
          </p:nvPr>
        </p:nvGraphicFramePr>
        <p:xfrm>
          <a:off x="467544" y="2924944"/>
          <a:ext cx="8229600" cy="601428"/>
        </p:xfrm>
        <a:graphic>
          <a:graphicData uri="http://schemas.openxmlformats.org/drawingml/2006/table">
            <a:tbl>
              <a:tblPr/>
              <a:tblGrid>
                <a:gridCol w="2968616">
                  <a:extLst>
                    <a:ext uri="{9D8B030D-6E8A-4147-A177-3AD203B41FA5}">
                      <a16:colId xmlns:a16="http://schemas.microsoft.com/office/drawing/2014/main" val="20000"/>
                    </a:ext>
                  </a:extLst>
                </a:gridCol>
                <a:gridCol w="2389793">
                  <a:extLst>
                    <a:ext uri="{9D8B030D-6E8A-4147-A177-3AD203B41FA5}">
                      <a16:colId xmlns:a16="http://schemas.microsoft.com/office/drawing/2014/main" val="20001"/>
                    </a:ext>
                  </a:extLst>
                </a:gridCol>
                <a:gridCol w="1263668">
                  <a:extLst>
                    <a:ext uri="{9D8B030D-6E8A-4147-A177-3AD203B41FA5}">
                      <a16:colId xmlns:a16="http://schemas.microsoft.com/office/drawing/2014/main" val="20002"/>
                    </a:ext>
                  </a:extLst>
                </a:gridCol>
                <a:gridCol w="1607523">
                  <a:extLst>
                    <a:ext uri="{9D8B030D-6E8A-4147-A177-3AD203B41FA5}">
                      <a16:colId xmlns:a16="http://schemas.microsoft.com/office/drawing/2014/main" val="20003"/>
                    </a:ext>
                  </a:extLst>
                </a:gridCol>
              </a:tblGrid>
              <a:tr h="288032">
                <a:tc gridSpan="4">
                  <a:txBody>
                    <a:bodyPr/>
                    <a:lstStyle/>
                    <a:p>
                      <a:pPr algn="ctr" fontAlgn="ctr"/>
                      <a:r>
                        <a:rPr lang="tr-TR" sz="1600" b="0" i="0" u="none" strike="noStrike" dirty="0">
                          <a:solidFill>
                            <a:srgbClr val="000000"/>
                          </a:solidFill>
                          <a:effectLst/>
                          <a:latin typeface="Calibri"/>
                        </a:rPr>
                        <a:t> 1 SENAS KÖK HÜCRE TOPLAMA İŞLEMİ </a:t>
                      </a:r>
                    </a:p>
                  </a:txBody>
                  <a:tcPr marL="8596" marR="8596" marT="85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BACC6"/>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61064">
                <a:tc>
                  <a:txBody>
                    <a:bodyPr/>
                    <a:lstStyle/>
                    <a:p>
                      <a:pPr algn="ctr" fontAlgn="b"/>
                      <a:r>
                        <a:rPr lang="tr-TR" sz="1000" b="0" i="0" u="none" strike="noStrike" dirty="0">
                          <a:solidFill>
                            <a:srgbClr val="000000"/>
                          </a:solidFill>
                          <a:effectLst/>
                          <a:latin typeface="Calibri"/>
                        </a:rPr>
                        <a:t> </a:t>
                      </a:r>
                    </a:p>
                    <a:p>
                      <a:pPr algn="ctr" fontAlgn="b"/>
                      <a:r>
                        <a:rPr lang="tr-TR" sz="1000" b="0" i="0" u="none" strike="noStrike" dirty="0">
                          <a:solidFill>
                            <a:srgbClr val="000000"/>
                          </a:solidFill>
                          <a:effectLst/>
                          <a:latin typeface="Calibri"/>
                        </a:rPr>
                        <a:t>DMSO</a:t>
                      </a:r>
                    </a:p>
                  </a:txBody>
                  <a:tcPr marL="8596" marR="8596" marT="85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b"/>
                      <a:r>
                        <a:rPr lang="tr-TR" sz="1000" b="0" i="0" u="none" strike="noStrike" dirty="0">
                          <a:solidFill>
                            <a:srgbClr val="000000"/>
                          </a:solidFill>
                          <a:effectLst/>
                          <a:latin typeface="Calibri"/>
                        </a:rPr>
                        <a:t>SARF</a:t>
                      </a:r>
                      <a:r>
                        <a:rPr lang="tr-TR" sz="1000" b="0" i="0" u="none" strike="noStrike" baseline="0" dirty="0">
                          <a:solidFill>
                            <a:srgbClr val="000000"/>
                          </a:solidFill>
                          <a:effectLst/>
                          <a:latin typeface="Calibri"/>
                        </a:rPr>
                        <a:t> MALZEME OLARAK GÖRÜLMEKTE SUT FİYAT ÖDEMESİ YOKTUR.</a:t>
                      </a:r>
                      <a:r>
                        <a:rPr lang="tr-TR" sz="1000" b="0" i="0" u="none" strike="noStrike" dirty="0">
                          <a:solidFill>
                            <a:srgbClr val="000000"/>
                          </a:solidFill>
                          <a:effectLst/>
                          <a:latin typeface="Calibri"/>
                        </a:rPr>
                        <a:t> </a:t>
                      </a:r>
                    </a:p>
                  </a:txBody>
                  <a:tcPr marL="8596" marR="8596" marT="85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1000" b="0" i="0" u="none" strike="noStrike" dirty="0">
                          <a:solidFill>
                            <a:srgbClr val="000000"/>
                          </a:solidFill>
                          <a:effectLst/>
                          <a:latin typeface="Calibri"/>
                        </a:rPr>
                        <a:t>MALZEME</a:t>
                      </a:r>
                      <a:r>
                        <a:rPr lang="tr-TR" sz="1000" b="0" i="0" u="none" strike="noStrike" baseline="0" dirty="0">
                          <a:solidFill>
                            <a:srgbClr val="000000"/>
                          </a:solidFill>
                          <a:effectLst/>
                          <a:latin typeface="Calibri"/>
                        </a:rPr>
                        <a:t> FİYAT</a:t>
                      </a:r>
                    </a:p>
                    <a:p>
                      <a:pPr algn="ctr" fontAlgn="ctr"/>
                      <a:r>
                        <a:rPr lang="tr-TR" sz="1000" b="0" i="0" u="none" strike="noStrike" dirty="0">
                          <a:solidFill>
                            <a:srgbClr val="000000"/>
                          </a:solidFill>
                          <a:effectLst/>
                          <a:latin typeface="Calibri"/>
                        </a:rPr>
                        <a:t>1000-1200</a:t>
                      </a:r>
                    </a:p>
                  </a:txBody>
                  <a:tcPr marL="8596" marR="8596" marT="8596"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b"/>
                      <a:endParaRPr lang="tr-TR" sz="1000" b="0" i="0" u="none" strike="noStrike" dirty="0">
                        <a:solidFill>
                          <a:srgbClr val="000000"/>
                        </a:solidFill>
                        <a:effectLst/>
                        <a:latin typeface="Calibri"/>
                      </a:endParaRPr>
                    </a:p>
                  </a:txBody>
                  <a:tcPr marL="8596" marR="8596" marT="859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pic>
        <p:nvPicPr>
          <p:cNvPr id="3" name="Picture 2" descr="C:\Users\User\Desktop\Ekran Alıntısı.PNG">
            <a:extLst>
              <a:ext uri="{FF2B5EF4-FFF2-40B4-BE49-F238E27FC236}">
                <a16:creationId xmlns:a16="http://schemas.microsoft.com/office/drawing/2014/main" id="{D314740B-F030-4DA7-8339-5BA341928C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937A51D8-80ED-E445-0E07-67C7768BC964}"/>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7754814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1196752"/>
            <a:ext cx="8229600" cy="1143000"/>
          </a:xfrm>
        </p:spPr>
        <p:txBody>
          <a:bodyPr>
            <a:normAutofit/>
          </a:bodyPr>
          <a:lstStyle/>
          <a:p>
            <a:pPr algn="ctr"/>
            <a:r>
              <a:rPr lang="tr-TR" sz="3300" b="1" dirty="0">
                <a:latin typeface="Tahoma" pitchFamily="34" charset="0"/>
                <a:ea typeface="Tahoma" pitchFamily="34" charset="0"/>
                <a:cs typeface="Tahoma" pitchFamily="34" charset="0"/>
              </a:rPr>
              <a:t>KEMİK İLİĞİNDE ERİTROSİT DEPLESYONU</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047761775"/>
              </p:ext>
            </p:extLst>
          </p:nvPr>
        </p:nvGraphicFramePr>
        <p:xfrm>
          <a:off x="899592" y="3212976"/>
          <a:ext cx="7442200" cy="787524"/>
        </p:xfrm>
        <a:graphic>
          <a:graphicData uri="http://schemas.openxmlformats.org/drawingml/2006/table">
            <a:tbl>
              <a:tblPr/>
              <a:tblGrid>
                <a:gridCol w="1104900">
                  <a:extLst>
                    <a:ext uri="{9D8B030D-6E8A-4147-A177-3AD203B41FA5}">
                      <a16:colId xmlns:a16="http://schemas.microsoft.com/office/drawing/2014/main" val="20000"/>
                    </a:ext>
                  </a:extLst>
                </a:gridCol>
                <a:gridCol w="2184400">
                  <a:extLst>
                    <a:ext uri="{9D8B030D-6E8A-4147-A177-3AD203B41FA5}">
                      <a16:colId xmlns:a16="http://schemas.microsoft.com/office/drawing/2014/main" val="20001"/>
                    </a:ext>
                  </a:extLst>
                </a:gridCol>
                <a:gridCol w="2540000">
                  <a:extLst>
                    <a:ext uri="{9D8B030D-6E8A-4147-A177-3AD203B41FA5}">
                      <a16:colId xmlns:a16="http://schemas.microsoft.com/office/drawing/2014/main" val="20002"/>
                    </a:ext>
                  </a:extLst>
                </a:gridCol>
                <a:gridCol w="1612900">
                  <a:extLst>
                    <a:ext uri="{9D8B030D-6E8A-4147-A177-3AD203B41FA5}">
                      <a16:colId xmlns:a16="http://schemas.microsoft.com/office/drawing/2014/main" val="20003"/>
                    </a:ext>
                  </a:extLst>
                </a:gridCol>
              </a:tblGrid>
              <a:tr h="216024">
                <a:tc gridSpan="4">
                  <a:txBody>
                    <a:bodyPr/>
                    <a:lstStyle/>
                    <a:p>
                      <a:pPr algn="ctr" fontAlgn="ctr"/>
                      <a:r>
                        <a:rPr lang="tr-TR" sz="900" b="1" i="0" u="none" strike="noStrike" dirty="0">
                          <a:solidFill>
                            <a:srgbClr val="000000"/>
                          </a:solidFill>
                          <a:effectLst/>
                          <a:latin typeface="Times New Roman"/>
                        </a:rPr>
                        <a:t>HİZMET BAŞI İŞLEM PUAN LİSTESİ (EK-2/B)</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90500">
                <a:tc>
                  <a:txBody>
                    <a:bodyPr/>
                    <a:lstStyle/>
                    <a:p>
                      <a:pPr algn="ctr" fontAlgn="ctr"/>
                      <a:r>
                        <a:rPr lang="tr-TR" sz="900" b="1" i="0" u="none" strike="noStrike" dirty="0">
                          <a:solidFill>
                            <a:srgbClr val="000000"/>
                          </a:solidFill>
                          <a:effectLst/>
                          <a:latin typeface="Times New Roman"/>
                        </a:rPr>
                        <a:t>İŞLEM KODU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tr-TR" sz="900" b="1" i="0" u="none" strike="noStrike">
                          <a:solidFill>
                            <a:srgbClr val="000000"/>
                          </a:solidFill>
                          <a:effectLst/>
                          <a:latin typeface="Times New Roman"/>
                        </a:rPr>
                        <a:t>İŞLEM ADI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tr-TR" sz="900" b="1" i="0" u="none" strike="noStrike">
                          <a:solidFill>
                            <a:srgbClr val="000000"/>
                          </a:solidFill>
                          <a:effectLst/>
                          <a:latin typeface="Times New Roman"/>
                        </a:rPr>
                        <a:t> İŞLEM PUANI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tr-TR" sz="900" b="1" i="0" u="none" strike="noStrike">
                          <a:solidFill>
                            <a:srgbClr val="000000"/>
                          </a:solidFill>
                          <a:effectLst/>
                          <a:latin typeface="Times New Roman"/>
                        </a:rPr>
                        <a:t> İŞLEM PUANI TL FİYATI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1"/>
                  </a:ext>
                </a:extLst>
              </a:tr>
              <a:tr h="190500">
                <a:tc>
                  <a:txBody>
                    <a:bodyPr/>
                    <a:lstStyle/>
                    <a:p>
                      <a:pPr algn="ctr" fontAlgn="ctr"/>
                      <a:r>
                        <a:rPr lang="tr-TR" sz="900" b="0" i="0" u="none" strike="noStrike" dirty="0">
                          <a:solidFill>
                            <a:srgbClr val="000000"/>
                          </a:solidFill>
                          <a:effectLst/>
                          <a:latin typeface="Times New Roman"/>
                        </a:rPr>
                        <a:t>705020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ctr"/>
                      <a:r>
                        <a:rPr lang="de-DE" sz="900" b="0" i="0" u="none" strike="noStrike">
                          <a:solidFill>
                            <a:srgbClr val="000000"/>
                          </a:solidFill>
                          <a:effectLst/>
                          <a:latin typeface="Times New Roman"/>
                        </a:rPr>
                        <a:t>Kemik iliği ürününden eritrosit deplesyonu</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tr-TR" sz="900" b="0" i="0" u="none" strike="noStrike" dirty="0">
                          <a:solidFill>
                            <a:srgbClr val="000000"/>
                          </a:solidFill>
                          <a:effectLst/>
                          <a:latin typeface="Times New Roman"/>
                        </a:rPr>
                        <a:t>574,21</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r" fontAlgn="ctr"/>
                      <a:r>
                        <a:rPr lang="tr-TR" sz="900" b="0" i="0" u="none" strike="noStrike" dirty="0">
                          <a:solidFill>
                            <a:srgbClr val="000000"/>
                          </a:solidFill>
                          <a:effectLst/>
                          <a:latin typeface="Times New Roman"/>
                        </a:rPr>
                        <a:t>340,5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002"/>
                  </a:ext>
                </a:extLst>
              </a:tr>
              <a:tr h="190500">
                <a:tc>
                  <a:txBody>
                    <a:bodyPr/>
                    <a:lstStyle/>
                    <a:p>
                      <a:pPr algn="ctr" fontAlgn="ctr"/>
                      <a:r>
                        <a:rPr lang="tr-TR" sz="1000" b="0" i="0" u="none" strike="noStrike" dirty="0">
                          <a:solidFill>
                            <a:srgbClr val="000000"/>
                          </a:solidFill>
                          <a:effectLst/>
                          <a:latin typeface="Calibri"/>
                        </a:rPr>
                        <a:t>HO1033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just" fontAlgn="ctr"/>
                      <a:r>
                        <a:rPr lang="tr-TR" sz="1000" b="0" i="0" u="none" strike="noStrike" dirty="0">
                          <a:solidFill>
                            <a:srgbClr val="000000"/>
                          </a:solidFill>
                          <a:effectLst/>
                          <a:latin typeface="Calibri"/>
                        </a:rPr>
                        <a:t>KEMİK İLİĞİ TOPLAMA SETİ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ctr" fontAlgn="ctr"/>
                      <a:r>
                        <a:rPr lang="tr-TR" sz="1000" b="0" i="0" u="none" strike="noStrike" dirty="0">
                          <a:solidFill>
                            <a:srgbClr val="FF0000"/>
                          </a:solidFill>
                          <a:effectLst/>
                          <a:latin typeface="Calibri"/>
                        </a:rPr>
                        <a:t>İŞLEM PUANINA DAHİLDİR.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tc>
                  <a:txBody>
                    <a:bodyPr/>
                    <a:lstStyle/>
                    <a:p>
                      <a:pPr algn="r" fontAlgn="ctr"/>
                      <a:r>
                        <a:rPr lang="tr-TR" sz="1000" b="0" i="0" u="none" strike="noStrike" dirty="0">
                          <a:solidFill>
                            <a:srgbClr val="000000"/>
                          </a:solidFill>
                          <a:effectLst/>
                          <a:latin typeface="Calibri"/>
                        </a:rPr>
                        <a:t>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8DB4E2"/>
                    </a:solidFill>
                  </a:tcPr>
                </a:tc>
                <a:extLst>
                  <a:ext uri="{0D108BD9-81ED-4DB2-BD59-A6C34878D82A}">
                    <a16:rowId xmlns:a16="http://schemas.microsoft.com/office/drawing/2014/main" val="10003"/>
                  </a:ext>
                </a:extLst>
              </a:tr>
            </a:tbl>
          </a:graphicData>
        </a:graphic>
      </p:graphicFrame>
      <p:pic>
        <p:nvPicPr>
          <p:cNvPr id="3" name="Picture 2" descr="C:\Users\User\Desktop\Ekran Alıntısı.PNG">
            <a:extLst>
              <a:ext uri="{FF2B5EF4-FFF2-40B4-BE49-F238E27FC236}">
                <a16:creationId xmlns:a16="http://schemas.microsoft.com/office/drawing/2014/main" id="{672087F9-221E-32A4-29C4-4E66B5C59E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223BF55D-1798-57CE-73C4-4137D9B10A0F}"/>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67544" y="980728"/>
            <a:ext cx="8229600" cy="1143000"/>
          </a:xfrm>
        </p:spPr>
        <p:txBody>
          <a:bodyPr>
            <a:normAutofit/>
          </a:bodyPr>
          <a:lstStyle/>
          <a:p>
            <a:pPr algn="ctr"/>
            <a:r>
              <a:rPr lang="tr-TR" sz="3300" b="1" dirty="0">
                <a:latin typeface="Tahoma" pitchFamily="34" charset="0"/>
                <a:ea typeface="Tahoma" pitchFamily="34" charset="0"/>
                <a:cs typeface="Tahoma" pitchFamily="34" charset="0"/>
              </a:rPr>
              <a:t>FATURALADIRDA FİYATLAR HANGİ KURUM BELİRLER?</a:t>
            </a:r>
          </a:p>
        </p:txBody>
      </p:sp>
      <p:sp>
        <p:nvSpPr>
          <p:cNvPr id="3" name="2 İçerik Yer Tutucusu"/>
          <p:cNvSpPr>
            <a:spLocks noGrp="1"/>
          </p:cNvSpPr>
          <p:nvPr>
            <p:ph idx="1"/>
          </p:nvPr>
        </p:nvSpPr>
        <p:spPr>
          <a:xfrm>
            <a:off x="467544" y="2276872"/>
            <a:ext cx="8229600" cy="4389120"/>
          </a:xfrm>
        </p:spPr>
        <p:txBody>
          <a:bodyPr/>
          <a:lstStyle/>
          <a:p>
            <a:pPr>
              <a:lnSpc>
                <a:spcPct val="150000"/>
              </a:lnSpc>
            </a:pPr>
            <a:r>
              <a:rPr lang="tr-TR" dirty="0">
                <a:latin typeface="Tahoma" pitchFamily="34" charset="0"/>
                <a:ea typeface="Tahoma" pitchFamily="34" charset="0"/>
                <a:cs typeface="Tahoma" pitchFamily="34" charset="0"/>
              </a:rPr>
              <a:t>Sağlık  kuruluşlarında (</a:t>
            </a:r>
            <a:r>
              <a:rPr lang="tr-TR" dirty="0">
                <a:solidFill>
                  <a:srgbClr val="FF0000"/>
                </a:solidFill>
                <a:latin typeface="Tahoma" pitchFamily="34" charset="0"/>
                <a:ea typeface="Tahoma" pitchFamily="34" charset="0"/>
                <a:cs typeface="Tahoma" pitchFamily="34" charset="0"/>
              </a:rPr>
              <a:t>Sağlık Bakanlığına bağlı Hastaneler, Üniversite Hastaneleri, Vakıf Hastaneleri ve Özel Sağlık Kuruluşları </a:t>
            </a:r>
            <a:r>
              <a:rPr lang="tr-TR" dirty="0">
                <a:latin typeface="Tahoma" pitchFamily="34" charset="0"/>
                <a:ea typeface="Tahoma" pitchFamily="34" charset="0"/>
                <a:cs typeface="Tahoma" pitchFamily="34" charset="0"/>
              </a:rPr>
              <a:t>) yapılan hizmetin, ilacın, malzemenin nasıl fiyatlandıracağı, kime nasıl ödeme yapılacağı Maliye Bakanlığı tarafından yayınlanan bütçe uygulama talimatına veya tebliğine göre yapılır.</a:t>
            </a:r>
          </a:p>
        </p:txBody>
      </p:sp>
      <p:pic>
        <p:nvPicPr>
          <p:cNvPr id="4" name="Picture 2" descr="C:\Users\User\Desktop\Ekran Alıntısı.PNG">
            <a:extLst>
              <a:ext uri="{FF2B5EF4-FFF2-40B4-BE49-F238E27FC236}">
                <a16:creationId xmlns:a16="http://schemas.microsoft.com/office/drawing/2014/main" id="{B7BA18B2-25DF-D3F7-DBCD-06ECB9A86B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C91407AB-570A-76DB-69F3-5A1C6826A29F}"/>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852704"/>
          </a:xfrm>
        </p:spPr>
        <p:txBody>
          <a:bodyPr>
            <a:normAutofit/>
          </a:bodyPr>
          <a:lstStyle/>
          <a:p>
            <a:pPr algn="ctr"/>
            <a:r>
              <a:rPr lang="tr-TR" sz="3200" b="1" dirty="0"/>
              <a:t>15/04/2024 KEMİK İLİĞİ METODU</a:t>
            </a:r>
          </a:p>
        </p:txBody>
      </p:sp>
      <p:pic>
        <p:nvPicPr>
          <p:cNvPr id="593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2636912"/>
            <a:ext cx="8229600" cy="24482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descr="C:\Users\User\Desktop\Ekran Alıntısı.PNG">
            <a:extLst>
              <a:ext uri="{FF2B5EF4-FFF2-40B4-BE49-F238E27FC236}">
                <a16:creationId xmlns:a16="http://schemas.microsoft.com/office/drawing/2014/main" id="{ED1E7FC8-23DE-3F7E-B173-AD389FDB2D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1124744"/>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FF7AE55E-FA41-42E6-BE55-28A0D233C787}"/>
              </a:ext>
            </a:extLst>
          </p:cNvPr>
          <p:cNvPicPr>
            <a:picLocks noChangeAspect="1"/>
          </p:cNvPicPr>
          <p:nvPr/>
        </p:nvPicPr>
        <p:blipFill>
          <a:blip r:embed="rId4"/>
          <a:stretch>
            <a:fillRect/>
          </a:stretch>
        </p:blipFill>
        <p:spPr>
          <a:xfrm>
            <a:off x="7164288" y="13907"/>
            <a:ext cx="1975520" cy="715289"/>
          </a:xfrm>
          <a:prstGeom prst="rect">
            <a:avLst/>
          </a:prstGeom>
        </p:spPr>
      </p:pic>
    </p:spTree>
    <p:extLst>
      <p:ext uri="{BB962C8B-B14F-4D97-AF65-F5344CB8AC3E}">
        <p14:creationId xmlns:p14="http://schemas.microsoft.com/office/powerpoint/2010/main" val="17348239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300" b="1" dirty="0"/>
              <a:t>KEMİK İLİĞİ NAKİLLERİNDE PAKET</a:t>
            </a:r>
          </a:p>
        </p:txBody>
      </p:sp>
      <p:sp>
        <p:nvSpPr>
          <p:cNvPr id="3" name="2 İçerik Yer Tutucusu"/>
          <p:cNvSpPr>
            <a:spLocks noGrp="1"/>
          </p:cNvSpPr>
          <p:nvPr>
            <p:ph idx="1"/>
          </p:nvPr>
        </p:nvSpPr>
        <p:spPr/>
        <p:txBody>
          <a:bodyPr/>
          <a:lstStyle/>
          <a:p>
            <a:endParaRPr lang="tr-TR" dirty="0"/>
          </a:p>
        </p:txBody>
      </p:sp>
      <p:graphicFrame>
        <p:nvGraphicFramePr>
          <p:cNvPr id="58370" name="Object 2"/>
          <p:cNvGraphicFramePr>
            <a:graphicFrameLocks noChangeAspect="1"/>
          </p:cNvGraphicFramePr>
          <p:nvPr>
            <p:extLst>
              <p:ext uri="{D42A27DB-BD31-4B8C-83A1-F6EECF244321}">
                <p14:modId xmlns:p14="http://schemas.microsoft.com/office/powerpoint/2010/main" val="1893186151"/>
              </p:ext>
            </p:extLst>
          </p:nvPr>
        </p:nvGraphicFramePr>
        <p:xfrm>
          <a:off x="468313" y="2427288"/>
          <a:ext cx="8105775" cy="3302000"/>
        </p:xfrm>
        <a:graphic>
          <a:graphicData uri="http://schemas.openxmlformats.org/presentationml/2006/ole">
            <mc:AlternateContent xmlns:mc="http://schemas.openxmlformats.org/markup-compatibility/2006">
              <mc:Choice xmlns:v="urn:schemas-microsoft-com:vml" Requires="v">
                <p:oleObj spid="_x0000_s1026" name="Worksheet" r:id="rId3" imgW="8105879" imgH="3619620" progId="Excel.Sheet.8">
                  <p:link updateAutomatic="1"/>
                </p:oleObj>
              </mc:Choice>
              <mc:Fallback>
                <p:oleObj name="Worksheet" r:id="rId3" imgW="8105879" imgH="3619620" progId="Excel.Sheet.8">
                  <p:link updateAutomatic="1"/>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2427288"/>
                        <a:ext cx="8105775" cy="330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 name="Picture 2" descr="C:\Users\User\Desktop\Ekran Alıntısı.PNG">
            <a:extLst>
              <a:ext uri="{FF2B5EF4-FFF2-40B4-BE49-F238E27FC236}">
                <a16:creationId xmlns:a16="http://schemas.microsoft.com/office/drawing/2014/main" id="{F3EA3D8B-A693-BB97-748B-1A4F9D8902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EEA3D49E-4F34-343F-10E8-5537DBF51A14}"/>
              </a:ext>
            </a:extLst>
          </p:cNvPr>
          <p:cNvPicPr>
            <a:picLocks noChangeAspect="1"/>
          </p:cNvPicPr>
          <p:nvPr/>
        </p:nvPicPr>
        <p:blipFill>
          <a:blip r:embed="rId6"/>
          <a:stretch>
            <a:fillRect/>
          </a:stretch>
        </p:blipFill>
        <p:spPr>
          <a:xfrm>
            <a:off x="7164288" y="13907"/>
            <a:ext cx="1975520" cy="715289"/>
          </a:xfrm>
          <a:prstGeom prst="rect">
            <a:avLst/>
          </a:prstGeom>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115616" y="1052736"/>
            <a:ext cx="7488832" cy="492664"/>
          </a:xfrm>
        </p:spPr>
        <p:txBody>
          <a:bodyPr>
            <a:normAutofit/>
          </a:bodyPr>
          <a:lstStyle/>
          <a:p>
            <a:pPr algn="ctr"/>
            <a:r>
              <a:rPr lang="tr-TR" sz="2800" b="1" dirty="0">
                <a:latin typeface="Tahoma" pitchFamily="34" charset="0"/>
                <a:ea typeface="Tahoma" pitchFamily="34" charset="0"/>
                <a:cs typeface="Tahoma" pitchFamily="34" charset="0"/>
              </a:rPr>
              <a:t>KEMİK İLİĞİ NAKİLLERİNDE PAKET</a:t>
            </a:r>
            <a:endParaRPr lang="tr-TR" sz="2800" dirty="0">
              <a:latin typeface="Tahoma" pitchFamily="34" charset="0"/>
              <a:ea typeface="Tahoma" pitchFamily="34" charset="0"/>
              <a:cs typeface="Tahoma" pitchFamily="34" charset="0"/>
            </a:endParaRP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7500000"/>
              </p:ext>
            </p:extLst>
          </p:nvPr>
        </p:nvGraphicFramePr>
        <p:xfrm>
          <a:off x="700089" y="2492896"/>
          <a:ext cx="8064503" cy="3284458"/>
        </p:xfrm>
        <a:graphic>
          <a:graphicData uri="http://schemas.openxmlformats.org/drawingml/2006/table">
            <a:tbl>
              <a:tblPr/>
              <a:tblGrid>
                <a:gridCol w="596134">
                  <a:extLst>
                    <a:ext uri="{9D8B030D-6E8A-4147-A177-3AD203B41FA5}">
                      <a16:colId xmlns:a16="http://schemas.microsoft.com/office/drawing/2014/main" val="20000"/>
                    </a:ext>
                  </a:extLst>
                </a:gridCol>
                <a:gridCol w="3055189">
                  <a:extLst>
                    <a:ext uri="{9D8B030D-6E8A-4147-A177-3AD203B41FA5}">
                      <a16:colId xmlns:a16="http://schemas.microsoft.com/office/drawing/2014/main" val="20001"/>
                    </a:ext>
                  </a:extLst>
                </a:gridCol>
                <a:gridCol w="3055189">
                  <a:extLst>
                    <a:ext uri="{9D8B030D-6E8A-4147-A177-3AD203B41FA5}">
                      <a16:colId xmlns:a16="http://schemas.microsoft.com/office/drawing/2014/main" val="20002"/>
                    </a:ext>
                  </a:extLst>
                </a:gridCol>
                <a:gridCol w="745168">
                  <a:extLst>
                    <a:ext uri="{9D8B030D-6E8A-4147-A177-3AD203B41FA5}">
                      <a16:colId xmlns:a16="http://schemas.microsoft.com/office/drawing/2014/main" val="20003"/>
                    </a:ext>
                  </a:extLst>
                </a:gridCol>
                <a:gridCol w="612823">
                  <a:extLst>
                    <a:ext uri="{9D8B030D-6E8A-4147-A177-3AD203B41FA5}">
                      <a16:colId xmlns:a16="http://schemas.microsoft.com/office/drawing/2014/main" val="20004"/>
                    </a:ext>
                  </a:extLst>
                </a:gridCol>
              </a:tblGrid>
              <a:tr h="177041">
                <a:tc gridSpan="5">
                  <a:txBody>
                    <a:bodyPr/>
                    <a:lstStyle/>
                    <a:p>
                      <a:pPr algn="ctr" fontAlgn="ctr"/>
                      <a:r>
                        <a:rPr lang="tr-TR" sz="900" b="1" i="0" u="none" strike="noStrike" dirty="0">
                          <a:solidFill>
                            <a:srgbClr val="000000"/>
                          </a:solidFill>
                          <a:effectLst/>
                          <a:latin typeface="Times New Roman"/>
                        </a:rPr>
                        <a:t>TANIYA DAYALI İŞLEM PUAN LİSTESİ (EK-2/C)</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543038">
                <a:tc>
                  <a:txBody>
                    <a:bodyPr/>
                    <a:lstStyle/>
                    <a:p>
                      <a:pPr algn="ctr" fontAlgn="ctr"/>
                      <a:r>
                        <a:rPr lang="tr-TR" sz="1000" b="1" i="0" u="none" strike="noStrike" dirty="0">
                          <a:solidFill>
                            <a:srgbClr val="000000"/>
                          </a:solidFill>
                          <a:effectLst/>
                          <a:latin typeface="Times New Roman"/>
                        </a:rPr>
                        <a:t>İŞLEM KODU</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tr-TR" sz="1000" b="1" i="0" u="none" strike="noStrike">
                          <a:solidFill>
                            <a:srgbClr val="000000"/>
                          </a:solidFill>
                          <a:effectLst/>
                          <a:latin typeface="Times New Roman"/>
                        </a:rPr>
                        <a:t>İŞLEM ADI</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tr-TR" sz="1000" b="1" i="0" u="none" strike="noStrike" dirty="0">
                          <a:solidFill>
                            <a:srgbClr val="000000"/>
                          </a:solidFill>
                          <a:effectLst/>
                          <a:latin typeface="Times New Roman"/>
                        </a:rPr>
                        <a:t>AÇIKLAMA</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tr-TR" sz="1000" b="1" i="0" u="none" strike="noStrike">
                          <a:solidFill>
                            <a:srgbClr val="000000"/>
                          </a:solidFill>
                          <a:effectLst/>
                          <a:latin typeface="Times New Roman"/>
                        </a:rPr>
                        <a:t> İŞLEM PUANI </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l" fontAlgn="b"/>
                      <a:r>
                        <a:rPr lang="tr-TR" sz="1000" b="0" i="0" u="none" strike="noStrike">
                          <a:solidFill>
                            <a:srgbClr val="000000"/>
                          </a:solidFill>
                          <a:effectLst/>
                          <a:latin typeface="Calibri"/>
                        </a:rPr>
                        <a:t> FİYATI</a:t>
                      </a:r>
                    </a:p>
                  </a:txBody>
                  <a:tcPr marL="5482" marR="5482" marT="54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10001"/>
                  </a:ext>
                </a:extLst>
              </a:tr>
              <a:tr h="184967">
                <a:tc>
                  <a:txBody>
                    <a:bodyPr/>
                    <a:lstStyle/>
                    <a:p>
                      <a:pPr algn="ctr" fontAlgn="ctr"/>
                      <a:r>
                        <a:rPr lang="tr-TR" sz="1000" b="0" i="0" u="none" strike="noStrike" dirty="0">
                          <a:solidFill>
                            <a:srgbClr val="000000"/>
                          </a:solidFill>
                          <a:effectLst/>
                          <a:latin typeface="Times New Roman"/>
                        </a:rPr>
                        <a:t> </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000" b="1" i="0" u="none" strike="noStrike">
                          <a:solidFill>
                            <a:srgbClr val="000000"/>
                          </a:solidFill>
                          <a:effectLst/>
                          <a:latin typeface="Times New Roman"/>
                        </a:rPr>
                        <a:t>KEMİK İLİĞİ NAKLİ</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tr-TR" sz="1000" b="0" i="0" u="none" strike="noStrike">
                          <a:solidFill>
                            <a:srgbClr val="000000"/>
                          </a:solidFill>
                          <a:effectLst/>
                          <a:latin typeface="Times New Roman"/>
                        </a:rPr>
                        <a:t> </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ctr"/>
                      <a:r>
                        <a:rPr lang="tr-TR" sz="1000" b="0" i="0" u="none" strike="noStrike">
                          <a:solidFill>
                            <a:srgbClr val="000000"/>
                          </a:solidFill>
                          <a:effectLst/>
                          <a:latin typeface="Times New Roman"/>
                        </a:rPr>
                        <a:t> </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000" b="0" i="0" u="none" strike="noStrike">
                          <a:solidFill>
                            <a:srgbClr val="000000"/>
                          </a:solidFill>
                          <a:effectLst/>
                          <a:latin typeface="Calibri"/>
                        </a:rPr>
                        <a:t> </a:t>
                      </a:r>
                    </a:p>
                  </a:txBody>
                  <a:tcPr marL="5482" marR="5482" marT="54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2"/>
                  </a:ext>
                </a:extLst>
              </a:tr>
              <a:tr h="363512">
                <a:tc>
                  <a:txBody>
                    <a:bodyPr/>
                    <a:lstStyle/>
                    <a:p>
                      <a:pPr algn="ctr" fontAlgn="ctr"/>
                      <a:r>
                        <a:rPr lang="tr-TR" sz="1000" b="0" i="0" u="none" strike="noStrike" dirty="0">
                          <a:solidFill>
                            <a:srgbClr val="000000"/>
                          </a:solidFill>
                          <a:effectLst/>
                          <a:latin typeface="Times New Roman"/>
                        </a:rPr>
                        <a:t>P704970</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dirty="0" err="1">
                          <a:solidFill>
                            <a:srgbClr val="000000"/>
                          </a:solidFill>
                          <a:effectLst/>
                          <a:latin typeface="Times New Roman"/>
                        </a:rPr>
                        <a:t>Hematopoietik</a:t>
                      </a:r>
                      <a:r>
                        <a:rPr lang="tr-TR" sz="1000" b="0" i="0" u="none" strike="noStrike" dirty="0">
                          <a:solidFill>
                            <a:srgbClr val="000000"/>
                          </a:solidFill>
                          <a:effectLst/>
                          <a:latin typeface="Times New Roman"/>
                        </a:rPr>
                        <a:t> hücre nakli, </a:t>
                      </a:r>
                      <a:r>
                        <a:rPr lang="tr-TR" sz="1000" b="0" i="0" u="none" strike="noStrike" dirty="0" err="1">
                          <a:solidFill>
                            <a:srgbClr val="000000"/>
                          </a:solidFill>
                          <a:effectLst/>
                          <a:latin typeface="Times New Roman"/>
                        </a:rPr>
                        <a:t>allojenik</a:t>
                      </a:r>
                      <a:r>
                        <a:rPr lang="tr-TR" sz="1000" b="0" i="0" u="none" strike="noStrike" dirty="0">
                          <a:solidFill>
                            <a:srgbClr val="000000"/>
                          </a:solidFill>
                          <a:effectLst/>
                          <a:latin typeface="Times New Roman"/>
                        </a:rPr>
                        <a:t> (Kardeş veya akrabadan)</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1000" b="0" i="0" u="none" strike="noStrike">
                          <a:solidFill>
                            <a:srgbClr val="000000"/>
                          </a:solidFill>
                          <a:effectLst/>
                          <a:latin typeface="Times New Roman"/>
                        </a:rPr>
                        <a:t>Sağlık Bakanlığı Hematopoietik Kök Hücre Nakli Endikasyon Listesinde yer alan verici tipi tanımlamasına göre Kurumca karşılanır.</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r" fontAlgn="ctr"/>
                      <a:r>
                        <a:rPr lang="tr-TR" sz="1000" b="0" i="0" u="none" strike="noStrike" dirty="0">
                          <a:solidFill>
                            <a:srgbClr val="000000"/>
                          </a:solidFill>
                          <a:effectLst/>
                          <a:latin typeface="Times New Roman"/>
                        </a:rPr>
                        <a:t>1,537,115,63</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tr-TR" sz="1000" b="0" i="0" u="none" strike="noStrike" dirty="0">
                          <a:solidFill>
                            <a:srgbClr val="000000"/>
                          </a:solidFill>
                          <a:effectLst/>
                          <a:latin typeface="Calibri"/>
                        </a:rPr>
                        <a:t>911.509,.</a:t>
                      </a:r>
                    </a:p>
                  </a:txBody>
                  <a:tcPr marL="5482" marR="5482" marT="54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3"/>
                  </a:ext>
                </a:extLst>
              </a:tr>
              <a:tr h="363512">
                <a:tc>
                  <a:txBody>
                    <a:bodyPr/>
                    <a:lstStyle/>
                    <a:p>
                      <a:pPr algn="ctr" fontAlgn="ctr"/>
                      <a:r>
                        <a:rPr lang="tr-TR" sz="1000" b="0" i="0" u="none" strike="noStrike">
                          <a:solidFill>
                            <a:srgbClr val="000000"/>
                          </a:solidFill>
                          <a:effectLst/>
                          <a:latin typeface="Times New Roman"/>
                        </a:rPr>
                        <a:t>P704971</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dirty="0" err="1">
                          <a:solidFill>
                            <a:srgbClr val="000000"/>
                          </a:solidFill>
                          <a:effectLst/>
                          <a:latin typeface="Times New Roman"/>
                        </a:rPr>
                        <a:t>Hematopoietik</a:t>
                      </a:r>
                      <a:r>
                        <a:rPr lang="tr-TR" sz="1000" b="0" i="0" u="none" strike="noStrike" dirty="0">
                          <a:solidFill>
                            <a:srgbClr val="000000"/>
                          </a:solidFill>
                          <a:effectLst/>
                          <a:latin typeface="Times New Roman"/>
                        </a:rPr>
                        <a:t> hücre nakli, </a:t>
                      </a:r>
                      <a:r>
                        <a:rPr lang="tr-TR" sz="1000" b="0" i="0" u="none" strike="noStrike" dirty="0" err="1">
                          <a:solidFill>
                            <a:srgbClr val="000000"/>
                          </a:solidFill>
                          <a:effectLst/>
                          <a:latin typeface="Times New Roman"/>
                        </a:rPr>
                        <a:t>allojenik</a:t>
                      </a:r>
                      <a:r>
                        <a:rPr lang="tr-TR" sz="1000" b="0" i="0" u="none" strike="noStrike" dirty="0">
                          <a:solidFill>
                            <a:srgbClr val="000000"/>
                          </a:solidFill>
                          <a:effectLst/>
                          <a:latin typeface="Times New Roman"/>
                        </a:rPr>
                        <a:t> (Akraba dışından)</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1000" b="0" i="0" u="none" strike="noStrike">
                          <a:solidFill>
                            <a:srgbClr val="000000"/>
                          </a:solidFill>
                          <a:effectLst/>
                          <a:latin typeface="Times New Roman"/>
                        </a:rPr>
                        <a:t>Sağlık Bakanlığı Hematopoietik Kök Hücre Nakli Endikasyon Listesinde yer alan verici tipi tanımlamasına göre Kurumca karşılanır.</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r" fontAlgn="ctr"/>
                      <a:r>
                        <a:rPr lang="tr-TR" sz="1000" b="0" i="0" u="none" strike="noStrike" dirty="0">
                          <a:solidFill>
                            <a:srgbClr val="000000"/>
                          </a:solidFill>
                          <a:effectLst/>
                          <a:latin typeface="Times New Roman"/>
                        </a:rPr>
                        <a:t>3,016,242,58</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tr-TR" sz="1000" b="0" i="0" u="none" strike="noStrike" dirty="0">
                          <a:solidFill>
                            <a:srgbClr val="000000"/>
                          </a:solidFill>
                          <a:effectLst/>
                          <a:latin typeface="Calibri"/>
                        </a:rPr>
                        <a:t>1,788,631</a:t>
                      </a:r>
                    </a:p>
                  </a:txBody>
                  <a:tcPr marL="5482" marR="5482" marT="54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4"/>
                  </a:ext>
                </a:extLst>
              </a:tr>
              <a:tr h="363512">
                <a:tc>
                  <a:txBody>
                    <a:bodyPr/>
                    <a:lstStyle/>
                    <a:p>
                      <a:pPr algn="ctr" fontAlgn="ctr"/>
                      <a:r>
                        <a:rPr lang="tr-TR" sz="1000" b="0" i="0" u="none" strike="noStrike">
                          <a:solidFill>
                            <a:srgbClr val="000000"/>
                          </a:solidFill>
                          <a:effectLst/>
                          <a:latin typeface="Times New Roman"/>
                        </a:rPr>
                        <a:t>P704972</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dirty="0" err="1">
                          <a:solidFill>
                            <a:srgbClr val="000000"/>
                          </a:solidFill>
                          <a:effectLst/>
                          <a:latin typeface="Times New Roman"/>
                        </a:rPr>
                        <a:t>Haploidentik</a:t>
                      </a:r>
                      <a:r>
                        <a:rPr lang="tr-TR" sz="1000" b="0" i="0" u="none" strike="noStrike" dirty="0">
                          <a:solidFill>
                            <a:srgbClr val="000000"/>
                          </a:solidFill>
                          <a:effectLst/>
                          <a:latin typeface="Times New Roman"/>
                        </a:rPr>
                        <a:t> nakil, </a:t>
                      </a:r>
                      <a:r>
                        <a:rPr lang="tr-TR" sz="1000" b="0" i="0" u="none" strike="noStrike" dirty="0" err="1">
                          <a:solidFill>
                            <a:srgbClr val="000000"/>
                          </a:solidFill>
                          <a:effectLst/>
                          <a:latin typeface="Times New Roman"/>
                        </a:rPr>
                        <a:t>allojenik</a:t>
                      </a:r>
                      <a:r>
                        <a:rPr lang="tr-TR" sz="1000" b="0" i="0" u="none" strike="noStrike" dirty="0">
                          <a:solidFill>
                            <a:srgbClr val="000000"/>
                          </a:solidFill>
                          <a:effectLst/>
                          <a:latin typeface="Times New Roman"/>
                        </a:rPr>
                        <a:t> (En az 2 HLA antijeni uyumsuz nakiller)</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1000" b="0" i="0" u="none" strike="noStrike">
                          <a:solidFill>
                            <a:srgbClr val="000000"/>
                          </a:solidFill>
                          <a:effectLst/>
                          <a:latin typeface="Times New Roman"/>
                        </a:rPr>
                        <a:t> </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r" fontAlgn="ctr"/>
                      <a:r>
                        <a:rPr lang="tr-TR" sz="1000" b="0" i="0" u="none" strike="noStrike" dirty="0">
                          <a:solidFill>
                            <a:srgbClr val="000000"/>
                          </a:solidFill>
                          <a:effectLst/>
                          <a:latin typeface="Times New Roman"/>
                        </a:rPr>
                        <a:t>2,813,142,86</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tr-TR" sz="1000" b="0" i="0" u="none" strike="noStrike" dirty="0">
                          <a:solidFill>
                            <a:srgbClr val="000000"/>
                          </a:solidFill>
                          <a:effectLst/>
                          <a:latin typeface="Calibri"/>
                        </a:rPr>
                        <a:t>1.668,193</a:t>
                      </a:r>
                    </a:p>
                  </a:txBody>
                  <a:tcPr marL="5482" marR="5482" marT="54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5"/>
                  </a:ext>
                </a:extLst>
              </a:tr>
              <a:tr h="363512">
                <a:tc>
                  <a:txBody>
                    <a:bodyPr/>
                    <a:lstStyle/>
                    <a:p>
                      <a:pPr algn="ctr" fontAlgn="ctr"/>
                      <a:r>
                        <a:rPr lang="tr-TR" sz="1000" b="0" i="0" u="none" strike="noStrike">
                          <a:solidFill>
                            <a:srgbClr val="000000"/>
                          </a:solidFill>
                          <a:effectLst/>
                          <a:latin typeface="Times New Roman"/>
                        </a:rPr>
                        <a:t>P704973</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dirty="0">
                          <a:solidFill>
                            <a:srgbClr val="000000"/>
                          </a:solidFill>
                          <a:effectLst/>
                          <a:latin typeface="Times New Roman"/>
                        </a:rPr>
                        <a:t>Kordon kanı nakli, </a:t>
                      </a:r>
                      <a:r>
                        <a:rPr lang="tr-TR" sz="1000" b="0" i="0" u="none" strike="noStrike" dirty="0" err="1">
                          <a:solidFill>
                            <a:srgbClr val="000000"/>
                          </a:solidFill>
                          <a:effectLst/>
                          <a:latin typeface="Times New Roman"/>
                        </a:rPr>
                        <a:t>allojenik</a:t>
                      </a:r>
                      <a:r>
                        <a:rPr lang="tr-TR" sz="1000" b="0" i="0" u="none" strike="noStrike" dirty="0">
                          <a:solidFill>
                            <a:srgbClr val="000000"/>
                          </a:solidFill>
                          <a:effectLst/>
                          <a:latin typeface="Times New Roman"/>
                        </a:rPr>
                        <a:t>    </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b"/>
                      <a:r>
                        <a:rPr lang="tr-TR" sz="1000" b="0" i="0" u="none" strike="noStrike">
                          <a:solidFill>
                            <a:srgbClr val="000000"/>
                          </a:solidFill>
                          <a:effectLst/>
                          <a:latin typeface="Times New Roman"/>
                        </a:rPr>
                        <a:t> </a:t>
                      </a:r>
                    </a:p>
                  </a:txBody>
                  <a:tcPr marL="5482" marR="5482" marT="5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r" fontAlgn="ctr"/>
                      <a:r>
                        <a:rPr lang="tr-TR" sz="1000" b="0" i="0" u="none" strike="noStrike" dirty="0">
                          <a:solidFill>
                            <a:srgbClr val="000000"/>
                          </a:solidFill>
                          <a:effectLst/>
                          <a:latin typeface="Times New Roman"/>
                        </a:rPr>
                        <a:t>2.522.609,15</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tr-TR" sz="1000" b="0" i="0" u="none" strike="noStrike" dirty="0">
                          <a:solidFill>
                            <a:srgbClr val="000000"/>
                          </a:solidFill>
                          <a:effectLst/>
                          <a:latin typeface="Calibri"/>
                        </a:rPr>
                        <a:t>1.495.903</a:t>
                      </a:r>
                    </a:p>
                  </a:txBody>
                  <a:tcPr marL="5482" marR="5482" marT="54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6"/>
                  </a:ext>
                </a:extLst>
              </a:tr>
              <a:tr h="363512">
                <a:tc>
                  <a:txBody>
                    <a:bodyPr/>
                    <a:lstStyle/>
                    <a:p>
                      <a:pPr algn="ctr" fontAlgn="ctr"/>
                      <a:r>
                        <a:rPr lang="tr-TR" sz="1000" b="0" i="0" u="none" strike="noStrike">
                          <a:solidFill>
                            <a:srgbClr val="000000"/>
                          </a:solidFill>
                          <a:effectLst/>
                          <a:latin typeface="Times New Roman"/>
                        </a:rPr>
                        <a:t>P704974</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dirty="0">
                          <a:solidFill>
                            <a:srgbClr val="000000"/>
                          </a:solidFill>
                          <a:effectLst/>
                          <a:latin typeface="Times New Roman"/>
                        </a:rPr>
                        <a:t>Kordon kanı nakli, </a:t>
                      </a:r>
                      <a:r>
                        <a:rPr lang="tr-TR" sz="1000" b="0" i="0" u="none" strike="noStrike" dirty="0" err="1">
                          <a:solidFill>
                            <a:srgbClr val="000000"/>
                          </a:solidFill>
                          <a:effectLst/>
                          <a:latin typeface="Times New Roman"/>
                        </a:rPr>
                        <a:t>otolog</a:t>
                      </a:r>
                      <a:r>
                        <a:rPr lang="tr-TR" sz="1000" b="0" i="0" u="none" strike="noStrike" dirty="0">
                          <a:solidFill>
                            <a:srgbClr val="000000"/>
                          </a:solidFill>
                          <a:effectLst/>
                          <a:latin typeface="Times New Roman"/>
                        </a:rPr>
                        <a:t> </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b"/>
                      <a:r>
                        <a:rPr lang="tr-TR" sz="1000" b="0" i="0" u="none" strike="noStrike">
                          <a:solidFill>
                            <a:srgbClr val="000000"/>
                          </a:solidFill>
                          <a:effectLst/>
                          <a:latin typeface="Times New Roman"/>
                        </a:rPr>
                        <a:t>  </a:t>
                      </a:r>
                    </a:p>
                  </a:txBody>
                  <a:tcPr marL="5482" marR="5482" marT="5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r" fontAlgn="ctr"/>
                      <a:r>
                        <a:rPr lang="tr-TR" sz="1000" b="0" i="0" u="none" strike="noStrike" dirty="0">
                          <a:solidFill>
                            <a:srgbClr val="000000"/>
                          </a:solidFill>
                          <a:effectLst/>
                          <a:latin typeface="Times New Roman"/>
                        </a:rPr>
                        <a:t>690.545,401</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tr-TR" sz="1000" b="0" i="0" u="none" strike="noStrike" dirty="0">
                          <a:solidFill>
                            <a:srgbClr val="000000"/>
                          </a:solidFill>
                          <a:effectLst/>
                          <a:latin typeface="Calibri"/>
                        </a:rPr>
                        <a:t>409,493</a:t>
                      </a:r>
                    </a:p>
                  </a:txBody>
                  <a:tcPr marL="5482" marR="5482" marT="54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7"/>
                  </a:ext>
                </a:extLst>
              </a:tr>
              <a:tr h="363512">
                <a:tc>
                  <a:txBody>
                    <a:bodyPr/>
                    <a:lstStyle/>
                    <a:p>
                      <a:pPr algn="ctr" fontAlgn="ctr"/>
                      <a:r>
                        <a:rPr lang="tr-TR" sz="1000" b="0" i="0" u="none" strike="noStrike">
                          <a:solidFill>
                            <a:srgbClr val="000000"/>
                          </a:solidFill>
                          <a:effectLst/>
                          <a:latin typeface="Times New Roman"/>
                        </a:rPr>
                        <a:t>P704980</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dirty="0" err="1">
                          <a:solidFill>
                            <a:srgbClr val="000000"/>
                          </a:solidFill>
                          <a:effectLst/>
                          <a:latin typeface="Times New Roman"/>
                        </a:rPr>
                        <a:t>Hematopoietik</a:t>
                      </a:r>
                      <a:r>
                        <a:rPr lang="tr-TR" sz="1000" b="0" i="0" u="none" strike="noStrike" dirty="0">
                          <a:solidFill>
                            <a:srgbClr val="000000"/>
                          </a:solidFill>
                          <a:effectLst/>
                          <a:latin typeface="Times New Roman"/>
                        </a:rPr>
                        <a:t> hücre nakli, </a:t>
                      </a:r>
                      <a:r>
                        <a:rPr lang="tr-TR" sz="1000" b="0" i="0" u="none" strike="noStrike" dirty="0" err="1">
                          <a:solidFill>
                            <a:srgbClr val="000000"/>
                          </a:solidFill>
                          <a:effectLst/>
                          <a:latin typeface="Times New Roman"/>
                        </a:rPr>
                        <a:t>otolog</a:t>
                      </a:r>
                      <a:endParaRPr lang="tr-TR" sz="1000" b="0" i="0" u="none" strike="noStrike" dirty="0">
                        <a:solidFill>
                          <a:srgbClr val="000000"/>
                        </a:solidFill>
                        <a:effectLst/>
                        <a:latin typeface="Times New Roman"/>
                      </a:endParaRP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b"/>
                      <a:r>
                        <a:rPr lang="tr-TR" sz="1000" b="0" i="0" u="none" strike="noStrike" dirty="0">
                          <a:solidFill>
                            <a:srgbClr val="000000"/>
                          </a:solidFill>
                          <a:effectLst/>
                          <a:latin typeface="Times New Roman"/>
                        </a:rPr>
                        <a:t> </a:t>
                      </a:r>
                    </a:p>
                  </a:txBody>
                  <a:tcPr marL="5482" marR="5482" marT="5482"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r" fontAlgn="ctr"/>
                      <a:r>
                        <a:rPr lang="tr-TR" sz="1000" b="0" i="0" u="none" strike="noStrike" dirty="0">
                          <a:solidFill>
                            <a:srgbClr val="000000"/>
                          </a:solidFill>
                          <a:effectLst/>
                          <a:latin typeface="Times New Roman"/>
                        </a:rPr>
                        <a:t>828,654,50</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b"/>
                      <a:r>
                        <a:rPr lang="tr-TR" sz="1000" b="0" i="0" u="none" strike="noStrike" dirty="0">
                          <a:solidFill>
                            <a:srgbClr val="000000"/>
                          </a:solidFill>
                          <a:effectLst/>
                          <a:latin typeface="Calibri"/>
                        </a:rPr>
                        <a:t>503.252</a:t>
                      </a:r>
                    </a:p>
                  </a:txBody>
                  <a:tcPr marL="5482" marR="5482" marT="54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8"/>
                  </a:ext>
                </a:extLst>
              </a:tr>
            </a:tbl>
          </a:graphicData>
        </a:graphic>
      </p:graphicFrame>
      <p:pic>
        <p:nvPicPr>
          <p:cNvPr id="3" name="Picture 2" descr="C:\Users\User\Desktop\Ekran Alıntısı.PNG">
            <a:extLst>
              <a:ext uri="{FF2B5EF4-FFF2-40B4-BE49-F238E27FC236}">
                <a16:creationId xmlns:a16="http://schemas.microsoft.com/office/drawing/2014/main" id="{F6C54310-F351-4041-0660-D50525B292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80646"/>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62B8E43C-D1B8-9024-6788-66426D99B02A}"/>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600" b="1" dirty="0">
                <a:latin typeface="Tahoma" pitchFamily="34" charset="0"/>
                <a:ea typeface="Tahoma" pitchFamily="34" charset="0"/>
                <a:cs typeface="Tahoma" pitchFamily="34" charset="0"/>
              </a:rPr>
              <a:t>MEZANKİMAL KÖK HÜCRE NAKLİ</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03583276"/>
              </p:ext>
            </p:extLst>
          </p:nvPr>
        </p:nvGraphicFramePr>
        <p:xfrm>
          <a:off x="467544" y="3789040"/>
          <a:ext cx="8229600" cy="711970"/>
        </p:xfrm>
        <a:graphic>
          <a:graphicData uri="http://schemas.openxmlformats.org/drawingml/2006/table">
            <a:tbl>
              <a:tblPr/>
              <a:tblGrid>
                <a:gridCol w="576064">
                  <a:extLst>
                    <a:ext uri="{9D8B030D-6E8A-4147-A177-3AD203B41FA5}">
                      <a16:colId xmlns:a16="http://schemas.microsoft.com/office/drawing/2014/main" val="20000"/>
                    </a:ext>
                  </a:extLst>
                </a:gridCol>
                <a:gridCol w="3456384">
                  <a:extLst>
                    <a:ext uri="{9D8B030D-6E8A-4147-A177-3AD203B41FA5}">
                      <a16:colId xmlns:a16="http://schemas.microsoft.com/office/drawing/2014/main" val="20001"/>
                    </a:ext>
                  </a:extLst>
                </a:gridCol>
                <a:gridCol w="3024336">
                  <a:extLst>
                    <a:ext uri="{9D8B030D-6E8A-4147-A177-3AD203B41FA5}">
                      <a16:colId xmlns:a16="http://schemas.microsoft.com/office/drawing/2014/main" val="20002"/>
                    </a:ext>
                  </a:extLst>
                </a:gridCol>
                <a:gridCol w="787430">
                  <a:extLst>
                    <a:ext uri="{9D8B030D-6E8A-4147-A177-3AD203B41FA5}">
                      <a16:colId xmlns:a16="http://schemas.microsoft.com/office/drawing/2014/main" val="20003"/>
                    </a:ext>
                  </a:extLst>
                </a:gridCol>
                <a:gridCol w="385386">
                  <a:extLst>
                    <a:ext uri="{9D8B030D-6E8A-4147-A177-3AD203B41FA5}">
                      <a16:colId xmlns:a16="http://schemas.microsoft.com/office/drawing/2014/main" val="20004"/>
                    </a:ext>
                  </a:extLst>
                </a:gridCol>
              </a:tblGrid>
              <a:tr h="215814">
                <a:tc gridSpan="5">
                  <a:txBody>
                    <a:bodyPr/>
                    <a:lstStyle/>
                    <a:p>
                      <a:pPr algn="ctr" fontAlgn="ctr"/>
                      <a:r>
                        <a:rPr lang="tr-TR" sz="1000" b="1" i="0" u="none" strike="noStrike" dirty="0">
                          <a:solidFill>
                            <a:srgbClr val="000000"/>
                          </a:solidFill>
                          <a:effectLst/>
                          <a:latin typeface="Times New Roman"/>
                        </a:rPr>
                        <a:t>HİZMET BAŞI İŞLEM PUAN LİSTESİ (EK-2/B)</a:t>
                      </a:r>
                    </a:p>
                  </a:txBody>
                  <a:tcPr marL="6022" marR="6022" marT="60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215814">
                <a:tc>
                  <a:txBody>
                    <a:bodyPr/>
                    <a:lstStyle/>
                    <a:p>
                      <a:pPr algn="ctr" fontAlgn="ctr"/>
                      <a:r>
                        <a:rPr lang="tr-TR" sz="600" b="0" i="0" u="none" strike="noStrike">
                          <a:solidFill>
                            <a:srgbClr val="000000"/>
                          </a:solidFill>
                          <a:effectLst/>
                          <a:latin typeface="Times New Roman"/>
                        </a:rPr>
                        <a:t>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1050" b="1" i="0" u="none" strike="noStrike" dirty="0">
                          <a:solidFill>
                            <a:srgbClr val="000000"/>
                          </a:solidFill>
                          <a:effectLst/>
                          <a:latin typeface="Times New Roman"/>
                        </a:rPr>
                        <a:t>Kemik İliği Nakilleri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600" b="0" i="0" u="none" strike="noStrike">
                          <a:solidFill>
                            <a:srgbClr val="000000"/>
                          </a:solidFill>
                          <a:effectLst/>
                          <a:latin typeface="Times New Roman"/>
                        </a:rPr>
                        <a:t>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600" b="0" i="0" u="none" strike="noStrike">
                          <a:solidFill>
                            <a:srgbClr val="000000"/>
                          </a:solidFill>
                          <a:effectLst/>
                          <a:latin typeface="Times New Roman"/>
                        </a:rPr>
                        <a:t> </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tr-TR" sz="600" b="0" i="0" u="none" strike="noStrike">
                          <a:solidFill>
                            <a:srgbClr val="000000"/>
                          </a:solidFill>
                          <a:effectLst/>
                          <a:latin typeface="Calibri"/>
                        </a:rPr>
                        <a:t>FİYAT </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r h="215814">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704981</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Mezenkimal</a:t>
                      </a:r>
                      <a:r>
                        <a:rPr lang="tr-TR" sz="900" b="0" i="0" u="none" strike="noStrike" dirty="0">
                          <a:solidFill>
                            <a:srgbClr val="000000"/>
                          </a:solidFill>
                          <a:effectLst/>
                          <a:latin typeface="Tahoma" pitchFamily="34" charset="0"/>
                          <a:ea typeface="Tahoma" pitchFamily="34" charset="0"/>
                          <a:cs typeface="Tahoma" pitchFamily="34" charset="0"/>
                        </a:rPr>
                        <a:t> kök hücre nakli (</a:t>
                      </a:r>
                      <a:r>
                        <a:rPr lang="tr-TR" sz="900" b="0" i="0" u="none" strike="noStrike" dirty="0" err="1">
                          <a:solidFill>
                            <a:srgbClr val="000000"/>
                          </a:solidFill>
                          <a:effectLst/>
                          <a:latin typeface="Tahoma" pitchFamily="34" charset="0"/>
                          <a:ea typeface="Tahoma" pitchFamily="34" charset="0"/>
                          <a:cs typeface="Tahoma" pitchFamily="34" charset="0"/>
                        </a:rPr>
                        <a:t>Mezenkimal</a:t>
                      </a:r>
                      <a:r>
                        <a:rPr lang="tr-TR" sz="900" b="0" i="0" u="none" strike="noStrike" dirty="0">
                          <a:solidFill>
                            <a:srgbClr val="000000"/>
                          </a:solidFill>
                          <a:effectLst/>
                          <a:latin typeface="Tahoma" pitchFamily="34" charset="0"/>
                          <a:ea typeface="Tahoma" pitchFamily="34" charset="0"/>
                          <a:cs typeface="Tahoma" pitchFamily="34" charset="0"/>
                        </a:rPr>
                        <a:t> kök hücre üretimi dahil)</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Fiyat hasta</a:t>
                      </a:r>
                      <a:r>
                        <a:rPr lang="tr-TR" sz="900" b="0" i="0" u="none" strike="noStrike" baseline="0" dirty="0">
                          <a:solidFill>
                            <a:srgbClr val="000000"/>
                          </a:solidFill>
                          <a:effectLst/>
                          <a:latin typeface="Tahoma" pitchFamily="34" charset="0"/>
                          <a:ea typeface="Tahoma" pitchFamily="34" charset="0"/>
                          <a:cs typeface="Tahoma" pitchFamily="34" charset="0"/>
                        </a:rPr>
                        <a:t> kg değişiyor.</a:t>
                      </a:r>
                      <a:endParaRPr lang="tr-TR" sz="900" b="0" i="0" u="none" strike="noStrike" dirty="0">
                        <a:solidFill>
                          <a:srgbClr val="000000"/>
                        </a:solidFill>
                        <a:effectLst/>
                        <a:latin typeface="Tahoma" pitchFamily="34" charset="0"/>
                        <a:ea typeface="Tahoma" pitchFamily="34" charset="0"/>
                        <a:cs typeface="Tahoma" pitchFamily="34" charset="0"/>
                      </a:endParaRP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155,172,5</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r" fontAlgn="b"/>
                      <a:r>
                        <a:rPr lang="tr-TR" sz="900" b="0" i="0" u="none" strike="noStrike" dirty="0">
                          <a:solidFill>
                            <a:srgbClr val="000000"/>
                          </a:solidFill>
                          <a:effectLst/>
                          <a:latin typeface="Tahoma" pitchFamily="34" charset="0"/>
                          <a:ea typeface="Tahoma" pitchFamily="34" charset="0"/>
                          <a:cs typeface="Tahoma" pitchFamily="34" charset="0"/>
                        </a:rPr>
                        <a:t>92,017</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2"/>
                  </a:ext>
                </a:extLst>
              </a:tr>
            </a:tbl>
          </a:graphicData>
        </a:graphic>
      </p:graphicFrame>
      <p:pic>
        <p:nvPicPr>
          <p:cNvPr id="5" name="Picture 2" descr="C:\Users\User\Desktop\Ekran Alıntısı.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24744"/>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EC006678-6A0A-3562-2053-071F290636E0}"/>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3757930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96720"/>
          </a:xfrm>
        </p:spPr>
        <p:txBody>
          <a:bodyPr>
            <a:normAutofit fontScale="90000"/>
          </a:bodyPr>
          <a:lstStyle/>
          <a:p>
            <a:pPr algn="ctr"/>
            <a:r>
              <a:rPr lang="tr-TR" sz="4000" b="1" dirty="0">
                <a:latin typeface="Tahoma" pitchFamily="34" charset="0"/>
                <a:ea typeface="Tahoma" pitchFamily="34" charset="0"/>
                <a:cs typeface="Tahoma" pitchFamily="34" charset="0"/>
              </a:rPr>
              <a:t>MANYATİK HÜCRE SEPERASYON</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98545175"/>
              </p:ext>
            </p:extLst>
          </p:nvPr>
        </p:nvGraphicFramePr>
        <p:xfrm>
          <a:off x="395536" y="2276872"/>
          <a:ext cx="8568953" cy="1152127"/>
        </p:xfrm>
        <a:graphic>
          <a:graphicData uri="http://schemas.openxmlformats.org/drawingml/2006/table">
            <a:tbl>
              <a:tblPr/>
              <a:tblGrid>
                <a:gridCol w="544489">
                  <a:extLst>
                    <a:ext uri="{9D8B030D-6E8A-4147-A177-3AD203B41FA5}">
                      <a16:colId xmlns:a16="http://schemas.microsoft.com/office/drawing/2014/main" val="20000"/>
                    </a:ext>
                  </a:extLst>
                </a:gridCol>
                <a:gridCol w="2432859">
                  <a:extLst>
                    <a:ext uri="{9D8B030D-6E8A-4147-A177-3AD203B41FA5}">
                      <a16:colId xmlns:a16="http://schemas.microsoft.com/office/drawing/2014/main" val="20001"/>
                    </a:ext>
                  </a:extLst>
                </a:gridCol>
                <a:gridCol w="4949054">
                  <a:extLst>
                    <a:ext uri="{9D8B030D-6E8A-4147-A177-3AD203B41FA5}">
                      <a16:colId xmlns:a16="http://schemas.microsoft.com/office/drawing/2014/main" val="20002"/>
                    </a:ext>
                  </a:extLst>
                </a:gridCol>
                <a:gridCol w="642551">
                  <a:extLst>
                    <a:ext uri="{9D8B030D-6E8A-4147-A177-3AD203B41FA5}">
                      <a16:colId xmlns:a16="http://schemas.microsoft.com/office/drawing/2014/main" val="20003"/>
                    </a:ext>
                  </a:extLst>
                </a:gridCol>
              </a:tblGrid>
              <a:tr h="278644">
                <a:tc gridSpan="4">
                  <a:txBody>
                    <a:bodyPr/>
                    <a:lstStyle/>
                    <a:p>
                      <a:pPr algn="ctr" fontAlgn="ctr"/>
                      <a:r>
                        <a:rPr lang="tr-TR" sz="1000" b="1" i="0" u="none" strike="noStrike" dirty="0">
                          <a:solidFill>
                            <a:srgbClr val="000000"/>
                          </a:solidFill>
                          <a:effectLst/>
                          <a:latin typeface="Calibri"/>
                        </a:rPr>
                        <a:t>HEMATOLOJİ-ONKOLOJİ BRANŞINA AİT TIBBİ MALZEMELER LİSTESİ  (EK-3/O)</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31774">
                <a:tc>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a:solidFill>
                            <a:srgbClr val="000000"/>
                          </a:solidFill>
                          <a:effectLst/>
                          <a:latin typeface="Tahoma" pitchFamily="34" charset="0"/>
                          <a:ea typeface="Tahoma" pitchFamily="34" charset="0"/>
                          <a:cs typeface="Tahoma" pitchFamily="34" charset="0"/>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tc>
                  <a:txBody>
                    <a:bodyPr/>
                    <a:lstStyle/>
                    <a:p>
                      <a:pPr algn="r" fontAlgn="ctr"/>
                      <a:r>
                        <a:rPr lang="tr-TR" sz="900" b="1" i="0" u="none" strike="noStrike">
                          <a:solidFill>
                            <a:srgbClr val="000000"/>
                          </a:solidFill>
                          <a:effectLst/>
                          <a:latin typeface="Tahoma" pitchFamily="34" charset="0"/>
                          <a:ea typeface="Tahoma" pitchFamily="34" charset="0"/>
                          <a:cs typeface="Tahoma" pitchFamily="34" charset="0"/>
                        </a:rPr>
                        <a:t> FİYAT (TL)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0001"/>
                  </a:ext>
                </a:extLst>
              </a:tr>
              <a:tr h="541709">
                <a:tc>
                  <a:txBody>
                    <a:bodyPr/>
                    <a:lstStyle/>
                    <a:p>
                      <a:pPr algn="ctr" fontAlgn="ctr"/>
                      <a:r>
                        <a:rPr lang="tr-TR" sz="900" b="0" i="0" u="none" strike="noStrike">
                          <a:solidFill>
                            <a:srgbClr val="000000"/>
                          </a:solidFill>
                          <a:effectLst/>
                          <a:latin typeface="Tahoma" pitchFamily="34" charset="0"/>
                          <a:ea typeface="Tahoma" pitchFamily="34" charset="0"/>
                          <a:cs typeface="Tahoma" pitchFamily="34" charset="0"/>
                        </a:rPr>
                        <a:t>HO1025</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MANYETİK HÜCRE SEPERASYON SETİ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just" fontAlgn="ctr"/>
                      <a:r>
                        <a:rPr lang="tr-TR" sz="900" b="0" i="0" u="none" strike="noStrike" dirty="0">
                          <a:solidFill>
                            <a:srgbClr val="000000"/>
                          </a:solidFill>
                          <a:effectLst/>
                          <a:latin typeface="Tahoma" pitchFamily="34" charset="0"/>
                          <a:ea typeface="Tahoma" pitchFamily="34" charset="0"/>
                          <a:cs typeface="Tahoma" pitchFamily="34" charset="0"/>
                        </a:rPr>
                        <a:t>(1) </a:t>
                      </a:r>
                      <a:r>
                        <a:rPr lang="tr-TR" sz="900" b="0" i="0" u="none" strike="noStrike" dirty="0" err="1">
                          <a:solidFill>
                            <a:srgbClr val="000000"/>
                          </a:solidFill>
                          <a:effectLst/>
                          <a:latin typeface="Tahoma" pitchFamily="34" charset="0"/>
                          <a:ea typeface="Tahoma" pitchFamily="34" charset="0"/>
                          <a:cs typeface="Tahoma" pitchFamily="34" charset="0"/>
                        </a:rPr>
                        <a:t>Haploidentik</a:t>
                      </a:r>
                      <a:r>
                        <a:rPr lang="tr-TR" sz="900" b="0" i="0" u="none" strike="noStrike" dirty="0">
                          <a:solidFill>
                            <a:srgbClr val="000000"/>
                          </a:solidFill>
                          <a:effectLst/>
                          <a:latin typeface="Tahoma" pitchFamily="34" charset="0"/>
                          <a:ea typeface="Tahoma" pitchFamily="34" charset="0"/>
                          <a:cs typeface="Tahoma" pitchFamily="34" charset="0"/>
                        </a:rPr>
                        <a:t> kemik iliği nakillerinde kullanılması halinde bedeli karşılanır. </a:t>
                      </a:r>
                      <a:br>
                        <a:rPr lang="tr-TR" sz="900" b="0" i="0" u="none" strike="noStrike" dirty="0">
                          <a:solidFill>
                            <a:srgbClr val="000000"/>
                          </a:solidFill>
                          <a:effectLst/>
                          <a:latin typeface="Tahoma" pitchFamily="34" charset="0"/>
                          <a:ea typeface="Tahoma" pitchFamily="34" charset="0"/>
                          <a:cs typeface="Tahoma" pitchFamily="34" charset="0"/>
                        </a:rPr>
                      </a:br>
                      <a:r>
                        <a:rPr lang="tr-TR" sz="900" b="0" i="0" u="none" strike="noStrike" dirty="0">
                          <a:solidFill>
                            <a:srgbClr val="000000"/>
                          </a:solidFill>
                          <a:effectLst/>
                          <a:latin typeface="Tahoma" pitchFamily="34" charset="0"/>
                          <a:ea typeface="Tahoma" pitchFamily="34" charset="0"/>
                          <a:cs typeface="Tahoma" pitchFamily="34" charset="0"/>
                        </a:rPr>
                        <a:t>(2) Diğer </a:t>
                      </a:r>
                      <a:r>
                        <a:rPr lang="tr-TR" sz="900" b="0" i="0" u="none" strike="noStrike" dirty="0" err="1">
                          <a:solidFill>
                            <a:srgbClr val="000000"/>
                          </a:solidFill>
                          <a:effectLst/>
                          <a:latin typeface="Tahoma" pitchFamily="34" charset="0"/>
                          <a:ea typeface="Tahoma" pitchFamily="34" charset="0"/>
                          <a:cs typeface="Tahoma" pitchFamily="34" charset="0"/>
                        </a:rPr>
                        <a:t>endikasyonlar</a:t>
                      </a:r>
                      <a:r>
                        <a:rPr lang="tr-TR" sz="900" b="0" i="0" u="none" strike="noStrike" dirty="0">
                          <a:solidFill>
                            <a:srgbClr val="000000"/>
                          </a:solidFill>
                          <a:effectLst/>
                          <a:latin typeface="Tahoma" pitchFamily="34" charset="0"/>
                          <a:ea typeface="Tahoma" pitchFamily="34" charset="0"/>
                          <a:cs typeface="Tahoma" pitchFamily="34" charset="0"/>
                        </a:rPr>
                        <a:t> için Sağlık Bakanlığı </a:t>
                      </a:r>
                      <a:r>
                        <a:rPr lang="tr-TR" sz="900" b="0" i="0" u="none" strike="noStrike" dirty="0" err="1">
                          <a:solidFill>
                            <a:srgbClr val="000000"/>
                          </a:solidFill>
                          <a:effectLst/>
                          <a:latin typeface="Tahoma" pitchFamily="34" charset="0"/>
                          <a:ea typeface="Tahoma" pitchFamily="34" charset="0"/>
                          <a:cs typeface="Tahoma" pitchFamily="34" charset="0"/>
                        </a:rPr>
                        <a:t>Aferez</a:t>
                      </a:r>
                      <a:r>
                        <a:rPr lang="tr-TR" sz="900" b="0" i="0" u="none" strike="noStrike" dirty="0">
                          <a:solidFill>
                            <a:srgbClr val="000000"/>
                          </a:solidFill>
                          <a:effectLst/>
                          <a:latin typeface="Tahoma" pitchFamily="34" charset="0"/>
                          <a:ea typeface="Tahoma" pitchFamily="34" charset="0"/>
                          <a:cs typeface="Tahoma" pitchFamily="34" charset="0"/>
                        </a:rPr>
                        <a:t> Komisyonunun onayı alınması halinde bedeli karşılanır.</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tr-TR" sz="900" b="0" i="0" u="none" strike="noStrike" dirty="0">
                          <a:solidFill>
                            <a:srgbClr val="FF0000"/>
                          </a:solidFill>
                          <a:effectLst/>
                          <a:latin typeface="Tahoma" pitchFamily="34" charset="0"/>
                          <a:ea typeface="Tahoma" pitchFamily="34" charset="0"/>
                          <a:cs typeface="Tahoma" pitchFamily="34" charset="0"/>
                        </a:rPr>
                        <a:t>İŞLEM PUANINA DAHİL      </a:t>
                      </a:r>
                      <a:r>
                        <a:rPr lang="tr-TR" sz="900" b="0" i="0" u="none" strike="noStrike" dirty="0">
                          <a:solidFill>
                            <a:srgbClr val="000000"/>
                          </a:solidFill>
                          <a:effectLst/>
                          <a:latin typeface="Tahoma" pitchFamily="34" charset="0"/>
                          <a:ea typeface="Tahoma" pitchFamily="34" charset="0"/>
                          <a:cs typeface="Tahoma" pitchFamily="34" charset="0"/>
                        </a:rPr>
                        <a:t> </a:t>
                      </a:r>
                    </a:p>
                  </a:txBody>
                  <a:tcPr marL="6318" marR="6318" marT="631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2"/>
                  </a:ext>
                </a:extLst>
              </a:tr>
            </a:tbl>
          </a:graphicData>
        </a:graphic>
      </p:graphicFrame>
      <p:graphicFrame>
        <p:nvGraphicFramePr>
          <p:cNvPr id="5" name="Tablo 4"/>
          <p:cNvGraphicFramePr>
            <a:graphicFrameLocks noGrp="1"/>
          </p:cNvGraphicFramePr>
          <p:nvPr>
            <p:extLst>
              <p:ext uri="{D42A27DB-BD31-4B8C-83A1-F6EECF244321}">
                <p14:modId xmlns:p14="http://schemas.microsoft.com/office/powerpoint/2010/main" val="2311292857"/>
              </p:ext>
            </p:extLst>
          </p:nvPr>
        </p:nvGraphicFramePr>
        <p:xfrm>
          <a:off x="395535" y="3789040"/>
          <a:ext cx="8568953" cy="1080120"/>
        </p:xfrm>
        <a:graphic>
          <a:graphicData uri="http://schemas.openxmlformats.org/drawingml/2006/table">
            <a:tbl>
              <a:tblPr/>
              <a:tblGrid>
                <a:gridCol w="576065">
                  <a:extLst>
                    <a:ext uri="{9D8B030D-6E8A-4147-A177-3AD203B41FA5}">
                      <a16:colId xmlns:a16="http://schemas.microsoft.com/office/drawing/2014/main" val="20000"/>
                    </a:ext>
                  </a:extLst>
                </a:gridCol>
                <a:gridCol w="2695375">
                  <a:extLst>
                    <a:ext uri="{9D8B030D-6E8A-4147-A177-3AD203B41FA5}">
                      <a16:colId xmlns:a16="http://schemas.microsoft.com/office/drawing/2014/main" val="20001"/>
                    </a:ext>
                  </a:extLst>
                </a:gridCol>
                <a:gridCol w="3523660">
                  <a:extLst>
                    <a:ext uri="{9D8B030D-6E8A-4147-A177-3AD203B41FA5}">
                      <a16:colId xmlns:a16="http://schemas.microsoft.com/office/drawing/2014/main" val="20002"/>
                    </a:ext>
                  </a:extLst>
                </a:gridCol>
                <a:gridCol w="459255">
                  <a:extLst>
                    <a:ext uri="{9D8B030D-6E8A-4147-A177-3AD203B41FA5}">
                      <a16:colId xmlns:a16="http://schemas.microsoft.com/office/drawing/2014/main" val="20003"/>
                    </a:ext>
                  </a:extLst>
                </a:gridCol>
                <a:gridCol w="72544">
                  <a:extLst>
                    <a:ext uri="{9D8B030D-6E8A-4147-A177-3AD203B41FA5}">
                      <a16:colId xmlns:a16="http://schemas.microsoft.com/office/drawing/2014/main" val="20004"/>
                    </a:ext>
                  </a:extLst>
                </a:gridCol>
                <a:gridCol w="580348">
                  <a:extLst>
                    <a:ext uri="{9D8B030D-6E8A-4147-A177-3AD203B41FA5}">
                      <a16:colId xmlns:a16="http://schemas.microsoft.com/office/drawing/2014/main" val="20005"/>
                    </a:ext>
                  </a:extLst>
                </a:gridCol>
                <a:gridCol w="661706">
                  <a:extLst>
                    <a:ext uri="{9D8B030D-6E8A-4147-A177-3AD203B41FA5}">
                      <a16:colId xmlns:a16="http://schemas.microsoft.com/office/drawing/2014/main" val="20006"/>
                    </a:ext>
                  </a:extLst>
                </a:gridCol>
              </a:tblGrid>
              <a:tr h="231454">
                <a:tc gridSpan="7">
                  <a:txBody>
                    <a:bodyPr/>
                    <a:lstStyle/>
                    <a:p>
                      <a:pPr algn="ctr" fontAlgn="ctr"/>
                      <a:r>
                        <a:rPr lang="tr-TR" sz="1100" b="1" i="0" u="none" strike="noStrike" dirty="0">
                          <a:solidFill>
                            <a:srgbClr val="000000"/>
                          </a:solidFill>
                          <a:effectLst/>
                          <a:latin typeface="Times New Roman"/>
                        </a:rPr>
                        <a:t>TANIYA DAYALI İŞLEM PUAN LİSTESİ (EK-2/C)</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8DB4E2"/>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424333">
                <a:tc>
                  <a:txBody>
                    <a:bodyPr/>
                    <a:lstStyle/>
                    <a:p>
                      <a:pPr algn="ctr" fontAlgn="ctr"/>
                      <a:r>
                        <a:rPr lang="tr-TR" sz="500" b="1" i="0" u="none" strike="noStrike">
                          <a:solidFill>
                            <a:srgbClr val="000000"/>
                          </a:solidFill>
                          <a:effectLst/>
                          <a:latin typeface="Times New Roman"/>
                        </a:rPr>
                        <a:t>İŞLEM KODU</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tr-TR" sz="500" b="1" i="0" u="none" strike="noStrike">
                          <a:solidFill>
                            <a:srgbClr val="000000"/>
                          </a:solidFill>
                          <a:effectLst/>
                          <a:latin typeface="Times New Roman"/>
                        </a:rPr>
                        <a:t>İŞLEM ADI</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tr-TR" sz="500" b="1" i="0" u="none" strike="noStrike" dirty="0">
                          <a:solidFill>
                            <a:srgbClr val="000000"/>
                          </a:solidFill>
                          <a:effectLst/>
                          <a:latin typeface="Times New Roman"/>
                        </a:rPr>
                        <a:t>AÇIKLAMA</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tr-TR" sz="500" b="1" i="0" u="none" strike="noStrike">
                          <a:solidFill>
                            <a:srgbClr val="000000"/>
                          </a:solidFill>
                          <a:effectLst/>
                          <a:latin typeface="Times New Roman"/>
                        </a:rPr>
                        <a:t>İŞLEM GRUBU</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tr-TR" sz="500" b="1" i="0" u="none" strike="noStrike">
                          <a:solidFill>
                            <a:srgbClr val="000000"/>
                          </a:solidFill>
                          <a:effectLst/>
                          <a:latin typeface="Times New Roman"/>
                        </a:rPr>
                        <a:t> </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ctr"/>
                      <a:r>
                        <a:rPr lang="tr-TR" sz="500" b="1" i="0" u="none" strike="noStrike">
                          <a:solidFill>
                            <a:srgbClr val="000000"/>
                          </a:solidFill>
                          <a:effectLst/>
                          <a:latin typeface="Times New Roman"/>
                        </a:rPr>
                        <a:t> İŞLEM PUANI </a:t>
                      </a: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b"/>
                      <a:r>
                        <a:rPr lang="tr-TR" sz="500" b="0" i="0" u="none" strike="noStrike" dirty="0">
                          <a:solidFill>
                            <a:srgbClr val="000000"/>
                          </a:solidFill>
                          <a:effectLst/>
                          <a:latin typeface="Calibri"/>
                        </a:rPr>
                        <a:t> </a:t>
                      </a:r>
                      <a:r>
                        <a:rPr lang="tr-TR" sz="1100" b="0" i="0" u="none" strike="noStrike" dirty="0">
                          <a:solidFill>
                            <a:srgbClr val="000000"/>
                          </a:solidFill>
                          <a:effectLst/>
                          <a:latin typeface="Calibri"/>
                        </a:rPr>
                        <a:t>FİYATI</a:t>
                      </a:r>
                    </a:p>
                  </a:txBody>
                  <a:tcPr marL="5482" marR="5482" marT="54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extLst>
                  <a:ext uri="{0D108BD9-81ED-4DB2-BD59-A6C34878D82A}">
                    <a16:rowId xmlns:a16="http://schemas.microsoft.com/office/drawing/2014/main" val="10001"/>
                  </a:ext>
                </a:extLst>
              </a:tr>
              <a:tr h="424333">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P704971</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Hematopoietik</a:t>
                      </a:r>
                      <a:r>
                        <a:rPr lang="tr-TR" sz="900" b="0" i="0" u="none" strike="noStrike" dirty="0">
                          <a:solidFill>
                            <a:srgbClr val="000000"/>
                          </a:solidFill>
                          <a:effectLst/>
                          <a:latin typeface="Tahoma" pitchFamily="34" charset="0"/>
                          <a:ea typeface="Tahoma" pitchFamily="34" charset="0"/>
                          <a:cs typeface="Tahoma" pitchFamily="34" charset="0"/>
                        </a:rPr>
                        <a:t> hücre nakli, </a:t>
                      </a:r>
                      <a:r>
                        <a:rPr lang="tr-TR" sz="900" b="0" i="0" u="none" strike="noStrike" dirty="0" err="1">
                          <a:solidFill>
                            <a:srgbClr val="000000"/>
                          </a:solidFill>
                          <a:effectLst/>
                          <a:latin typeface="Tahoma" pitchFamily="34" charset="0"/>
                          <a:ea typeface="Tahoma" pitchFamily="34" charset="0"/>
                          <a:cs typeface="Tahoma" pitchFamily="34" charset="0"/>
                        </a:rPr>
                        <a:t>allojenik</a:t>
                      </a:r>
                      <a:r>
                        <a:rPr lang="tr-TR" sz="900" b="0" i="0" u="none" strike="noStrike" dirty="0">
                          <a:solidFill>
                            <a:srgbClr val="000000"/>
                          </a:solidFill>
                          <a:effectLst/>
                          <a:latin typeface="Tahoma" pitchFamily="34" charset="0"/>
                          <a:ea typeface="Tahoma" pitchFamily="34" charset="0"/>
                          <a:cs typeface="Tahoma" pitchFamily="34" charset="0"/>
                        </a:rPr>
                        <a:t> (Akraba dışından)</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Sağlık Bakanlığı </a:t>
                      </a:r>
                      <a:r>
                        <a:rPr lang="tr-TR" sz="900" b="0" i="0" u="none" strike="noStrike" dirty="0" err="1">
                          <a:solidFill>
                            <a:srgbClr val="000000"/>
                          </a:solidFill>
                          <a:effectLst/>
                          <a:latin typeface="Tahoma" pitchFamily="34" charset="0"/>
                          <a:ea typeface="Tahoma" pitchFamily="34" charset="0"/>
                          <a:cs typeface="Tahoma" pitchFamily="34" charset="0"/>
                        </a:rPr>
                        <a:t>Hematopoietik</a:t>
                      </a:r>
                      <a:r>
                        <a:rPr lang="tr-TR" sz="900" b="0" i="0" u="none" strike="noStrike" dirty="0">
                          <a:solidFill>
                            <a:srgbClr val="000000"/>
                          </a:solidFill>
                          <a:effectLst/>
                          <a:latin typeface="Tahoma" pitchFamily="34" charset="0"/>
                          <a:ea typeface="Tahoma" pitchFamily="34" charset="0"/>
                          <a:cs typeface="Tahoma" pitchFamily="34" charset="0"/>
                        </a:rPr>
                        <a:t> Kök Hücre Nakli </a:t>
                      </a:r>
                      <a:r>
                        <a:rPr lang="tr-TR" sz="900" b="0" i="0" u="none" strike="noStrike" dirty="0" err="1">
                          <a:solidFill>
                            <a:srgbClr val="000000"/>
                          </a:solidFill>
                          <a:effectLst/>
                          <a:latin typeface="Tahoma" pitchFamily="34" charset="0"/>
                          <a:ea typeface="Tahoma" pitchFamily="34" charset="0"/>
                          <a:cs typeface="Tahoma" pitchFamily="34" charset="0"/>
                        </a:rPr>
                        <a:t>Endikasyon</a:t>
                      </a:r>
                      <a:r>
                        <a:rPr lang="tr-TR" sz="900" b="0" i="0" u="none" strike="noStrike" dirty="0">
                          <a:solidFill>
                            <a:srgbClr val="000000"/>
                          </a:solidFill>
                          <a:effectLst/>
                          <a:latin typeface="Tahoma" pitchFamily="34" charset="0"/>
                          <a:ea typeface="Tahoma" pitchFamily="34" charset="0"/>
                          <a:cs typeface="Tahoma" pitchFamily="34" charset="0"/>
                        </a:rPr>
                        <a:t> Listesinde yer alan verici tipi tanımlamasına göre Kurumca karşılanır.</a:t>
                      </a:r>
                    </a:p>
                  </a:txBody>
                  <a:tcPr marL="49334"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A1</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tr-TR" sz="900" b="1" i="0" u="none" strike="noStrike" dirty="0">
                          <a:solidFill>
                            <a:srgbClr val="000000"/>
                          </a:solidFill>
                          <a:effectLst/>
                          <a:latin typeface="Tahoma" pitchFamily="34" charset="0"/>
                          <a:ea typeface="Tahoma" pitchFamily="34" charset="0"/>
                          <a:cs typeface="Tahoma" pitchFamily="34" charset="0"/>
                        </a:rPr>
                        <a:t> </a:t>
                      </a:r>
                    </a:p>
                  </a:txBody>
                  <a:tcPr marL="5482" marR="5482" marT="548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r" fontAlgn="ctr"/>
                      <a:endParaRPr lang="tr-TR" sz="900" b="0" i="0" u="none" strike="noStrike" dirty="0">
                        <a:solidFill>
                          <a:srgbClr val="000000"/>
                        </a:solidFill>
                        <a:effectLst/>
                        <a:latin typeface="Tahoma" pitchFamily="34" charset="0"/>
                        <a:ea typeface="Tahoma" pitchFamily="34" charset="0"/>
                        <a:cs typeface="Tahoma" pitchFamily="34" charset="0"/>
                      </a:endParaRPr>
                    </a:p>
                  </a:txBody>
                  <a:tcPr marL="5482" marR="5482" marT="548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marL="0" marR="0" indent="0" algn="r" defTabSz="914400" rtl="0" eaLnBrk="1" fontAlgn="b" latinLnBrk="0" hangingPunct="1">
                        <a:lnSpc>
                          <a:spcPct val="100000"/>
                        </a:lnSpc>
                        <a:spcBef>
                          <a:spcPts val="0"/>
                        </a:spcBef>
                        <a:spcAft>
                          <a:spcPts val="0"/>
                        </a:spcAft>
                        <a:buClrTx/>
                        <a:buSzTx/>
                        <a:buFontTx/>
                        <a:buNone/>
                        <a:tabLst/>
                        <a:defRPr/>
                      </a:pPr>
                      <a:r>
                        <a:rPr lang="tr-TR" sz="900" b="0" i="0" u="none" strike="noStrike" dirty="0">
                          <a:solidFill>
                            <a:srgbClr val="000000"/>
                          </a:solidFill>
                          <a:effectLst/>
                          <a:latin typeface="Calibri"/>
                        </a:rPr>
                        <a:t>1,788,631</a:t>
                      </a:r>
                    </a:p>
                    <a:p>
                      <a:pPr algn="r" fontAlgn="b"/>
                      <a:endParaRPr lang="tr-TR" sz="900" b="0" i="0" u="none" strike="noStrike" dirty="0">
                        <a:solidFill>
                          <a:srgbClr val="000000"/>
                        </a:solidFill>
                        <a:effectLst/>
                        <a:latin typeface="Calibri"/>
                      </a:endParaRPr>
                    </a:p>
                  </a:txBody>
                  <a:tcPr marL="5482" marR="5482" marT="548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2"/>
                  </a:ext>
                </a:extLst>
              </a:tr>
            </a:tbl>
          </a:graphicData>
        </a:graphic>
      </p:graphicFrame>
      <p:graphicFrame>
        <p:nvGraphicFramePr>
          <p:cNvPr id="3" name="Tablo 2"/>
          <p:cNvGraphicFramePr>
            <a:graphicFrameLocks noGrp="1"/>
          </p:cNvGraphicFramePr>
          <p:nvPr>
            <p:extLst>
              <p:ext uri="{D42A27DB-BD31-4B8C-83A1-F6EECF244321}">
                <p14:modId xmlns:p14="http://schemas.microsoft.com/office/powerpoint/2010/main" val="236235548"/>
              </p:ext>
            </p:extLst>
          </p:nvPr>
        </p:nvGraphicFramePr>
        <p:xfrm>
          <a:off x="323528" y="5157192"/>
          <a:ext cx="8640960" cy="774044"/>
        </p:xfrm>
        <a:graphic>
          <a:graphicData uri="http://schemas.openxmlformats.org/drawingml/2006/table">
            <a:tbl>
              <a:tblPr/>
              <a:tblGrid>
                <a:gridCol w="435741">
                  <a:extLst>
                    <a:ext uri="{9D8B030D-6E8A-4147-A177-3AD203B41FA5}">
                      <a16:colId xmlns:a16="http://schemas.microsoft.com/office/drawing/2014/main" val="20000"/>
                    </a:ext>
                  </a:extLst>
                </a:gridCol>
                <a:gridCol w="3220017">
                  <a:extLst>
                    <a:ext uri="{9D8B030D-6E8A-4147-A177-3AD203B41FA5}">
                      <a16:colId xmlns:a16="http://schemas.microsoft.com/office/drawing/2014/main" val="20001"/>
                    </a:ext>
                  </a:extLst>
                </a:gridCol>
                <a:gridCol w="3689058">
                  <a:extLst>
                    <a:ext uri="{9D8B030D-6E8A-4147-A177-3AD203B41FA5}">
                      <a16:colId xmlns:a16="http://schemas.microsoft.com/office/drawing/2014/main" val="20002"/>
                    </a:ext>
                  </a:extLst>
                </a:gridCol>
                <a:gridCol w="576064">
                  <a:extLst>
                    <a:ext uri="{9D8B030D-6E8A-4147-A177-3AD203B41FA5}">
                      <a16:colId xmlns:a16="http://schemas.microsoft.com/office/drawing/2014/main" val="20003"/>
                    </a:ext>
                  </a:extLst>
                </a:gridCol>
                <a:gridCol w="720080">
                  <a:extLst>
                    <a:ext uri="{9D8B030D-6E8A-4147-A177-3AD203B41FA5}">
                      <a16:colId xmlns:a16="http://schemas.microsoft.com/office/drawing/2014/main" val="20004"/>
                    </a:ext>
                  </a:extLst>
                </a:gridCol>
              </a:tblGrid>
              <a:tr h="294180">
                <a:tc>
                  <a:txBody>
                    <a:bodyPr/>
                    <a:lstStyle/>
                    <a:p>
                      <a:pPr algn="ctr" fontAlgn="ctr"/>
                      <a:r>
                        <a:rPr lang="tr-TR" sz="1000" b="0" i="0" u="none" strike="noStrike" dirty="0">
                          <a:solidFill>
                            <a:srgbClr val="000000"/>
                          </a:solidFill>
                          <a:effectLst/>
                          <a:latin typeface="Tahoma" pitchFamily="34" charset="0"/>
                          <a:ea typeface="Tahoma" pitchFamily="34" charset="0"/>
                          <a:cs typeface="Tahoma" pitchFamily="34" charset="0"/>
                        </a:rPr>
                        <a:t>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1" i="0" u="none" strike="noStrike" dirty="0">
                          <a:solidFill>
                            <a:srgbClr val="000000"/>
                          </a:solidFill>
                          <a:effectLst/>
                          <a:latin typeface="Tahoma" pitchFamily="34" charset="0"/>
                          <a:ea typeface="Tahoma" pitchFamily="34" charset="0"/>
                          <a:cs typeface="Tahoma" pitchFamily="34" charset="0"/>
                        </a:rPr>
                        <a:t>7.12. HEMATOLOJİ-ONKOLOJİ-KEMOTERAPİ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a:solidFill>
                            <a:srgbClr val="000000"/>
                          </a:solidFill>
                          <a:effectLst/>
                          <a:latin typeface="Tahoma" pitchFamily="34" charset="0"/>
                          <a:ea typeface="Tahoma" pitchFamily="34" charset="0"/>
                          <a:cs typeface="Tahoma" pitchFamily="34" charset="0"/>
                        </a:rPr>
                        <a:t>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1000" b="0" i="0" u="none" strike="noStrike">
                          <a:solidFill>
                            <a:srgbClr val="000000"/>
                          </a:solidFill>
                          <a:effectLst/>
                          <a:latin typeface="Tahoma" pitchFamily="34" charset="0"/>
                          <a:ea typeface="Tahoma" pitchFamily="34" charset="0"/>
                          <a:cs typeface="Tahoma" pitchFamily="34" charset="0"/>
                        </a:rPr>
                        <a:t> İŞLEM PUANI </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b"/>
                      <a:r>
                        <a:rPr lang="tr-TR" sz="1000" b="0" i="0" u="none" strike="noStrike" dirty="0">
                          <a:solidFill>
                            <a:srgbClr val="000000"/>
                          </a:solidFill>
                          <a:effectLst/>
                          <a:latin typeface="Tahoma" pitchFamily="34" charset="0"/>
                          <a:ea typeface="Tahoma" pitchFamily="34" charset="0"/>
                          <a:cs typeface="Tahoma" pitchFamily="34" charset="0"/>
                        </a:rPr>
                        <a:t>FİYAT </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09461">
                <a:tc>
                  <a:txBody>
                    <a:bodyPr/>
                    <a:lstStyle/>
                    <a:p>
                      <a:pPr algn="ctr" fontAlgn="ctr"/>
                      <a:r>
                        <a:rPr lang="tr-TR" sz="1000" b="0" i="0" u="none" strike="noStrike" dirty="0">
                          <a:solidFill>
                            <a:srgbClr val="000000"/>
                          </a:solidFill>
                          <a:effectLst/>
                          <a:latin typeface="Tahoma" pitchFamily="34" charset="0"/>
                          <a:ea typeface="Tahoma" pitchFamily="34" charset="0"/>
                          <a:cs typeface="Tahoma" pitchFamily="34" charset="0"/>
                        </a:rPr>
                        <a:t>704650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1000" b="0" i="0" u="none" strike="noStrike" dirty="0">
                          <a:solidFill>
                            <a:srgbClr val="000000"/>
                          </a:solidFill>
                          <a:effectLst/>
                          <a:latin typeface="Tahoma" pitchFamily="34" charset="0"/>
                          <a:ea typeface="Tahoma" pitchFamily="34" charset="0"/>
                          <a:cs typeface="Tahoma" pitchFamily="34" charset="0"/>
                        </a:rPr>
                        <a:t>CD 34/ T hücresi/ B hücresi/ Natural Killer (NK) hücresi seleksiyon işlemi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1000" b="0" i="0" u="none" strike="noStrike" dirty="0">
                          <a:solidFill>
                            <a:srgbClr val="000000"/>
                          </a:solidFill>
                          <a:effectLst/>
                          <a:latin typeface="Tahoma" pitchFamily="34" charset="0"/>
                          <a:ea typeface="Tahoma" pitchFamily="34" charset="0"/>
                          <a:cs typeface="Tahoma" pitchFamily="34" charset="0"/>
                        </a:rPr>
                        <a:t>Her hasta için Sağlık Bakanlığı Kemik İliği Nakli Bilimsel Danışma Komisyonunca işlemin onaylandığının belgelendirilmesi halinde faturalandırılır.</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1000" b="0" i="0" u="none" strike="noStrike" dirty="0">
                          <a:solidFill>
                            <a:srgbClr val="000000"/>
                          </a:solidFill>
                          <a:effectLst/>
                          <a:latin typeface="Tahoma" pitchFamily="34" charset="0"/>
                          <a:ea typeface="Tahoma" pitchFamily="34" charset="0"/>
                          <a:cs typeface="Tahoma" pitchFamily="34" charset="0"/>
                        </a:rPr>
                        <a:t>             1291,72</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r" fontAlgn="b"/>
                      <a:r>
                        <a:rPr lang="tr-TR" sz="1000" b="0" i="0" u="none" strike="noStrike" dirty="0">
                          <a:solidFill>
                            <a:srgbClr val="000000"/>
                          </a:solidFill>
                          <a:effectLst/>
                          <a:latin typeface="Tahoma" pitchFamily="34" charset="0"/>
                          <a:ea typeface="Tahoma" pitchFamily="34" charset="0"/>
                          <a:cs typeface="Tahoma" pitchFamily="34" charset="0"/>
                        </a:rPr>
                        <a:t>765,98</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1"/>
                  </a:ext>
                </a:extLst>
              </a:tr>
            </a:tbl>
          </a:graphicData>
        </a:graphic>
      </p:graphicFrame>
      <p:pic>
        <p:nvPicPr>
          <p:cNvPr id="6" name="Picture 2" descr="C:\Users\User\Desktop\Ekran Alıntısı.PNG">
            <a:extLst>
              <a:ext uri="{FF2B5EF4-FFF2-40B4-BE49-F238E27FC236}">
                <a16:creationId xmlns:a16="http://schemas.microsoft.com/office/drawing/2014/main" id="{5734BA88-8857-14E7-72CC-47F8ACB331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80120"/>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6F6BC1BA-3A3A-5A55-77F3-A5C2FE38C345}"/>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19129053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sz="2800" b="1" dirty="0"/>
              <a:t>EK -3/A LİSTESİNDE ÇIKARILDI  21/04/2024 RESMİ GAZETE YAYINLANAN YAZI  İLE  SUTDAN ÇIKARILAN KODLAR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925612286"/>
              </p:ext>
            </p:extLst>
          </p:nvPr>
        </p:nvGraphicFramePr>
        <p:xfrm>
          <a:off x="467544" y="2276872"/>
          <a:ext cx="8229600" cy="1315720"/>
        </p:xfrm>
        <a:graphic>
          <a:graphicData uri="http://schemas.openxmlformats.org/drawingml/2006/table">
            <a:tbl>
              <a:tblPr firstRow="1" bandRow="1">
                <a:tableStyleId>{5C22544A-7EE6-4342-B048-85BDC9FD1C3A}</a:tableStyleId>
              </a:tblPr>
              <a:tblGrid>
                <a:gridCol w="2160240">
                  <a:extLst>
                    <a:ext uri="{9D8B030D-6E8A-4147-A177-3AD203B41FA5}">
                      <a16:colId xmlns:a16="http://schemas.microsoft.com/office/drawing/2014/main" val="20000"/>
                    </a:ext>
                  </a:extLst>
                </a:gridCol>
                <a:gridCol w="3744416">
                  <a:extLst>
                    <a:ext uri="{9D8B030D-6E8A-4147-A177-3AD203B41FA5}">
                      <a16:colId xmlns:a16="http://schemas.microsoft.com/office/drawing/2014/main" val="20001"/>
                    </a:ext>
                  </a:extLst>
                </a:gridCol>
                <a:gridCol w="2324944">
                  <a:extLst>
                    <a:ext uri="{9D8B030D-6E8A-4147-A177-3AD203B41FA5}">
                      <a16:colId xmlns:a16="http://schemas.microsoft.com/office/drawing/2014/main" val="20002"/>
                    </a:ext>
                  </a:extLst>
                </a:gridCol>
              </a:tblGrid>
              <a:tr h="370840">
                <a:tc>
                  <a:txBody>
                    <a:bodyPr/>
                    <a:lstStyle/>
                    <a:p>
                      <a:endParaRPr lang="tr-TR" dirty="0"/>
                    </a:p>
                  </a:txBody>
                  <a:tcPr/>
                </a:tc>
                <a:tc>
                  <a:txBody>
                    <a:bodyPr/>
                    <a:lstStyle/>
                    <a:p>
                      <a:pPr algn="ctr"/>
                      <a:r>
                        <a:rPr lang="tr-TR" sz="1100" dirty="0">
                          <a:latin typeface="+mj-lt"/>
                        </a:rPr>
                        <a:t>AFEREZ</a:t>
                      </a:r>
                      <a:r>
                        <a:rPr lang="tr-TR" sz="1100" baseline="0" dirty="0">
                          <a:latin typeface="+mj-lt"/>
                        </a:rPr>
                        <a:t> VE KÖK  HÜCRE TOPLAMA SETLERİ –FİLİTRELERİ VE KAN KOMPENETLERİ AYIRMA KİTLERİ </a:t>
                      </a:r>
                      <a:endParaRPr lang="tr-TR" sz="1100" dirty="0">
                        <a:latin typeface="+mj-lt"/>
                      </a:endParaRPr>
                    </a:p>
                  </a:txBody>
                  <a:tcPr/>
                </a:tc>
                <a:tc>
                  <a:txBody>
                    <a:bodyPr/>
                    <a:lstStyle/>
                    <a:p>
                      <a:endParaRPr lang="tr-TR" dirty="0"/>
                    </a:p>
                  </a:txBody>
                  <a:tcPr/>
                </a:tc>
                <a:extLst>
                  <a:ext uri="{0D108BD9-81ED-4DB2-BD59-A6C34878D82A}">
                    <a16:rowId xmlns:a16="http://schemas.microsoft.com/office/drawing/2014/main" val="10000"/>
                  </a:ext>
                </a:extLst>
              </a:tr>
              <a:tr h="370840">
                <a:tc>
                  <a:txBody>
                    <a:bodyPr/>
                    <a:lstStyle/>
                    <a:p>
                      <a:pPr algn="ctr"/>
                      <a:r>
                        <a:rPr lang="tr-TR" sz="1400" dirty="0">
                          <a:latin typeface="+mj-lt"/>
                        </a:rPr>
                        <a:t>0R1020</a:t>
                      </a:r>
                    </a:p>
                  </a:txBody>
                  <a:tcPr/>
                </a:tc>
                <a:tc>
                  <a:txBody>
                    <a:bodyPr/>
                    <a:lstStyle/>
                    <a:p>
                      <a:pPr algn="ctr"/>
                      <a:r>
                        <a:rPr lang="tr-TR" sz="1400" dirty="0">
                          <a:latin typeface="+mj-lt"/>
                        </a:rPr>
                        <a:t>AFEREZ</a:t>
                      </a:r>
                      <a:r>
                        <a:rPr lang="tr-TR" sz="1400" baseline="0" dirty="0">
                          <a:latin typeface="+mj-lt"/>
                        </a:rPr>
                        <a:t> SETİ KÖK HÜCRE TOPLAMA İÇİN</a:t>
                      </a:r>
                      <a:endParaRPr lang="tr-TR" sz="1400" dirty="0">
                        <a:latin typeface="+mj-lt"/>
                      </a:endParaRPr>
                    </a:p>
                  </a:txBody>
                  <a:tcPr/>
                </a:tc>
                <a:tc>
                  <a:txBody>
                    <a:bodyPr/>
                    <a:lstStyle/>
                    <a:p>
                      <a:pPr algn="ctr"/>
                      <a:r>
                        <a:rPr lang="tr-TR" sz="1400" dirty="0">
                          <a:latin typeface="+mj-lt"/>
                        </a:rPr>
                        <a:t>2,304,23</a:t>
                      </a:r>
                    </a:p>
                  </a:txBody>
                  <a:tcPr/>
                </a:tc>
                <a:extLst>
                  <a:ext uri="{0D108BD9-81ED-4DB2-BD59-A6C34878D82A}">
                    <a16:rowId xmlns:a16="http://schemas.microsoft.com/office/drawing/2014/main" val="10001"/>
                  </a:ext>
                </a:extLst>
              </a:tr>
              <a:tr h="370840">
                <a:tc>
                  <a:txBody>
                    <a:bodyPr/>
                    <a:lstStyle/>
                    <a:p>
                      <a:pPr algn="ctr"/>
                      <a:r>
                        <a:rPr lang="tr-TR" sz="1400" dirty="0">
                          <a:latin typeface="+mj-lt"/>
                        </a:rPr>
                        <a:t>OR1030</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tr-TR" sz="1400" kern="1200" dirty="0">
                          <a:solidFill>
                            <a:schemeClr val="dk1"/>
                          </a:solidFill>
                          <a:latin typeface="+mj-lt"/>
                          <a:ea typeface="+mn-ea"/>
                          <a:cs typeface="+mn-cs"/>
                        </a:rPr>
                        <a:t>AFEREZ</a:t>
                      </a:r>
                      <a:r>
                        <a:rPr kumimoji="0" lang="tr-TR" sz="1400" kern="1200" baseline="0" dirty="0">
                          <a:solidFill>
                            <a:schemeClr val="dk1"/>
                          </a:solidFill>
                          <a:latin typeface="+mj-lt"/>
                          <a:ea typeface="+mn-ea"/>
                          <a:cs typeface="+mn-cs"/>
                        </a:rPr>
                        <a:t> SETİ TERAPOTİK  İŞLEMLER İÇİN</a:t>
                      </a:r>
                      <a:endParaRPr kumimoji="0" lang="tr-TR" sz="1400" kern="1200" dirty="0">
                        <a:solidFill>
                          <a:schemeClr val="dk1"/>
                        </a:solidFill>
                        <a:latin typeface="+mj-lt"/>
                        <a:ea typeface="+mn-ea"/>
                        <a:cs typeface="+mn-cs"/>
                      </a:endParaRPr>
                    </a:p>
                    <a:p>
                      <a:pPr algn="ctr"/>
                      <a:endParaRPr lang="tr-TR" sz="1400" dirty="0">
                        <a:latin typeface="+mj-lt"/>
                      </a:endParaRPr>
                    </a:p>
                  </a:txBody>
                  <a:tcPr/>
                </a:tc>
                <a:tc>
                  <a:txBody>
                    <a:bodyPr/>
                    <a:lstStyle/>
                    <a:p>
                      <a:pPr algn="ctr"/>
                      <a:r>
                        <a:rPr lang="tr-TR" sz="1400" dirty="0">
                          <a:latin typeface="+mj-lt"/>
                        </a:rPr>
                        <a:t>2,304,23</a:t>
                      </a:r>
                    </a:p>
                  </a:txBody>
                  <a:tcPr/>
                </a:tc>
                <a:extLst>
                  <a:ext uri="{0D108BD9-81ED-4DB2-BD59-A6C34878D82A}">
                    <a16:rowId xmlns:a16="http://schemas.microsoft.com/office/drawing/2014/main" val="10002"/>
                  </a:ext>
                </a:extLst>
              </a:tr>
            </a:tbl>
          </a:graphicData>
        </a:graphic>
      </p:graphicFrame>
      <p:pic>
        <p:nvPicPr>
          <p:cNvPr id="3" name="Picture 2" descr="C:\Users\User\Desktop\Ekran Alıntısı.PNG">
            <a:extLst>
              <a:ext uri="{FF2B5EF4-FFF2-40B4-BE49-F238E27FC236}">
                <a16:creationId xmlns:a16="http://schemas.microsoft.com/office/drawing/2014/main" id="{5EB1B4C3-CDB2-B1DB-22A1-D3875751E76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6CB0420E-517D-D326-54A4-7A924AB4A0AD}"/>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17223698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952500"/>
            <a:ext cx="8229600" cy="1108348"/>
          </a:xfrm>
        </p:spPr>
        <p:txBody>
          <a:bodyPr>
            <a:normAutofit/>
          </a:bodyPr>
          <a:lstStyle/>
          <a:p>
            <a:pPr algn="ctr"/>
            <a:r>
              <a:rPr lang="tr-TR" sz="3000" b="1" dirty="0"/>
              <a:t>21/04/2024 RESMİ GAZETE YAYINLANAN YAZI  İLE  SUTDA YAPILAN  DEĞİŞİKLİK </a:t>
            </a: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563364173"/>
              </p:ext>
            </p:extLst>
          </p:nvPr>
        </p:nvGraphicFramePr>
        <p:xfrm>
          <a:off x="467544" y="2348880"/>
          <a:ext cx="8229600" cy="1600200"/>
        </p:xfrm>
        <a:graphic>
          <a:graphicData uri="http://schemas.openxmlformats.org/drawingml/2006/table">
            <a:tbl>
              <a:tblPr firstRow="1" bandRow="1">
                <a:tableStyleId>{5C22544A-7EE6-4342-B048-85BDC9FD1C3A}</a:tableStyleId>
              </a:tblPr>
              <a:tblGrid>
                <a:gridCol w="864096">
                  <a:extLst>
                    <a:ext uri="{9D8B030D-6E8A-4147-A177-3AD203B41FA5}">
                      <a16:colId xmlns:a16="http://schemas.microsoft.com/office/drawing/2014/main" val="20000"/>
                    </a:ext>
                  </a:extLst>
                </a:gridCol>
                <a:gridCol w="2880320">
                  <a:extLst>
                    <a:ext uri="{9D8B030D-6E8A-4147-A177-3AD203B41FA5}">
                      <a16:colId xmlns:a16="http://schemas.microsoft.com/office/drawing/2014/main" val="20001"/>
                    </a:ext>
                  </a:extLst>
                </a:gridCol>
                <a:gridCol w="3096344">
                  <a:extLst>
                    <a:ext uri="{9D8B030D-6E8A-4147-A177-3AD203B41FA5}">
                      <a16:colId xmlns:a16="http://schemas.microsoft.com/office/drawing/2014/main" val="20002"/>
                    </a:ext>
                  </a:extLst>
                </a:gridCol>
                <a:gridCol w="1388840">
                  <a:extLst>
                    <a:ext uri="{9D8B030D-6E8A-4147-A177-3AD203B41FA5}">
                      <a16:colId xmlns:a16="http://schemas.microsoft.com/office/drawing/2014/main" val="20003"/>
                    </a:ext>
                  </a:extLst>
                </a:gridCol>
              </a:tblGrid>
              <a:tr h="658872">
                <a:tc>
                  <a:txBody>
                    <a:bodyPr/>
                    <a:lstStyle/>
                    <a:p>
                      <a:r>
                        <a:rPr lang="tr-TR" sz="1100" dirty="0">
                          <a:latin typeface="+mj-lt"/>
                        </a:rPr>
                        <a:t>HO1026</a:t>
                      </a:r>
                    </a:p>
                  </a:txBody>
                  <a:tcPr/>
                </a:tc>
                <a:tc>
                  <a:txBody>
                    <a:bodyPr/>
                    <a:lstStyle/>
                    <a:p>
                      <a:r>
                        <a:rPr lang="tr-TR" sz="1100" dirty="0">
                          <a:latin typeface="+mj-lt"/>
                        </a:rPr>
                        <a:t>KORDON KANI TOPLAMA VE DONDURMA KİTİ</a:t>
                      </a:r>
                    </a:p>
                  </a:txBody>
                  <a:tcPr/>
                </a:tc>
                <a:tc rowSpan="2">
                  <a:txBody>
                    <a:bodyPr/>
                    <a:lstStyle/>
                    <a:p>
                      <a:r>
                        <a:rPr lang="tr-TR" sz="1100" dirty="0">
                          <a:latin typeface="+mj-lt"/>
                        </a:rPr>
                        <a:t>Kordon</a:t>
                      </a:r>
                      <a:r>
                        <a:rPr lang="tr-TR" sz="1100" baseline="0" dirty="0">
                          <a:latin typeface="+mj-lt"/>
                        </a:rPr>
                        <a:t> kanı </a:t>
                      </a:r>
                      <a:r>
                        <a:rPr lang="tr-TR" sz="1100" baseline="0" dirty="0" err="1">
                          <a:latin typeface="+mj-lt"/>
                        </a:rPr>
                        <a:t>allojenik</a:t>
                      </a:r>
                      <a:r>
                        <a:rPr lang="tr-TR" sz="1100" baseline="0" dirty="0">
                          <a:latin typeface="+mj-lt"/>
                        </a:rPr>
                        <a:t> kök hücre nakillerinde kullanılmak üzere toplanmalı ve bu işlem yapan merkezin , Sağlık Bakanlığı tarafından ruhsatlandırılmış kök hücre nakli ve </a:t>
                      </a:r>
                      <a:r>
                        <a:rPr lang="tr-TR" sz="1100" baseline="0" dirty="0">
                          <a:solidFill>
                            <a:srgbClr val="FF0000"/>
                          </a:solidFill>
                          <a:latin typeface="+mj-lt"/>
                        </a:rPr>
                        <a:t>kordon kanı bankası olması </a:t>
                      </a:r>
                      <a:r>
                        <a:rPr lang="tr-TR" sz="1100" baseline="0" dirty="0">
                          <a:latin typeface="+mj-lt"/>
                        </a:rPr>
                        <a:t>gereklidir .İşlem yapan  merkezin hematoloji veya onkoloji merkezi olmalı ve kordon toplandığına dair </a:t>
                      </a:r>
                      <a:r>
                        <a:rPr lang="tr-TR" sz="1100" baseline="0" dirty="0" err="1">
                          <a:latin typeface="+mj-lt"/>
                        </a:rPr>
                        <a:t>iliğili</a:t>
                      </a:r>
                      <a:r>
                        <a:rPr lang="tr-TR" sz="1100" baseline="0" dirty="0">
                          <a:latin typeface="+mj-lt"/>
                        </a:rPr>
                        <a:t>  merkezin sağlık kurulu raporunun doğum epikrizine eklenmesi halinde bedeli karşılanır. </a:t>
                      </a:r>
                      <a:endParaRPr lang="tr-TR" sz="1100" dirty="0">
                        <a:latin typeface="+mj-lt"/>
                      </a:endParaRPr>
                    </a:p>
                  </a:txBody>
                  <a:tcPr/>
                </a:tc>
                <a:tc rowSpan="2">
                  <a:txBody>
                    <a:bodyPr/>
                    <a:lstStyle/>
                    <a:p>
                      <a:pPr algn="ctr"/>
                      <a:r>
                        <a:rPr lang="tr-TR" sz="1100" dirty="0">
                          <a:latin typeface="+mj-lt"/>
                        </a:rPr>
                        <a:t>                                                                      </a:t>
                      </a:r>
                    </a:p>
                    <a:p>
                      <a:pPr algn="ctr"/>
                      <a:endParaRPr lang="tr-TR" sz="1100" dirty="0">
                        <a:latin typeface="+mj-lt"/>
                      </a:endParaRPr>
                    </a:p>
                    <a:p>
                      <a:pPr algn="ctr"/>
                      <a:endParaRPr lang="tr-TR" sz="1100" dirty="0">
                        <a:latin typeface="+mj-lt"/>
                      </a:endParaRPr>
                    </a:p>
                    <a:p>
                      <a:pPr algn="ctr"/>
                      <a:r>
                        <a:rPr lang="tr-TR" sz="1100" dirty="0">
                          <a:latin typeface="+mj-lt"/>
                        </a:rPr>
                        <a:t>İŞLEME</a:t>
                      </a:r>
                      <a:r>
                        <a:rPr lang="tr-TR" sz="1100" baseline="0" dirty="0">
                          <a:latin typeface="+mj-lt"/>
                        </a:rPr>
                        <a:t> PUANINA DAHİL</a:t>
                      </a:r>
                      <a:endParaRPr lang="tr-TR" sz="1100" dirty="0">
                        <a:latin typeface="+mj-lt"/>
                      </a:endParaRPr>
                    </a:p>
                  </a:txBody>
                  <a:tcPr/>
                </a:tc>
                <a:extLst>
                  <a:ext uri="{0D108BD9-81ED-4DB2-BD59-A6C34878D82A}">
                    <a16:rowId xmlns:a16="http://schemas.microsoft.com/office/drawing/2014/main" val="10000"/>
                  </a:ext>
                </a:extLst>
              </a:tr>
              <a:tr h="658872">
                <a:tc>
                  <a:txBody>
                    <a:bodyPr/>
                    <a:lstStyle/>
                    <a:p>
                      <a:r>
                        <a:rPr lang="tr-TR" sz="1100" dirty="0">
                          <a:latin typeface="+mj-lt"/>
                        </a:rPr>
                        <a:t>H01031</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tr-TR" sz="1100" kern="1200" dirty="0">
                          <a:solidFill>
                            <a:schemeClr val="dk1"/>
                          </a:solidFill>
                          <a:latin typeface="+mn-lt"/>
                          <a:ea typeface="+mn-ea"/>
                          <a:cs typeface="+mn-cs"/>
                        </a:rPr>
                        <a:t>KORDON KANI DONDURMA</a:t>
                      </a:r>
                      <a:r>
                        <a:rPr kumimoji="0" lang="tr-TR" sz="1100" kern="1200" baseline="0" dirty="0">
                          <a:solidFill>
                            <a:schemeClr val="dk1"/>
                          </a:solidFill>
                          <a:latin typeface="+mn-lt"/>
                          <a:ea typeface="+mn-ea"/>
                          <a:cs typeface="+mn-cs"/>
                        </a:rPr>
                        <a:t> TORBASI </a:t>
                      </a:r>
                      <a:endParaRPr kumimoji="0" lang="tr-TR" sz="1100" kern="1200" dirty="0">
                        <a:solidFill>
                          <a:schemeClr val="dk1"/>
                        </a:solidFill>
                        <a:latin typeface="+mn-lt"/>
                        <a:ea typeface="+mn-ea"/>
                        <a:cs typeface="+mn-cs"/>
                      </a:endParaRPr>
                    </a:p>
                    <a:p>
                      <a:endParaRPr lang="tr-TR" sz="1100" dirty="0">
                        <a:latin typeface="+mj-lt"/>
                      </a:endParaRPr>
                    </a:p>
                  </a:txBody>
                  <a:tcPr/>
                </a:tc>
                <a:tc vMerge="1">
                  <a:txBody>
                    <a:bodyPr/>
                    <a:lstStyle/>
                    <a:p>
                      <a:endParaRPr lang="tr-TR" sz="1100" dirty="0">
                        <a:latin typeface="+mj-lt"/>
                      </a:endParaRPr>
                    </a:p>
                  </a:txBody>
                  <a:tcPr/>
                </a:tc>
                <a:tc vMerge="1">
                  <a:txBody>
                    <a:bodyPr/>
                    <a:lstStyle/>
                    <a:p>
                      <a:endParaRPr lang="tr-TR" sz="1100" dirty="0">
                        <a:latin typeface="+mj-lt"/>
                      </a:endParaRPr>
                    </a:p>
                  </a:txBody>
                  <a:tcPr/>
                </a:tc>
                <a:extLst>
                  <a:ext uri="{0D108BD9-81ED-4DB2-BD59-A6C34878D82A}">
                    <a16:rowId xmlns:a16="http://schemas.microsoft.com/office/drawing/2014/main" val="10001"/>
                  </a:ext>
                </a:extLst>
              </a:tr>
            </a:tbl>
          </a:graphicData>
        </a:graphic>
      </p:graphicFrame>
      <p:pic>
        <p:nvPicPr>
          <p:cNvPr id="3" name="Resim 2">
            <a:extLst>
              <a:ext uri="{FF2B5EF4-FFF2-40B4-BE49-F238E27FC236}">
                <a16:creationId xmlns:a16="http://schemas.microsoft.com/office/drawing/2014/main" id="{89C640C0-4960-F3E0-889B-8E70EC0BBE18}"/>
              </a:ext>
            </a:extLst>
          </p:cNvPr>
          <p:cNvPicPr>
            <a:picLocks noChangeAspect="1"/>
          </p:cNvPicPr>
          <p:nvPr/>
        </p:nvPicPr>
        <p:blipFill>
          <a:blip r:embed="rId2"/>
          <a:stretch>
            <a:fillRect/>
          </a:stretch>
        </p:blipFill>
        <p:spPr>
          <a:xfrm>
            <a:off x="7164288" y="13907"/>
            <a:ext cx="1975520" cy="715289"/>
          </a:xfrm>
          <a:prstGeom prst="rect">
            <a:avLst/>
          </a:prstGeom>
        </p:spPr>
      </p:pic>
      <p:pic>
        <p:nvPicPr>
          <p:cNvPr id="5" name="Picture 2" descr="C:\Users\User\Desktop\Ekran Alıntısı.PNG">
            <a:extLst>
              <a:ext uri="{FF2B5EF4-FFF2-40B4-BE49-F238E27FC236}">
                <a16:creationId xmlns:a16="http://schemas.microsoft.com/office/drawing/2014/main" id="{3474307A-F5C7-B75D-7CB5-EF4218B906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647384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517962"/>
            <a:ext cx="8229600" cy="606782"/>
          </a:xfrm>
        </p:spPr>
        <p:txBody>
          <a:bodyPr>
            <a:normAutofit fontScale="90000"/>
          </a:bodyPr>
          <a:lstStyle/>
          <a:p>
            <a:pPr algn="ctr"/>
            <a:r>
              <a:rPr lang="tr-TR" sz="4000" b="1" dirty="0">
                <a:latin typeface="Tahoma" pitchFamily="34" charset="0"/>
                <a:ea typeface="Tahoma" pitchFamily="34" charset="0"/>
                <a:cs typeface="Tahoma" pitchFamily="34" charset="0"/>
              </a:rPr>
              <a:t>FOTOFEREZ TEDAVİSİ</a:t>
            </a:r>
            <a:endParaRPr lang="tr-TR" sz="4000" dirty="0"/>
          </a:p>
        </p:txBody>
      </p:sp>
      <p:sp>
        <p:nvSpPr>
          <p:cNvPr id="3" name="İçerik Yer Tutucusu 2"/>
          <p:cNvSpPr>
            <a:spLocks noGrp="1"/>
          </p:cNvSpPr>
          <p:nvPr>
            <p:ph idx="1"/>
          </p:nvPr>
        </p:nvSpPr>
        <p:spPr>
          <a:xfrm>
            <a:off x="457200" y="1628800"/>
            <a:ext cx="8229600" cy="4695800"/>
          </a:xfrm>
        </p:spPr>
        <p:txBody>
          <a:bodyPr/>
          <a:lstStyle/>
          <a:p>
            <a:pPr marL="0" indent="0">
              <a:buNone/>
            </a:pPr>
            <a:endParaRPr lang="tr-TR" dirty="0"/>
          </a:p>
        </p:txBody>
      </p:sp>
      <p:sp>
        <p:nvSpPr>
          <p:cNvPr id="4" name="Dikdörtgen 3"/>
          <p:cNvSpPr/>
          <p:nvPr/>
        </p:nvSpPr>
        <p:spPr>
          <a:xfrm>
            <a:off x="3192455" y="3244334"/>
            <a:ext cx="2616422" cy="369332"/>
          </a:xfrm>
          <a:prstGeom prst="rect">
            <a:avLst/>
          </a:prstGeom>
        </p:spPr>
        <p:txBody>
          <a:bodyPr wrap="none">
            <a:spAutoFit/>
          </a:bodyPr>
          <a:lstStyle/>
          <a:p>
            <a:r>
              <a:rPr lang="tr-TR" b="1" dirty="0">
                <a:latin typeface="Tahoma" pitchFamily="34" charset="0"/>
                <a:ea typeface="Tahoma" pitchFamily="34" charset="0"/>
                <a:cs typeface="Tahoma" pitchFamily="34" charset="0"/>
              </a:rPr>
              <a:t>FOTOFERZ TEDAVİSİ</a:t>
            </a:r>
            <a:endParaRPr lang="tr-TR" dirty="0"/>
          </a:p>
        </p:txBody>
      </p:sp>
      <p:pic>
        <p:nvPicPr>
          <p:cNvPr id="593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760"/>
            <a:ext cx="9144000" cy="55446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descr="C:\Users\User\Desktop\Ekran Alıntısı.PNG">
            <a:extLst>
              <a:ext uri="{FF2B5EF4-FFF2-40B4-BE49-F238E27FC236}">
                <a16:creationId xmlns:a16="http://schemas.microsoft.com/office/drawing/2014/main" id="{83EB524F-0505-F44B-4E58-C4CC83BB6B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158CECE2-CDCB-D448-AE36-B629606B2379}"/>
              </a:ext>
            </a:extLst>
          </p:cNvPr>
          <p:cNvPicPr>
            <a:picLocks noChangeAspect="1"/>
          </p:cNvPicPr>
          <p:nvPr/>
        </p:nvPicPr>
        <p:blipFill>
          <a:blip r:embed="rId4"/>
          <a:stretch>
            <a:fillRect/>
          </a:stretch>
        </p:blipFill>
        <p:spPr>
          <a:xfrm>
            <a:off x="7164288" y="13907"/>
            <a:ext cx="1975520" cy="606781"/>
          </a:xfrm>
          <a:prstGeom prst="rect">
            <a:avLst/>
          </a:prstGeom>
        </p:spPr>
      </p:pic>
    </p:spTree>
    <p:extLst>
      <p:ext uri="{BB962C8B-B14F-4D97-AF65-F5344CB8AC3E}">
        <p14:creationId xmlns:p14="http://schemas.microsoft.com/office/powerpoint/2010/main" val="410516351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620688"/>
            <a:ext cx="9036496" cy="1008112"/>
          </a:xfrm>
        </p:spPr>
        <p:txBody>
          <a:bodyPr>
            <a:noAutofit/>
          </a:bodyPr>
          <a:lstStyle/>
          <a:p>
            <a:pPr algn="ctr"/>
            <a:r>
              <a:rPr lang="tr-TR" sz="3300" b="1" dirty="0">
                <a:latin typeface="Tahoma" pitchFamily="34" charset="0"/>
                <a:ea typeface="Tahoma" pitchFamily="34" charset="0"/>
                <a:cs typeface="Tahoma" pitchFamily="34" charset="0"/>
              </a:rPr>
              <a:t>FOTOFEREZ İŞLEMİDE FATURULANDIRMA  </a:t>
            </a:r>
          </a:p>
        </p:txBody>
      </p:sp>
      <p:sp>
        <p:nvSpPr>
          <p:cNvPr id="3" name="2 İçerik Yer Tutucusu"/>
          <p:cNvSpPr>
            <a:spLocks noGrp="1"/>
          </p:cNvSpPr>
          <p:nvPr>
            <p:ph idx="1"/>
          </p:nvPr>
        </p:nvSpPr>
        <p:spPr>
          <a:xfrm>
            <a:off x="251520" y="1844824"/>
            <a:ext cx="8229600" cy="4389120"/>
          </a:xfrm>
        </p:spPr>
        <p:txBody>
          <a:bodyPr>
            <a:normAutofit/>
          </a:bodyPr>
          <a:lstStyle/>
          <a:p>
            <a:r>
              <a:rPr lang="tr-TR" sz="1200" dirty="0">
                <a:latin typeface="Tahoma" pitchFamily="34" charset="0"/>
                <a:ea typeface="Tahoma" pitchFamily="34" charset="0"/>
                <a:cs typeface="Tahoma" pitchFamily="34" charset="0"/>
              </a:rPr>
              <a:t>Ayakta veya yatarak tedavi gören hastalara uygulanan her bir seans </a:t>
            </a:r>
            <a:r>
              <a:rPr lang="tr-TR" sz="1200" dirty="0" err="1">
                <a:latin typeface="Tahoma" pitchFamily="34" charset="0"/>
                <a:ea typeface="Tahoma" pitchFamily="34" charset="0"/>
                <a:cs typeface="Tahoma" pitchFamily="34" charset="0"/>
              </a:rPr>
              <a:t>ekstrakorporeal</a:t>
            </a:r>
            <a:r>
              <a:rPr lang="tr-TR" sz="1200" dirty="0">
                <a:latin typeface="Tahoma" pitchFamily="34" charset="0"/>
                <a:ea typeface="Tahoma" pitchFamily="34" charset="0"/>
                <a:cs typeface="Tahoma" pitchFamily="34" charset="0"/>
              </a:rPr>
              <a:t> </a:t>
            </a:r>
            <a:r>
              <a:rPr lang="tr-TR" sz="1200" dirty="0" err="1">
                <a:latin typeface="Tahoma" pitchFamily="34" charset="0"/>
                <a:ea typeface="Tahoma" pitchFamily="34" charset="0"/>
                <a:cs typeface="Tahoma" pitchFamily="34" charset="0"/>
              </a:rPr>
              <a:t>fotoferez</a:t>
            </a:r>
            <a:r>
              <a:rPr lang="tr-TR" sz="1200" dirty="0">
                <a:latin typeface="Tahoma" pitchFamily="34" charset="0"/>
                <a:ea typeface="Tahoma" pitchFamily="34" charset="0"/>
                <a:cs typeface="Tahoma" pitchFamily="34" charset="0"/>
              </a:rPr>
              <a:t> tedavisi, SUT eki EK-2/B Listesinde yer alan “704.941” kod numaralı ve “704.940” kod numaralı işlemler üzerinden sağlık kurumlarınca faturalandırılır  ve bedelleri Kurumca karşılanır. SUT eki EK-2/B Listesi “704.941” kod numaralı “</a:t>
            </a:r>
            <a:r>
              <a:rPr lang="tr-TR" sz="1200" dirty="0" err="1">
                <a:latin typeface="Tahoma" pitchFamily="34" charset="0"/>
                <a:ea typeface="Tahoma" pitchFamily="34" charset="0"/>
                <a:cs typeface="Tahoma" pitchFamily="34" charset="0"/>
              </a:rPr>
              <a:t>Ekstrakorporeal</a:t>
            </a:r>
            <a:r>
              <a:rPr lang="tr-TR" sz="1200" dirty="0">
                <a:latin typeface="Tahoma" pitchFamily="34" charset="0"/>
                <a:ea typeface="Tahoma" pitchFamily="34" charset="0"/>
                <a:cs typeface="Tahoma" pitchFamily="34" charset="0"/>
              </a:rPr>
              <a:t> </a:t>
            </a:r>
            <a:r>
              <a:rPr lang="tr-TR" sz="1200" dirty="0" err="1">
                <a:latin typeface="Tahoma" pitchFamily="34" charset="0"/>
                <a:ea typeface="Tahoma" pitchFamily="34" charset="0"/>
                <a:cs typeface="Tahoma" pitchFamily="34" charset="0"/>
              </a:rPr>
              <a:t>Fotoferez</a:t>
            </a:r>
            <a:r>
              <a:rPr lang="tr-TR" sz="1200" dirty="0">
                <a:latin typeface="Tahoma" pitchFamily="34" charset="0"/>
                <a:ea typeface="Tahoma" pitchFamily="34" charset="0"/>
                <a:cs typeface="Tahoma" pitchFamily="34" charset="0"/>
              </a:rPr>
              <a:t> Tedavisi” işlem puanına, tedavide kullanılan işlem kiti, fistül iğnesi, </a:t>
            </a:r>
            <a:r>
              <a:rPr lang="tr-TR" sz="1200" dirty="0" err="1">
                <a:latin typeface="Tahoma" pitchFamily="34" charset="0"/>
                <a:ea typeface="Tahoma" pitchFamily="34" charset="0"/>
                <a:cs typeface="Tahoma" pitchFamily="34" charset="0"/>
              </a:rPr>
              <a:t>fotoferez</a:t>
            </a:r>
            <a:r>
              <a:rPr lang="tr-TR" sz="1200" dirty="0">
                <a:latin typeface="Tahoma" pitchFamily="34" charset="0"/>
                <a:ea typeface="Tahoma" pitchFamily="34" charset="0"/>
                <a:cs typeface="Tahoma" pitchFamily="34" charset="0"/>
              </a:rPr>
              <a:t> tedavisi </a:t>
            </a:r>
            <a:r>
              <a:rPr lang="tr-TR" sz="1200" dirty="0" err="1">
                <a:latin typeface="Tahoma" pitchFamily="34" charset="0"/>
                <a:ea typeface="Tahoma" pitchFamily="34" charset="0"/>
                <a:cs typeface="Tahoma" pitchFamily="34" charset="0"/>
              </a:rPr>
              <a:t>endikasyonu</a:t>
            </a:r>
            <a:r>
              <a:rPr lang="tr-TR" sz="1200" dirty="0">
                <a:latin typeface="Tahoma" pitchFamily="34" charset="0"/>
                <a:ea typeface="Tahoma" pitchFamily="34" charset="0"/>
                <a:cs typeface="Tahoma" pitchFamily="34" charset="0"/>
              </a:rPr>
              <a:t> olan </a:t>
            </a:r>
            <a:r>
              <a:rPr lang="tr-TR" sz="1200" dirty="0" err="1">
                <a:latin typeface="Tahoma" pitchFamily="34" charset="0"/>
                <a:ea typeface="Tahoma" pitchFamily="34" charset="0"/>
                <a:cs typeface="Tahoma" pitchFamily="34" charset="0"/>
              </a:rPr>
              <a:t>metoksipsoralen</a:t>
            </a:r>
            <a:r>
              <a:rPr lang="tr-TR" sz="1200" dirty="0">
                <a:latin typeface="Tahoma" pitchFamily="34" charset="0"/>
                <a:ea typeface="Tahoma" pitchFamily="34" charset="0"/>
                <a:cs typeface="Tahoma" pitchFamily="34" charset="0"/>
              </a:rPr>
              <a:t>, UV-A lambaları, </a:t>
            </a:r>
            <a:r>
              <a:rPr lang="tr-TR" sz="1200" dirty="0" err="1">
                <a:latin typeface="Tahoma" pitchFamily="34" charset="0"/>
                <a:ea typeface="Tahoma" pitchFamily="34" charset="0"/>
                <a:cs typeface="Tahoma" pitchFamily="34" charset="0"/>
              </a:rPr>
              <a:t>izotonik</a:t>
            </a:r>
            <a:r>
              <a:rPr lang="tr-TR" sz="1200" dirty="0">
                <a:latin typeface="Tahoma" pitchFamily="34" charset="0"/>
                <a:ea typeface="Tahoma" pitchFamily="34" charset="0"/>
                <a:cs typeface="Tahoma" pitchFamily="34" charset="0"/>
              </a:rPr>
              <a:t> serum, </a:t>
            </a:r>
            <a:r>
              <a:rPr lang="tr-TR" sz="1200" dirty="0" err="1">
                <a:latin typeface="Tahoma" pitchFamily="34" charset="0"/>
                <a:ea typeface="Tahoma" pitchFamily="34" charset="0"/>
                <a:cs typeface="Tahoma" pitchFamily="34" charset="0"/>
              </a:rPr>
              <a:t>heparin</a:t>
            </a:r>
            <a:r>
              <a:rPr lang="tr-TR" sz="1200" dirty="0">
                <a:latin typeface="Tahoma" pitchFamily="34" charset="0"/>
                <a:ea typeface="Tahoma" pitchFamily="34" charset="0"/>
                <a:cs typeface="Tahoma" pitchFamily="34" charset="0"/>
              </a:rPr>
              <a:t>, erişim </a:t>
            </a:r>
            <a:r>
              <a:rPr lang="tr-TR" sz="1200" dirty="0" err="1">
                <a:latin typeface="Tahoma" pitchFamily="34" charset="0"/>
                <a:ea typeface="Tahoma" pitchFamily="34" charset="0"/>
                <a:cs typeface="Tahoma" pitchFamily="34" charset="0"/>
              </a:rPr>
              <a:t>katateri</a:t>
            </a:r>
            <a:r>
              <a:rPr lang="tr-TR" sz="1200" dirty="0">
                <a:latin typeface="Tahoma" pitchFamily="34" charset="0"/>
                <a:ea typeface="Tahoma" pitchFamily="34" charset="0"/>
                <a:cs typeface="Tahoma" pitchFamily="34" charset="0"/>
              </a:rPr>
              <a:t> dâhildir.</a:t>
            </a:r>
          </a:p>
          <a:p>
            <a:pPr marL="0" indent="0">
              <a:buNone/>
            </a:pPr>
            <a:r>
              <a:rPr lang="tr-TR" sz="1200" dirty="0">
                <a:latin typeface="Tahoma" pitchFamily="34" charset="0"/>
                <a:ea typeface="Tahoma" pitchFamily="34" charset="0"/>
                <a:cs typeface="Tahoma" pitchFamily="34" charset="0"/>
              </a:rPr>
              <a:t>   </a:t>
            </a:r>
          </a:p>
        </p:txBody>
      </p:sp>
      <p:graphicFrame>
        <p:nvGraphicFramePr>
          <p:cNvPr id="4" name="Tablo 3"/>
          <p:cNvGraphicFramePr>
            <a:graphicFrameLocks noGrp="1"/>
          </p:cNvGraphicFramePr>
          <p:nvPr>
            <p:extLst>
              <p:ext uri="{D42A27DB-BD31-4B8C-83A1-F6EECF244321}">
                <p14:modId xmlns:p14="http://schemas.microsoft.com/office/powerpoint/2010/main" val="2914401327"/>
              </p:ext>
            </p:extLst>
          </p:nvPr>
        </p:nvGraphicFramePr>
        <p:xfrm>
          <a:off x="467544" y="2924944"/>
          <a:ext cx="8229600" cy="3316899"/>
        </p:xfrm>
        <a:graphic>
          <a:graphicData uri="http://schemas.openxmlformats.org/drawingml/2006/table">
            <a:tbl>
              <a:tblPr/>
              <a:tblGrid>
                <a:gridCol w="1235845">
                  <a:extLst>
                    <a:ext uri="{9D8B030D-6E8A-4147-A177-3AD203B41FA5}">
                      <a16:colId xmlns:a16="http://schemas.microsoft.com/office/drawing/2014/main" val="20000"/>
                    </a:ext>
                  </a:extLst>
                </a:gridCol>
                <a:gridCol w="1932411">
                  <a:extLst>
                    <a:ext uri="{9D8B030D-6E8A-4147-A177-3AD203B41FA5}">
                      <a16:colId xmlns:a16="http://schemas.microsoft.com/office/drawing/2014/main" val="20001"/>
                    </a:ext>
                  </a:extLst>
                </a:gridCol>
                <a:gridCol w="2246989">
                  <a:extLst>
                    <a:ext uri="{9D8B030D-6E8A-4147-A177-3AD203B41FA5}">
                      <a16:colId xmlns:a16="http://schemas.microsoft.com/office/drawing/2014/main" val="20002"/>
                    </a:ext>
                  </a:extLst>
                </a:gridCol>
                <a:gridCol w="1238653">
                  <a:extLst>
                    <a:ext uri="{9D8B030D-6E8A-4147-A177-3AD203B41FA5}">
                      <a16:colId xmlns:a16="http://schemas.microsoft.com/office/drawing/2014/main" val="20003"/>
                    </a:ext>
                  </a:extLst>
                </a:gridCol>
                <a:gridCol w="1575702">
                  <a:extLst>
                    <a:ext uri="{9D8B030D-6E8A-4147-A177-3AD203B41FA5}">
                      <a16:colId xmlns:a16="http://schemas.microsoft.com/office/drawing/2014/main" val="20004"/>
                    </a:ext>
                  </a:extLst>
                </a:gridCol>
              </a:tblGrid>
              <a:tr h="174110">
                <a:tc gridSpan="5">
                  <a:txBody>
                    <a:bodyPr/>
                    <a:lstStyle/>
                    <a:p>
                      <a:pPr algn="ctr" fontAlgn="ctr"/>
                      <a:r>
                        <a:rPr lang="tr-TR" sz="800" b="1" i="0" u="none" strike="noStrike" dirty="0">
                          <a:solidFill>
                            <a:srgbClr val="000000"/>
                          </a:solidFill>
                          <a:effectLst/>
                          <a:latin typeface="Times New Roman"/>
                        </a:rPr>
                        <a:t>HİZMET BAŞI İŞLEM PUAN LİSTESİ (EK-2/B)</a:t>
                      </a:r>
                    </a:p>
                  </a:txBody>
                  <a:tcPr marL="8705" marR="8705" marT="8705" marB="0" anchor="ctr">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solidFill>
                      <a:srgbClr val="FF000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82815">
                <a:tc>
                  <a:txBody>
                    <a:bodyPr/>
                    <a:lstStyle/>
                    <a:p>
                      <a:pPr algn="ctr" fontAlgn="ctr"/>
                      <a:r>
                        <a:rPr lang="tr-TR" sz="800" b="1" i="0" u="none" strike="noStrike">
                          <a:solidFill>
                            <a:srgbClr val="000000"/>
                          </a:solidFill>
                          <a:effectLst/>
                          <a:latin typeface="Times New Roman"/>
                        </a:rPr>
                        <a:t>İŞLEM KODU</a:t>
                      </a:r>
                    </a:p>
                  </a:txBody>
                  <a:tcPr marL="8705" marR="8705" marT="870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tr-TR" sz="800" b="1" i="0" u="none" strike="noStrike">
                          <a:solidFill>
                            <a:srgbClr val="000000"/>
                          </a:solidFill>
                          <a:effectLst/>
                          <a:latin typeface="Times New Roman"/>
                        </a:rPr>
                        <a:t>İŞLEM ADI</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tr-TR" sz="800" b="1" i="0" u="none" strike="noStrike">
                          <a:solidFill>
                            <a:srgbClr val="000000"/>
                          </a:solidFill>
                          <a:effectLst/>
                          <a:latin typeface="Times New Roman"/>
                        </a:rPr>
                        <a:t> AÇIKLAMA </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l" fontAlgn="b"/>
                      <a:r>
                        <a:rPr lang="tr-TR" sz="1000" b="0" i="0" u="none" strike="noStrike">
                          <a:solidFill>
                            <a:srgbClr val="000000"/>
                          </a:solidFill>
                          <a:effectLst/>
                          <a:latin typeface="Calibri"/>
                        </a:rPr>
                        <a:t>İŞLEM PUANI</a:t>
                      </a:r>
                    </a:p>
                  </a:txBody>
                  <a:tcPr marL="8705" marR="8705" marT="870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fontAlgn="b"/>
                      <a:r>
                        <a:rPr lang="tr-TR" sz="1000" b="0" i="0" u="none" strike="noStrike" dirty="0">
                          <a:solidFill>
                            <a:srgbClr val="000000"/>
                          </a:solidFill>
                          <a:effectLst/>
                          <a:latin typeface="Calibri"/>
                        </a:rPr>
                        <a:t> FİYATI TL</a:t>
                      </a:r>
                    </a:p>
                  </a:txBody>
                  <a:tcPr marL="8705" marR="8705" marT="870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1"/>
                  </a:ext>
                </a:extLst>
              </a:tr>
              <a:tr h="452686">
                <a:tc>
                  <a:txBody>
                    <a:bodyPr/>
                    <a:lstStyle/>
                    <a:p>
                      <a:pPr algn="ctr" fontAlgn="ctr"/>
                      <a:r>
                        <a:rPr lang="tr-TR" sz="900" b="0" i="0" u="none" strike="noStrike">
                          <a:solidFill>
                            <a:srgbClr val="000000"/>
                          </a:solidFill>
                          <a:effectLst/>
                          <a:latin typeface="Calibri"/>
                        </a:rPr>
                        <a:t>HO1000</a:t>
                      </a:r>
                    </a:p>
                  </a:txBody>
                  <a:tcPr marL="8705" marR="8705" marT="8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ctr"/>
                      <a:r>
                        <a:rPr lang="tr-TR" sz="900" b="0" i="0" u="none" strike="noStrike">
                          <a:solidFill>
                            <a:srgbClr val="000000"/>
                          </a:solidFill>
                          <a:effectLst/>
                          <a:latin typeface="Calibri"/>
                        </a:rPr>
                        <a:t>FOTOFEREZ SETİ</a:t>
                      </a:r>
                    </a:p>
                  </a:txBody>
                  <a:tcPr marL="8705" marR="8705" marT="8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just" fontAlgn="ctr"/>
                      <a:r>
                        <a:rPr lang="tr-TR" sz="900" b="0" i="0" u="none" strike="noStrike" dirty="0">
                          <a:solidFill>
                            <a:srgbClr val="000000"/>
                          </a:solidFill>
                          <a:effectLst/>
                          <a:latin typeface="Calibri"/>
                        </a:rPr>
                        <a:t> </a:t>
                      </a:r>
                    </a:p>
                  </a:txBody>
                  <a:tcPr marL="8705" marR="8705" marT="870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tr-TR" sz="1000" b="0" i="0" u="none" strike="noStrike">
                          <a:solidFill>
                            <a:srgbClr val="000000"/>
                          </a:solidFill>
                          <a:effectLst/>
                          <a:latin typeface="Calibri"/>
                        </a:rPr>
                        <a:t> </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tr-TR" sz="1000" b="0" i="0" u="none" strike="noStrike" dirty="0">
                          <a:solidFill>
                            <a:srgbClr val="000000"/>
                          </a:solidFill>
                          <a:effectLst/>
                          <a:latin typeface="Calibri"/>
                        </a:rPr>
                        <a:t>10,907,76</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0002"/>
                  </a:ext>
                </a:extLst>
              </a:tr>
              <a:tr h="896666">
                <a:tc>
                  <a:txBody>
                    <a:bodyPr/>
                    <a:lstStyle/>
                    <a:p>
                      <a:pPr algn="ctr" fontAlgn="ctr"/>
                      <a:r>
                        <a:rPr lang="tr-TR" sz="900" b="0" i="0" u="none" strike="noStrike">
                          <a:solidFill>
                            <a:srgbClr val="000000"/>
                          </a:solidFill>
                          <a:effectLst/>
                          <a:latin typeface="Calibri"/>
                        </a:rPr>
                        <a:t>HO1001</a:t>
                      </a:r>
                    </a:p>
                  </a:txBody>
                  <a:tcPr marL="8705" marR="8705" marT="8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l" fontAlgn="ctr"/>
                      <a:r>
                        <a:rPr lang="tr-TR" sz="900" b="0" i="0" u="none" strike="noStrike" dirty="0">
                          <a:solidFill>
                            <a:srgbClr val="000000"/>
                          </a:solidFill>
                          <a:effectLst/>
                          <a:latin typeface="Calibri"/>
                        </a:rPr>
                        <a:t>LÖKOFEREZ SETİ (PERİFERİK KÖK HÜCRE TOPLAMA VE/VEYA İŞLEME VE/VEYA KONSANTRE ETME SETİ)</a:t>
                      </a:r>
                    </a:p>
                  </a:txBody>
                  <a:tcPr marL="8705" marR="8705" marT="870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just" fontAlgn="ctr"/>
                      <a:r>
                        <a:rPr lang="tr-TR" sz="900" b="0" i="0" u="none" strike="noStrike">
                          <a:solidFill>
                            <a:srgbClr val="000000"/>
                          </a:solidFill>
                          <a:effectLst/>
                          <a:latin typeface="Calibri"/>
                        </a:rPr>
                        <a:t>(1) Benign veya malign hematolojik hastalık tanısı alan kişilerin terapötik aferez tedavilerinde, nötropenik hastalarda, otolog veya allojenik kök hücre nakli planlanan hastalarda hematoloji uzman onayı ile kullanılması halinde bedeli karşılanır.</a:t>
                      </a:r>
                    </a:p>
                  </a:txBody>
                  <a:tcPr marL="8705" marR="8705" marT="870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tr-TR" sz="1000" b="0" i="0" u="none" strike="noStrike">
                          <a:solidFill>
                            <a:srgbClr val="000000"/>
                          </a:solidFill>
                          <a:effectLst/>
                          <a:latin typeface="Calibri"/>
                        </a:rPr>
                        <a:t> </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tr-TR" sz="1000" b="0" i="0" u="none" strike="noStrike" dirty="0">
                          <a:solidFill>
                            <a:srgbClr val="000000"/>
                          </a:solidFill>
                          <a:effectLst/>
                          <a:latin typeface="Calibri"/>
                        </a:rPr>
                        <a:t>4.513,15</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0003"/>
                  </a:ext>
                </a:extLst>
              </a:tr>
              <a:tr h="182815">
                <a:tc>
                  <a:txBody>
                    <a:bodyPr/>
                    <a:lstStyle/>
                    <a:p>
                      <a:pPr algn="ctr" fontAlgn="ctr"/>
                      <a:r>
                        <a:rPr lang="tr-TR" sz="800" b="0" i="0" u="none" strike="noStrike" dirty="0">
                          <a:solidFill>
                            <a:srgbClr val="000000"/>
                          </a:solidFill>
                          <a:effectLst/>
                          <a:latin typeface="Times New Roman"/>
                        </a:rPr>
                        <a:t>704940</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l" fontAlgn="ctr"/>
                      <a:r>
                        <a:rPr lang="tr-TR" sz="800" b="0" i="0" u="none" strike="noStrike">
                          <a:solidFill>
                            <a:srgbClr val="000000"/>
                          </a:solidFill>
                          <a:effectLst/>
                          <a:latin typeface="Times New Roman"/>
                        </a:rPr>
                        <a:t>Aferez, Fotoferezis (1 seans)</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ctr"/>
                      <a:r>
                        <a:rPr lang="tr-TR" sz="800" b="0" i="0" u="none" strike="noStrike">
                          <a:solidFill>
                            <a:srgbClr val="000000"/>
                          </a:solidFill>
                          <a:effectLst/>
                          <a:latin typeface="Times New Roman"/>
                        </a:rPr>
                        <a:t> </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tr-TR" sz="900" b="0" i="0" u="none" strike="noStrike">
                          <a:solidFill>
                            <a:srgbClr val="000000"/>
                          </a:solidFill>
                          <a:effectLst/>
                          <a:latin typeface="Cambria"/>
                        </a:rPr>
                        <a:t>834,20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tc>
                  <a:txBody>
                    <a:bodyPr/>
                    <a:lstStyle/>
                    <a:p>
                      <a:pPr algn="ctr" fontAlgn="ctr"/>
                      <a:r>
                        <a:rPr lang="tr-TR" sz="1100" b="0" i="0" u="none" strike="noStrike" dirty="0">
                          <a:solidFill>
                            <a:srgbClr val="000000"/>
                          </a:solidFill>
                          <a:effectLst/>
                          <a:latin typeface="Cambria"/>
                        </a:rPr>
                        <a:t>434,68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0004"/>
                  </a:ext>
                </a:extLst>
              </a:tr>
              <a:tr h="182815">
                <a:tc rowSpan="3" gridSpan="3">
                  <a:txBody>
                    <a:bodyPr/>
                    <a:lstStyle/>
                    <a:p>
                      <a:pPr algn="ctr" fontAlgn="ctr"/>
                      <a:r>
                        <a:rPr lang="tr-TR" sz="1200" b="0" i="0" u="none" strike="noStrike" dirty="0">
                          <a:solidFill>
                            <a:srgbClr val="000000"/>
                          </a:solidFill>
                          <a:effectLst/>
                          <a:latin typeface="Times New Roman"/>
                        </a:rPr>
                        <a:t>16,255,76  -  15,564,41                  691,35 TL KAR ELDE EDECEKSİNİZ.</a:t>
                      </a:r>
                    </a:p>
                    <a:p>
                      <a:pPr algn="ctr" fontAlgn="ctr"/>
                      <a:r>
                        <a:rPr lang="tr-TR" sz="1200" b="0" i="0" u="none" strike="noStrike" dirty="0" err="1">
                          <a:solidFill>
                            <a:srgbClr val="000000"/>
                          </a:solidFill>
                          <a:effectLst/>
                          <a:latin typeface="Times New Roman"/>
                        </a:rPr>
                        <a:t>Fotoferez</a:t>
                      </a:r>
                      <a:r>
                        <a:rPr lang="tr-TR" sz="1200" b="0" i="0" u="none" strike="noStrike" baseline="0" dirty="0">
                          <a:solidFill>
                            <a:srgbClr val="000000"/>
                          </a:solidFill>
                          <a:effectLst/>
                          <a:latin typeface="Times New Roman"/>
                        </a:rPr>
                        <a:t> seti +  </a:t>
                      </a:r>
                      <a:r>
                        <a:rPr lang="tr-TR" sz="1200" b="0" i="0" u="none" strike="noStrike" baseline="0" dirty="0" err="1">
                          <a:solidFill>
                            <a:srgbClr val="000000"/>
                          </a:solidFill>
                          <a:effectLst/>
                          <a:latin typeface="Times New Roman"/>
                        </a:rPr>
                        <a:t>Lökoferez</a:t>
                      </a:r>
                      <a:r>
                        <a:rPr lang="tr-TR" sz="1200" b="0" i="0" u="none" strike="noStrike" baseline="0" dirty="0">
                          <a:solidFill>
                            <a:srgbClr val="000000"/>
                          </a:solidFill>
                          <a:effectLst/>
                          <a:latin typeface="Times New Roman"/>
                        </a:rPr>
                        <a:t> seti : 40000-14764 :</a:t>
                      </a:r>
                      <a:r>
                        <a:rPr lang="tr-TR" sz="1200" b="1" i="0" u="none" strike="noStrike" baseline="0" dirty="0">
                          <a:solidFill>
                            <a:srgbClr val="000000"/>
                          </a:solidFill>
                          <a:effectLst/>
                          <a:latin typeface="Times New Roman"/>
                        </a:rPr>
                        <a:t>23,744,76</a:t>
                      </a:r>
                      <a:r>
                        <a:rPr lang="tr-TR" sz="1200" b="0" i="0" u="none" strike="noStrike" baseline="0" dirty="0">
                          <a:solidFill>
                            <a:srgbClr val="000000"/>
                          </a:solidFill>
                          <a:effectLst/>
                          <a:latin typeface="Times New Roman"/>
                        </a:rPr>
                        <a:t>  TL ZARAR 1 İŞLEM </a:t>
                      </a:r>
                    </a:p>
                    <a:p>
                      <a:pPr algn="ctr" fontAlgn="ctr"/>
                      <a:r>
                        <a:rPr lang="tr-TR" sz="1200" b="0" i="0" u="none" strike="noStrike" baseline="0" dirty="0">
                          <a:solidFill>
                            <a:srgbClr val="000000"/>
                          </a:solidFill>
                          <a:effectLst/>
                          <a:latin typeface="Times New Roman"/>
                        </a:rPr>
                        <a:t> 26 SEANS =617,344  TL ZARAR</a:t>
                      </a:r>
                      <a:endParaRPr lang="tr-TR" sz="1200" b="0" i="0" u="none" strike="noStrike" dirty="0">
                        <a:solidFill>
                          <a:srgbClr val="000000"/>
                        </a:solidFill>
                        <a:effectLst/>
                        <a:latin typeface="Times New Roman"/>
                      </a:endParaRPr>
                    </a:p>
                  </a:txBody>
                  <a:tcPr marL="8705" marR="8705" marT="8705"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3" hMerge="1">
                  <a:txBody>
                    <a:bodyPr/>
                    <a:lstStyle/>
                    <a:p>
                      <a:endParaRPr lang="tr-TR"/>
                    </a:p>
                  </a:txBody>
                  <a:tcPr/>
                </a:tc>
                <a:tc rowSpan="3" hMerge="1">
                  <a:txBody>
                    <a:bodyPr/>
                    <a:lstStyle/>
                    <a:p>
                      <a:endParaRPr lang="tr-TR"/>
                    </a:p>
                  </a:txBody>
                  <a:tcPr/>
                </a:tc>
                <a:tc>
                  <a:txBody>
                    <a:bodyPr/>
                    <a:lstStyle/>
                    <a:p>
                      <a:pPr algn="ctr" fontAlgn="ctr"/>
                      <a:r>
                        <a:rPr lang="tr-TR" sz="800" b="0" i="0" u="none" strike="noStrike">
                          <a:solidFill>
                            <a:srgbClr val="000000"/>
                          </a:solidFill>
                          <a:effectLst/>
                          <a:latin typeface="Times New Roman"/>
                        </a:rPr>
                        <a:t> TOPLAM </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1000" b="0" i="0" u="none" strike="noStrike" dirty="0">
                          <a:solidFill>
                            <a:srgbClr val="000000"/>
                          </a:solidFill>
                          <a:effectLst/>
                          <a:latin typeface="Calibri"/>
                        </a:rPr>
                        <a:t>15,855,59</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5"/>
                  </a:ext>
                </a:extLst>
              </a:tr>
              <a:tr h="182815">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ctr" fontAlgn="ctr"/>
                      <a:r>
                        <a:rPr lang="tr-TR" sz="800" b="0" i="0" u="none" strike="noStrike" dirty="0">
                          <a:solidFill>
                            <a:srgbClr val="000000"/>
                          </a:solidFill>
                          <a:effectLst/>
                          <a:latin typeface="Times New Roman"/>
                        </a:rPr>
                        <a:t> İŞLEM  ÜCRETİ   </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a:r>
                        <a:rPr lang="tr-TR" sz="1000" dirty="0">
                          <a:latin typeface="+mj-lt"/>
                        </a:rPr>
                        <a:t>                                                                      400,17</a:t>
                      </a:r>
                    </a:p>
                  </a:txBody>
                  <a:tcPr marL="8705" marR="8705" marT="870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6"/>
                  </a:ext>
                </a:extLst>
              </a:tr>
              <a:tr h="182815">
                <a:tc gridSpan="3" vMerge="1">
                  <a:txBody>
                    <a:bodyPr/>
                    <a:lstStyle/>
                    <a:p>
                      <a:endParaRPr lang="tr-TR"/>
                    </a:p>
                  </a:txBody>
                  <a:tcPr/>
                </a:tc>
                <a:tc hMerge="1" vMerge="1">
                  <a:txBody>
                    <a:bodyPr/>
                    <a:lstStyle/>
                    <a:p>
                      <a:endParaRPr lang="tr-TR"/>
                    </a:p>
                  </a:txBody>
                  <a:tcPr/>
                </a:tc>
                <a:tc hMerge="1" vMerge="1">
                  <a:txBody>
                    <a:bodyPr/>
                    <a:lstStyle/>
                    <a:p>
                      <a:endParaRPr lang="tr-TR"/>
                    </a:p>
                  </a:txBody>
                  <a:tcPr/>
                </a:tc>
                <a:tc>
                  <a:txBody>
                    <a:bodyPr/>
                    <a:lstStyle/>
                    <a:p>
                      <a:pPr algn="ctr" fontAlgn="ctr"/>
                      <a:r>
                        <a:rPr lang="tr-TR" sz="800" b="0" i="0" u="none" strike="noStrike">
                          <a:solidFill>
                            <a:srgbClr val="000000"/>
                          </a:solidFill>
                          <a:effectLst/>
                          <a:latin typeface="Times New Roman"/>
                        </a:rPr>
                        <a:t> TOPLAM </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algn="ctr" fontAlgn="ctr"/>
                      <a:r>
                        <a:rPr lang="tr-TR" sz="1000" b="0" i="0" u="none" strike="noStrike" dirty="0">
                          <a:solidFill>
                            <a:srgbClr val="000000"/>
                          </a:solidFill>
                          <a:effectLst/>
                          <a:latin typeface="Calibri"/>
                        </a:rPr>
                        <a:t>16,255,76</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7"/>
                  </a:ext>
                </a:extLst>
              </a:tr>
              <a:tr h="182815">
                <a:tc gridSpan="5">
                  <a:txBody>
                    <a:bodyPr/>
                    <a:lstStyle/>
                    <a:p>
                      <a:pPr algn="ctr" fontAlgn="ctr"/>
                      <a:r>
                        <a:rPr lang="tr-TR" sz="800" b="0" i="0" u="none" strike="noStrike" dirty="0">
                          <a:solidFill>
                            <a:srgbClr val="000000"/>
                          </a:solidFill>
                          <a:effectLst/>
                          <a:latin typeface="Times New Roman"/>
                        </a:rPr>
                        <a:t>FARK :864      </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50"/>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8"/>
                  </a:ext>
                </a:extLst>
              </a:tr>
              <a:tr h="565857">
                <a:tc>
                  <a:txBody>
                    <a:bodyPr/>
                    <a:lstStyle/>
                    <a:p>
                      <a:pPr algn="ctr" fontAlgn="ctr"/>
                      <a:r>
                        <a:rPr lang="tr-TR" sz="800" b="0" i="0" u="none" strike="noStrike">
                          <a:solidFill>
                            <a:srgbClr val="000000"/>
                          </a:solidFill>
                          <a:effectLst/>
                          <a:latin typeface="Times New Roman"/>
                        </a:rPr>
                        <a:t>704941</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l" fontAlgn="ctr"/>
                      <a:r>
                        <a:rPr lang="tr-TR" sz="800" b="0" i="0" u="none" strike="noStrike">
                          <a:solidFill>
                            <a:srgbClr val="000000"/>
                          </a:solidFill>
                          <a:effectLst/>
                          <a:latin typeface="Times New Roman"/>
                        </a:rPr>
                        <a:t>Ekstrakorpereal Fotoferez Tedavisi (1 seans)</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BF1DE"/>
                    </a:solidFill>
                  </a:tcPr>
                </a:tc>
                <a:tc>
                  <a:txBody>
                    <a:bodyPr/>
                    <a:lstStyle/>
                    <a:p>
                      <a:pPr algn="l" fontAlgn="ctr"/>
                      <a:r>
                        <a:rPr lang="tr-TR" sz="800" b="0" i="0" u="none" strike="noStrike">
                          <a:solidFill>
                            <a:srgbClr val="000000"/>
                          </a:solidFill>
                          <a:effectLst/>
                          <a:latin typeface="Times New Roman"/>
                        </a:rPr>
                        <a:t>İşlem kiti, fistül iğnesi,  fotoferez tedavisi endikasyonu olan metoksipsoralen, UV-A lambaları, izotonik serum, heparin, erişim kateteri ve her türlü tıbbi malzeme, işlem ve ilaçlar dahildir.</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ctr"/>
                      <a:r>
                        <a:rPr lang="tr-TR" sz="800" b="0" i="0" u="none" strike="noStrike" dirty="0">
                          <a:solidFill>
                            <a:srgbClr val="000000"/>
                          </a:solidFill>
                          <a:effectLst/>
                          <a:latin typeface="Times New Roman"/>
                        </a:rPr>
                        <a:t>          26,246,91                    </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tc>
                  <a:txBody>
                    <a:bodyPr/>
                    <a:lstStyle/>
                    <a:p>
                      <a:pPr algn="ctr" fontAlgn="ctr"/>
                      <a:r>
                        <a:rPr lang="tr-TR" sz="1000" b="0" i="0" u="none" strike="noStrike" dirty="0">
                          <a:solidFill>
                            <a:srgbClr val="000000"/>
                          </a:solidFill>
                          <a:effectLst/>
                          <a:latin typeface="Calibri"/>
                        </a:rPr>
                        <a:t>15.564,41</a:t>
                      </a:r>
                    </a:p>
                  </a:txBody>
                  <a:tcPr marL="8705" marR="8705" marT="870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BF1DE"/>
                    </a:solidFill>
                  </a:tcPr>
                </a:tc>
                <a:extLst>
                  <a:ext uri="{0D108BD9-81ED-4DB2-BD59-A6C34878D82A}">
                    <a16:rowId xmlns:a16="http://schemas.microsoft.com/office/drawing/2014/main" val="10009"/>
                  </a:ext>
                </a:extLst>
              </a:tr>
            </a:tbl>
          </a:graphicData>
        </a:graphic>
      </p:graphicFrame>
      <p:sp>
        <p:nvSpPr>
          <p:cNvPr id="7" name="Sağ Ok 6"/>
          <p:cNvSpPr/>
          <p:nvPr/>
        </p:nvSpPr>
        <p:spPr>
          <a:xfrm>
            <a:off x="2591780" y="4954486"/>
            <a:ext cx="360040" cy="720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t> </a:t>
            </a:r>
          </a:p>
        </p:txBody>
      </p:sp>
      <p:pic>
        <p:nvPicPr>
          <p:cNvPr id="5" name="Picture 2" descr="C:\Users\User\Desktop\Ekran Alıntısı.PNG">
            <a:extLst>
              <a:ext uri="{FF2B5EF4-FFF2-40B4-BE49-F238E27FC236}">
                <a16:creationId xmlns:a16="http://schemas.microsoft.com/office/drawing/2014/main" id="{B638AC80-23A1-BF1B-EC6D-53D413EEDD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08112"/>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82683D3E-3C18-D640-EB5D-8D5199C7E398}"/>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636680"/>
          </a:xfrm>
        </p:spPr>
        <p:txBody>
          <a:bodyPr>
            <a:normAutofit/>
          </a:bodyPr>
          <a:lstStyle/>
          <a:p>
            <a:pPr algn="ctr"/>
            <a:r>
              <a:rPr lang="tr-TR" sz="3300" b="1" dirty="0">
                <a:latin typeface="Tahoma" pitchFamily="34" charset="0"/>
                <a:ea typeface="Tahoma" pitchFamily="34" charset="0"/>
                <a:cs typeface="Tahoma" pitchFamily="34" charset="0"/>
              </a:rPr>
              <a:t>TROMBOSİT AFEREZİNDE FATURA</a:t>
            </a:r>
          </a:p>
        </p:txBody>
      </p:sp>
      <p:graphicFrame>
        <p:nvGraphicFramePr>
          <p:cNvPr id="5" name="İçerik Yer Tutucusu 4"/>
          <p:cNvGraphicFramePr>
            <a:graphicFrameLocks noGrp="1"/>
          </p:cNvGraphicFramePr>
          <p:nvPr>
            <p:ph idx="1"/>
            <p:extLst>
              <p:ext uri="{D42A27DB-BD31-4B8C-83A1-F6EECF244321}">
                <p14:modId xmlns:p14="http://schemas.microsoft.com/office/powerpoint/2010/main" val="3503701663"/>
              </p:ext>
            </p:extLst>
          </p:nvPr>
        </p:nvGraphicFramePr>
        <p:xfrm>
          <a:off x="251520" y="1916832"/>
          <a:ext cx="8352928" cy="537114"/>
        </p:xfrm>
        <a:graphic>
          <a:graphicData uri="http://schemas.openxmlformats.org/drawingml/2006/table">
            <a:tbl>
              <a:tblPr/>
              <a:tblGrid>
                <a:gridCol w="504056">
                  <a:extLst>
                    <a:ext uri="{9D8B030D-6E8A-4147-A177-3AD203B41FA5}">
                      <a16:colId xmlns:a16="http://schemas.microsoft.com/office/drawing/2014/main" val="20000"/>
                    </a:ext>
                  </a:extLst>
                </a:gridCol>
                <a:gridCol w="3208323">
                  <a:extLst>
                    <a:ext uri="{9D8B030D-6E8A-4147-A177-3AD203B41FA5}">
                      <a16:colId xmlns:a16="http://schemas.microsoft.com/office/drawing/2014/main" val="20001"/>
                    </a:ext>
                  </a:extLst>
                </a:gridCol>
                <a:gridCol w="4003134">
                  <a:extLst>
                    <a:ext uri="{9D8B030D-6E8A-4147-A177-3AD203B41FA5}">
                      <a16:colId xmlns:a16="http://schemas.microsoft.com/office/drawing/2014/main" val="20002"/>
                    </a:ext>
                  </a:extLst>
                </a:gridCol>
                <a:gridCol w="637415">
                  <a:extLst>
                    <a:ext uri="{9D8B030D-6E8A-4147-A177-3AD203B41FA5}">
                      <a16:colId xmlns:a16="http://schemas.microsoft.com/office/drawing/2014/main" val="20003"/>
                    </a:ext>
                  </a:extLst>
                </a:gridCol>
              </a:tblGrid>
              <a:tr h="72008">
                <a:tc gridSpan="4">
                  <a:txBody>
                    <a:bodyPr/>
                    <a:lstStyle/>
                    <a:p>
                      <a:pPr algn="ctr" fontAlgn="ctr"/>
                      <a:r>
                        <a:rPr lang="tr-TR" sz="700" b="1" i="0" u="none" strike="noStrike" dirty="0">
                          <a:solidFill>
                            <a:srgbClr val="000000"/>
                          </a:solidFill>
                          <a:effectLst/>
                          <a:latin typeface="Calibri"/>
                        </a:rPr>
                        <a:t>BİRDEN FAZLA BRANŞTA KULLANILAN TIBBİ MALZEMELER LİSTESİ  (EK-3/A)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107398">
                <a:tc>
                  <a:txBody>
                    <a:bodyPr/>
                    <a:lstStyle/>
                    <a:p>
                      <a:pPr algn="ctr" fontAlgn="ctr"/>
                      <a:r>
                        <a:rPr lang="tr-TR" sz="900" b="1" i="0" u="none" strike="noStrike" dirty="0">
                          <a:solidFill>
                            <a:srgbClr val="000000"/>
                          </a:solidFill>
                          <a:effectLst/>
                          <a:latin typeface="Calibri"/>
                        </a:rPr>
                        <a:t>SUT KODU</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900" b="1" i="0" u="none" strike="noStrike" dirty="0">
                          <a:solidFill>
                            <a:srgbClr val="000000"/>
                          </a:solidFill>
                          <a:effectLst/>
                          <a:latin typeface="Calibri"/>
                        </a:rPr>
                        <a:t>TIBBİ MALZEME ALAN TANIMI</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900" b="1" i="0" u="none" strike="noStrike" dirty="0">
                          <a:solidFill>
                            <a:srgbClr val="000000"/>
                          </a:solidFill>
                          <a:effectLst/>
                          <a:latin typeface="Calibri"/>
                        </a:rPr>
                        <a:t>AÇIKLAMA</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r" fontAlgn="ctr"/>
                      <a:r>
                        <a:rPr lang="tr-TR" sz="900" b="1" i="0" u="none" strike="noStrike">
                          <a:solidFill>
                            <a:srgbClr val="000000"/>
                          </a:solidFill>
                          <a:effectLst/>
                          <a:latin typeface="Calibri"/>
                        </a:rPr>
                        <a:t>FİYAT (TL)</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107398">
                <a:tc>
                  <a:txBody>
                    <a:bodyPr/>
                    <a:lstStyle/>
                    <a:p>
                      <a:pPr algn="ctr" fontAlgn="ctr"/>
                      <a:r>
                        <a:rPr lang="tr-TR" sz="900" b="0" i="0" u="none" strike="noStrike">
                          <a:solidFill>
                            <a:srgbClr val="000000"/>
                          </a:solidFill>
                          <a:effectLst/>
                          <a:latin typeface="Calibri"/>
                        </a:rPr>
                        <a:t>OR1040</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Calibri"/>
                        </a:rPr>
                        <a:t>AFEREZ SETİ, TROMBOSİT İÇİN</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Calibri"/>
                        </a:rPr>
                        <a:t> </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r" fontAlgn="ctr"/>
                      <a:r>
                        <a:rPr lang="tr-TR" sz="900" b="0" i="0" u="none" strike="noStrike" dirty="0">
                          <a:solidFill>
                            <a:srgbClr val="000000"/>
                          </a:solidFill>
                          <a:effectLst/>
                          <a:latin typeface="Calibri"/>
                        </a:rPr>
                        <a:t>2534,647</a:t>
                      </a:r>
                    </a:p>
                  </a:txBody>
                  <a:tcPr marL="6318" marR="6318" marT="631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2"/>
                  </a:ext>
                </a:extLst>
              </a:tr>
            </a:tbl>
          </a:graphicData>
        </a:graphic>
      </p:graphicFrame>
      <p:graphicFrame>
        <p:nvGraphicFramePr>
          <p:cNvPr id="6" name="Tablo 5"/>
          <p:cNvGraphicFramePr>
            <a:graphicFrameLocks noGrp="1"/>
          </p:cNvGraphicFramePr>
          <p:nvPr>
            <p:extLst>
              <p:ext uri="{D42A27DB-BD31-4B8C-83A1-F6EECF244321}">
                <p14:modId xmlns:p14="http://schemas.microsoft.com/office/powerpoint/2010/main" val="913274067"/>
              </p:ext>
            </p:extLst>
          </p:nvPr>
        </p:nvGraphicFramePr>
        <p:xfrm>
          <a:off x="251520" y="2708920"/>
          <a:ext cx="8352928" cy="2413180"/>
        </p:xfrm>
        <a:graphic>
          <a:graphicData uri="http://schemas.openxmlformats.org/drawingml/2006/table">
            <a:tbl>
              <a:tblPr/>
              <a:tblGrid>
                <a:gridCol w="383012">
                  <a:extLst>
                    <a:ext uri="{9D8B030D-6E8A-4147-A177-3AD203B41FA5}">
                      <a16:colId xmlns:a16="http://schemas.microsoft.com/office/drawing/2014/main" val="20000"/>
                    </a:ext>
                  </a:extLst>
                </a:gridCol>
                <a:gridCol w="3210784">
                  <a:extLst>
                    <a:ext uri="{9D8B030D-6E8A-4147-A177-3AD203B41FA5}">
                      <a16:colId xmlns:a16="http://schemas.microsoft.com/office/drawing/2014/main" val="20001"/>
                    </a:ext>
                  </a:extLst>
                </a:gridCol>
                <a:gridCol w="3870869">
                  <a:extLst>
                    <a:ext uri="{9D8B030D-6E8A-4147-A177-3AD203B41FA5}">
                      <a16:colId xmlns:a16="http://schemas.microsoft.com/office/drawing/2014/main" val="20002"/>
                    </a:ext>
                  </a:extLst>
                </a:gridCol>
                <a:gridCol w="501829">
                  <a:extLst>
                    <a:ext uri="{9D8B030D-6E8A-4147-A177-3AD203B41FA5}">
                      <a16:colId xmlns:a16="http://schemas.microsoft.com/office/drawing/2014/main" val="20003"/>
                    </a:ext>
                  </a:extLst>
                </a:gridCol>
                <a:gridCol w="386434">
                  <a:extLst>
                    <a:ext uri="{9D8B030D-6E8A-4147-A177-3AD203B41FA5}">
                      <a16:colId xmlns:a16="http://schemas.microsoft.com/office/drawing/2014/main" val="20004"/>
                    </a:ext>
                  </a:extLst>
                </a:gridCol>
              </a:tblGrid>
              <a:tr h="108390">
                <a:tc gridSpan="5">
                  <a:txBody>
                    <a:bodyPr/>
                    <a:lstStyle/>
                    <a:p>
                      <a:pPr algn="ctr" fontAlgn="ctr"/>
                      <a:r>
                        <a:rPr lang="tr-TR" sz="600" b="1" i="0" u="none" strike="noStrike" dirty="0">
                          <a:solidFill>
                            <a:srgbClr val="000000"/>
                          </a:solidFill>
                          <a:effectLst/>
                          <a:latin typeface="Times New Roman"/>
                        </a:rPr>
                        <a:t>HİZMET BAŞI İŞLEM PUAN LİSTESİ (EK-2/B)</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0000"/>
                  </a:ext>
                </a:extLst>
              </a:tr>
              <a:tr h="313126">
                <a:tc>
                  <a:txBody>
                    <a:bodyPr/>
                    <a:lstStyle/>
                    <a:p>
                      <a:pPr algn="ctr" fontAlgn="ctr"/>
                      <a:r>
                        <a:rPr lang="tr-TR" sz="600" b="1" i="0" u="none" strike="noStrike" dirty="0">
                          <a:solidFill>
                            <a:srgbClr val="000000"/>
                          </a:solidFill>
                          <a:effectLst/>
                          <a:latin typeface="Times New Roman"/>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dirty="0">
                          <a:solidFill>
                            <a:srgbClr val="000000"/>
                          </a:solidFill>
                          <a:effectLst/>
                          <a:latin typeface="Times New Roman"/>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imes New Roman"/>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l" fontAlgn="ctr"/>
                      <a:r>
                        <a:rPr lang="tr-TR" sz="600" b="1" i="0" u="none" strike="noStrike">
                          <a:solidFill>
                            <a:srgbClr val="000000"/>
                          </a:solidFill>
                          <a:effectLst/>
                          <a:latin typeface="Times New Roman"/>
                        </a:rPr>
                        <a:t>İŞLEM PUANI</a:t>
                      </a:r>
                    </a:p>
                  </a:txBody>
                  <a:tcPr marL="54195"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600" b="1" i="0" u="none" strike="noStrike">
                          <a:solidFill>
                            <a:srgbClr val="000000"/>
                          </a:solidFill>
                          <a:effectLst/>
                          <a:latin typeface="Tahoma"/>
                        </a:rPr>
                        <a:t>İŞLEM PUAN FİYATI</a:t>
                      </a:r>
                    </a:p>
                  </a:txBody>
                  <a:tcPr marL="6022" marR="6022" marT="602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1"/>
                  </a:ext>
                </a:extLst>
              </a:tr>
              <a:tr h="370572">
                <a:tc>
                  <a:txBody>
                    <a:bodyPr/>
                    <a:lstStyle/>
                    <a:p>
                      <a:pPr algn="ctr" fontAlgn="ctr"/>
                      <a:r>
                        <a:rPr lang="tr-TR" sz="600" b="0" i="0" u="none" strike="noStrike" dirty="0">
                          <a:solidFill>
                            <a:srgbClr val="000000"/>
                          </a:solidFill>
                          <a:effectLst/>
                          <a:latin typeface="Times New Roman"/>
                        </a:rPr>
                        <a:t> </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600" b="1" i="0" u="none" strike="noStrike" dirty="0">
                          <a:solidFill>
                            <a:srgbClr val="000000"/>
                          </a:solidFill>
                          <a:effectLst/>
                          <a:latin typeface="Times New Roman"/>
                        </a:rPr>
                        <a:t>Kan Bileşenleri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tr-TR" sz="600" b="1" i="0" u="none" strike="noStrike">
                          <a:solidFill>
                            <a:srgbClr val="000000"/>
                          </a:solidFill>
                          <a:effectLst/>
                          <a:latin typeface="Times New Roman"/>
                        </a:rPr>
                        <a:t>Tetkikler ve kan torbası bedelleri kan ve ürünleri için ayrıca faturalandırılmaz. Otolog fibrin yapıştırıcı allojeneik olarak kullanılamaz ve faturalandırılmaz. Eritrosit ve tam kan transfüzyonu öncesi uygunluk testleriyle alıcı kan grubu testleri ayrıca faturalandırılır.</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l" fontAlgn="ctr"/>
                      <a:r>
                        <a:rPr lang="tr-TR" sz="600" b="0" i="0" u="none" strike="noStrike">
                          <a:solidFill>
                            <a:srgbClr val="000000"/>
                          </a:solidFill>
                          <a:effectLst/>
                          <a:latin typeface="Times New Roman"/>
                        </a:rPr>
                        <a:t> </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tr-TR" sz="600" b="0" i="0" u="none" strike="noStrike">
                          <a:solidFill>
                            <a:srgbClr val="000000"/>
                          </a:solidFill>
                          <a:effectLst/>
                          <a:latin typeface="Calibri"/>
                        </a:rPr>
                        <a:t> </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2"/>
                  </a:ext>
                </a:extLst>
              </a:tr>
              <a:tr h="108390">
                <a:tc>
                  <a:txBody>
                    <a:bodyPr/>
                    <a:lstStyle/>
                    <a:p>
                      <a:pPr algn="ctr" fontAlgn="ctr"/>
                      <a:r>
                        <a:rPr lang="tr-TR" sz="800" b="0" i="0" u="none" strike="noStrike" dirty="0">
                          <a:solidFill>
                            <a:srgbClr val="000000"/>
                          </a:solidFill>
                          <a:effectLst/>
                          <a:latin typeface="Times New Roman"/>
                        </a:rPr>
                        <a:t>705350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800" b="0" i="0" u="none" strike="noStrike" dirty="0" err="1">
                          <a:solidFill>
                            <a:srgbClr val="000000"/>
                          </a:solidFill>
                          <a:effectLst/>
                          <a:latin typeface="Times New Roman"/>
                        </a:rPr>
                        <a:t>Aferez</a:t>
                      </a:r>
                      <a:r>
                        <a:rPr lang="tr-TR" sz="800" b="0" i="0" u="none" strike="noStrike" dirty="0">
                          <a:solidFill>
                            <a:srgbClr val="000000"/>
                          </a:solidFill>
                          <a:effectLst/>
                          <a:latin typeface="Times New Roman"/>
                        </a:rPr>
                        <a:t> </a:t>
                      </a:r>
                      <a:r>
                        <a:rPr lang="tr-TR" sz="800" b="0" i="0" u="none" strike="noStrike" dirty="0" err="1">
                          <a:solidFill>
                            <a:srgbClr val="000000"/>
                          </a:solidFill>
                          <a:effectLst/>
                          <a:latin typeface="Times New Roman"/>
                        </a:rPr>
                        <a:t>trombosit</a:t>
                      </a:r>
                      <a:r>
                        <a:rPr lang="tr-TR" sz="800" b="0" i="0" u="none" strike="noStrike" dirty="0">
                          <a:solidFill>
                            <a:srgbClr val="000000"/>
                          </a:solidFill>
                          <a:effectLst/>
                          <a:latin typeface="Times New Roman"/>
                        </a:rPr>
                        <a:t> süspansiyonu</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800" b="0" i="0" u="none" strike="noStrike">
                          <a:solidFill>
                            <a:srgbClr val="000000"/>
                          </a:solidFill>
                          <a:effectLst/>
                          <a:latin typeface="Times New Roman"/>
                        </a:rPr>
                        <a:t>1 ünite tek donör trombositi, aferez işlemi ve tüm malzemeler dahil. 704810 ile birlikte faturalandırılmaz.</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tr-TR" sz="800" b="0" i="0" u="none" strike="noStrike" dirty="0">
                          <a:solidFill>
                            <a:srgbClr val="000000"/>
                          </a:solidFill>
                          <a:effectLst/>
                          <a:latin typeface="Times New Roman"/>
                        </a:rPr>
                        <a:t>          9099,21</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tr-TR" sz="800" b="0" i="0" u="none" strike="noStrike" dirty="0">
                          <a:solidFill>
                            <a:srgbClr val="000000"/>
                          </a:solidFill>
                          <a:effectLst/>
                          <a:latin typeface="Calibri"/>
                        </a:rPr>
                        <a:t>5,395,83</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108390">
                <a:tc>
                  <a:txBody>
                    <a:bodyPr/>
                    <a:lstStyle/>
                    <a:p>
                      <a:pPr algn="ctr" fontAlgn="ctr"/>
                      <a:r>
                        <a:rPr lang="tr-TR" sz="800" b="0" i="0" u="none" strike="noStrike" dirty="0">
                          <a:solidFill>
                            <a:srgbClr val="000000"/>
                          </a:solidFill>
                          <a:effectLst/>
                          <a:latin typeface="Times New Roman"/>
                        </a:rPr>
                        <a:t>705351</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800" b="0" i="0" u="none" strike="noStrike" dirty="0">
                          <a:solidFill>
                            <a:srgbClr val="000000"/>
                          </a:solidFill>
                          <a:effectLst/>
                          <a:latin typeface="Times New Roman"/>
                        </a:rPr>
                        <a:t>Tek </a:t>
                      </a:r>
                      <a:r>
                        <a:rPr lang="tr-TR" sz="800" b="0" i="0" u="none" strike="noStrike" dirty="0" err="1">
                          <a:solidFill>
                            <a:srgbClr val="000000"/>
                          </a:solidFill>
                          <a:effectLst/>
                          <a:latin typeface="Times New Roman"/>
                        </a:rPr>
                        <a:t>donörden</a:t>
                      </a:r>
                      <a:r>
                        <a:rPr lang="tr-TR" sz="800" b="0" i="0" u="none" strike="noStrike" dirty="0">
                          <a:solidFill>
                            <a:srgbClr val="000000"/>
                          </a:solidFill>
                          <a:effectLst/>
                          <a:latin typeface="Times New Roman"/>
                        </a:rPr>
                        <a:t> çift </a:t>
                      </a:r>
                      <a:r>
                        <a:rPr lang="tr-TR" sz="800" b="0" i="0" u="none" strike="noStrike" dirty="0" err="1">
                          <a:solidFill>
                            <a:srgbClr val="000000"/>
                          </a:solidFill>
                          <a:effectLst/>
                          <a:latin typeface="Times New Roman"/>
                        </a:rPr>
                        <a:t>aferez</a:t>
                      </a:r>
                      <a:r>
                        <a:rPr lang="tr-TR" sz="800" b="0" i="0" u="none" strike="noStrike" dirty="0">
                          <a:solidFill>
                            <a:srgbClr val="000000"/>
                          </a:solidFill>
                          <a:effectLst/>
                          <a:latin typeface="Times New Roman"/>
                        </a:rPr>
                        <a:t> </a:t>
                      </a:r>
                      <a:r>
                        <a:rPr lang="tr-TR" sz="800" b="0" i="0" u="none" strike="noStrike" dirty="0" err="1">
                          <a:solidFill>
                            <a:srgbClr val="000000"/>
                          </a:solidFill>
                          <a:effectLst/>
                          <a:latin typeface="Times New Roman"/>
                        </a:rPr>
                        <a:t>trombosit</a:t>
                      </a:r>
                      <a:r>
                        <a:rPr lang="tr-TR" sz="800" b="0" i="0" u="none" strike="noStrike" dirty="0">
                          <a:solidFill>
                            <a:srgbClr val="000000"/>
                          </a:solidFill>
                          <a:effectLst/>
                          <a:latin typeface="Times New Roman"/>
                        </a:rPr>
                        <a:t> süspansiyonu, tek ünite</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800" b="0" i="0" u="none" strike="noStrike">
                          <a:solidFill>
                            <a:srgbClr val="000000"/>
                          </a:solidFill>
                          <a:effectLst/>
                          <a:latin typeface="Times New Roman"/>
                        </a:rPr>
                        <a:t>Aferez işlemi ve tüm malzemeler dahildir. 704810 ile birlikte faturalandırılmaz.</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tr-TR" sz="800" b="0" i="0" u="none" strike="noStrike" dirty="0">
                          <a:solidFill>
                            <a:srgbClr val="000000"/>
                          </a:solidFill>
                          <a:effectLst/>
                          <a:latin typeface="Times New Roman"/>
                        </a:rPr>
                        <a:t>          5780,29</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tr-TR" sz="800" b="0" i="0" u="none" strike="noStrike" dirty="0">
                          <a:solidFill>
                            <a:srgbClr val="000000"/>
                          </a:solidFill>
                          <a:effectLst/>
                          <a:latin typeface="Calibri"/>
                        </a:rPr>
                        <a:t>3,427,71</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r h="108390">
                <a:tc>
                  <a:txBody>
                    <a:bodyPr/>
                    <a:lstStyle/>
                    <a:p>
                      <a:pPr algn="ctr" fontAlgn="ctr"/>
                      <a:r>
                        <a:rPr lang="tr-TR" sz="800" b="0" i="0" u="none" strike="noStrike" dirty="0">
                          <a:solidFill>
                            <a:srgbClr val="000000"/>
                          </a:solidFill>
                          <a:effectLst/>
                          <a:latin typeface="Times New Roman"/>
                        </a:rPr>
                        <a:t>705352</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800" b="0" i="0" u="none" strike="noStrike" dirty="0" err="1">
                          <a:solidFill>
                            <a:srgbClr val="000000"/>
                          </a:solidFill>
                          <a:effectLst/>
                          <a:latin typeface="Times New Roman"/>
                        </a:rPr>
                        <a:t>Aferez</a:t>
                      </a:r>
                      <a:r>
                        <a:rPr lang="tr-TR" sz="800" b="0" i="0" u="none" strike="noStrike" dirty="0">
                          <a:solidFill>
                            <a:srgbClr val="000000"/>
                          </a:solidFill>
                          <a:effectLst/>
                          <a:latin typeface="Times New Roman"/>
                        </a:rPr>
                        <a:t> </a:t>
                      </a:r>
                      <a:r>
                        <a:rPr lang="tr-TR" sz="800" b="0" i="0" u="none" strike="noStrike" dirty="0" err="1">
                          <a:solidFill>
                            <a:srgbClr val="000000"/>
                          </a:solidFill>
                          <a:effectLst/>
                          <a:latin typeface="Times New Roman"/>
                        </a:rPr>
                        <a:t>trombosit</a:t>
                      </a:r>
                      <a:r>
                        <a:rPr lang="tr-TR" sz="800" b="0" i="0" u="none" strike="noStrike" dirty="0">
                          <a:solidFill>
                            <a:srgbClr val="000000"/>
                          </a:solidFill>
                          <a:effectLst/>
                          <a:latin typeface="Times New Roman"/>
                        </a:rPr>
                        <a:t> süspansiyonu pediatrik (ikiye bölünmüş), tek ünite</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800" b="0" i="0" u="none" strike="noStrike">
                          <a:solidFill>
                            <a:srgbClr val="000000"/>
                          </a:solidFill>
                          <a:effectLst/>
                          <a:latin typeface="Times New Roman"/>
                        </a:rPr>
                        <a:t>Aferez işlemi ve tüm malzemeler dahildir. 704810 ile birlikte faturalandırılmaz.</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tr-TR" sz="800" b="0" i="0" u="none" strike="noStrike" dirty="0">
                          <a:solidFill>
                            <a:srgbClr val="000000"/>
                          </a:solidFill>
                          <a:effectLst/>
                          <a:latin typeface="Times New Roman"/>
                        </a:rPr>
                        <a:t>          3.443,77</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tr-TR" sz="800" b="0" i="0" u="none" strike="noStrike" dirty="0">
                          <a:solidFill>
                            <a:srgbClr val="000000"/>
                          </a:solidFill>
                          <a:effectLst/>
                          <a:latin typeface="Calibri"/>
                        </a:rPr>
                        <a:t>2.042,15</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5"/>
                  </a:ext>
                </a:extLst>
              </a:tr>
              <a:tr h="198715">
                <a:tc>
                  <a:txBody>
                    <a:bodyPr/>
                    <a:lstStyle/>
                    <a:p>
                      <a:pPr algn="ctr" fontAlgn="ctr"/>
                      <a:r>
                        <a:rPr lang="tr-TR" sz="800" b="0" i="0" u="none" strike="noStrike" dirty="0">
                          <a:solidFill>
                            <a:srgbClr val="000000"/>
                          </a:solidFill>
                          <a:effectLst/>
                          <a:latin typeface="Times New Roman"/>
                        </a:rPr>
                        <a:t>705353</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800" b="0" i="0" u="none" strike="noStrike" dirty="0" err="1">
                          <a:solidFill>
                            <a:srgbClr val="000000"/>
                          </a:solidFill>
                          <a:effectLst/>
                          <a:latin typeface="Times New Roman"/>
                        </a:rPr>
                        <a:t>Aferez</a:t>
                      </a:r>
                      <a:r>
                        <a:rPr lang="tr-TR" sz="800" b="0" i="0" u="none" strike="noStrike" dirty="0">
                          <a:solidFill>
                            <a:srgbClr val="000000"/>
                          </a:solidFill>
                          <a:effectLst/>
                          <a:latin typeface="Times New Roman"/>
                        </a:rPr>
                        <a:t> </a:t>
                      </a:r>
                      <a:r>
                        <a:rPr lang="tr-TR" sz="800" b="0" i="0" u="none" strike="noStrike" dirty="0" err="1">
                          <a:solidFill>
                            <a:srgbClr val="000000"/>
                          </a:solidFill>
                          <a:effectLst/>
                          <a:latin typeface="Times New Roman"/>
                        </a:rPr>
                        <a:t>trombosit</a:t>
                      </a:r>
                      <a:r>
                        <a:rPr lang="tr-TR" sz="800" b="0" i="0" u="none" strike="noStrike" dirty="0">
                          <a:solidFill>
                            <a:srgbClr val="000000"/>
                          </a:solidFill>
                          <a:effectLst/>
                          <a:latin typeface="Times New Roman"/>
                        </a:rPr>
                        <a:t> süspansiyonu pediatrik (üçe bölünmüş), tek ünite</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800" b="0" i="0" u="none" strike="noStrike">
                          <a:solidFill>
                            <a:srgbClr val="000000"/>
                          </a:solidFill>
                          <a:effectLst/>
                          <a:latin typeface="Times New Roman"/>
                        </a:rPr>
                        <a:t>Aferez işlemi ve tüm malzemeler dahildir. 704810 ile birlikte faturalandırılmaz. Kızılay tarafından ek torba ile hazırlanan pediatrik aferez trombosit süspansiyonu bu işlem kodundan faturalandırılır.</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tr-TR" sz="800" b="0" i="0" u="none" strike="noStrike" dirty="0">
                          <a:solidFill>
                            <a:srgbClr val="000000"/>
                          </a:solidFill>
                          <a:effectLst/>
                          <a:latin typeface="Times New Roman"/>
                        </a:rPr>
                        <a:t>3165,8</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tr-TR" sz="800" b="0" i="0" u="none" strike="noStrike" dirty="0">
                          <a:solidFill>
                            <a:srgbClr val="000000"/>
                          </a:solidFill>
                          <a:effectLst/>
                          <a:latin typeface="Calibri"/>
                        </a:rPr>
                        <a:t>1.877,31</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6"/>
                  </a:ext>
                </a:extLst>
              </a:tr>
              <a:tr h="108390">
                <a:tc>
                  <a:txBody>
                    <a:bodyPr/>
                    <a:lstStyle/>
                    <a:p>
                      <a:pPr algn="ctr" fontAlgn="ctr"/>
                      <a:r>
                        <a:rPr lang="tr-TR" sz="800" b="0" i="0" u="none" strike="noStrike" dirty="0">
                          <a:solidFill>
                            <a:srgbClr val="000000"/>
                          </a:solidFill>
                          <a:effectLst/>
                          <a:latin typeface="Times New Roman"/>
                        </a:rPr>
                        <a:t>705354</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800" b="0" i="0" u="none" strike="noStrike" dirty="0">
                          <a:solidFill>
                            <a:srgbClr val="000000"/>
                          </a:solidFill>
                          <a:effectLst/>
                          <a:latin typeface="Times New Roman"/>
                        </a:rPr>
                        <a:t>Tek </a:t>
                      </a:r>
                      <a:r>
                        <a:rPr lang="tr-TR" sz="800" b="0" i="0" u="none" strike="noStrike" dirty="0" err="1">
                          <a:solidFill>
                            <a:srgbClr val="000000"/>
                          </a:solidFill>
                          <a:effectLst/>
                          <a:latin typeface="Times New Roman"/>
                        </a:rPr>
                        <a:t>donörden</a:t>
                      </a:r>
                      <a:r>
                        <a:rPr lang="tr-TR" sz="800" b="0" i="0" u="none" strike="noStrike" dirty="0">
                          <a:solidFill>
                            <a:srgbClr val="000000"/>
                          </a:solidFill>
                          <a:effectLst/>
                          <a:latin typeface="Times New Roman"/>
                        </a:rPr>
                        <a:t> çift </a:t>
                      </a:r>
                      <a:r>
                        <a:rPr lang="tr-TR" sz="800" b="0" i="0" u="none" strike="noStrike" dirty="0" err="1">
                          <a:solidFill>
                            <a:srgbClr val="000000"/>
                          </a:solidFill>
                          <a:effectLst/>
                          <a:latin typeface="Times New Roman"/>
                        </a:rPr>
                        <a:t>aferez</a:t>
                      </a:r>
                      <a:r>
                        <a:rPr lang="tr-TR" sz="800" b="0" i="0" u="none" strike="noStrike" dirty="0">
                          <a:solidFill>
                            <a:srgbClr val="000000"/>
                          </a:solidFill>
                          <a:effectLst/>
                          <a:latin typeface="Times New Roman"/>
                        </a:rPr>
                        <a:t> </a:t>
                      </a:r>
                      <a:r>
                        <a:rPr lang="tr-TR" sz="800" b="0" i="0" u="none" strike="noStrike" dirty="0" err="1">
                          <a:solidFill>
                            <a:srgbClr val="000000"/>
                          </a:solidFill>
                          <a:effectLst/>
                          <a:latin typeface="Times New Roman"/>
                        </a:rPr>
                        <a:t>trombosit</a:t>
                      </a:r>
                      <a:r>
                        <a:rPr lang="tr-TR" sz="800" b="0" i="0" u="none" strike="noStrike" dirty="0">
                          <a:solidFill>
                            <a:srgbClr val="000000"/>
                          </a:solidFill>
                          <a:effectLst/>
                          <a:latin typeface="Times New Roman"/>
                        </a:rPr>
                        <a:t> süspansiyonu, pediatrik (ikiye bölünmüş), tek ünite</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800" b="0" i="0" u="none" strike="noStrike" dirty="0" err="1">
                          <a:solidFill>
                            <a:srgbClr val="000000"/>
                          </a:solidFill>
                          <a:effectLst/>
                          <a:latin typeface="Times New Roman"/>
                        </a:rPr>
                        <a:t>Aferez</a:t>
                      </a:r>
                      <a:r>
                        <a:rPr lang="tr-TR" sz="800" b="0" i="0" u="none" strike="noStrike" dirty="0">
                          <a:solidFill>
                            <a:srgbClr val="000000"/>
                          </a:solidFill>
                          <a:effectLst/>
                          <a:latin typeface="Times New Roman"/>
                        </a:rPr>
                        <a:t> işlemi ve tüm malzemeler dahil. 704810 ile birlikte faturalandırılmaz.</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tr-TR" sz="800" b="0" i="0" u="none" strike="noStrike" dirty="0">
                          <a:solidFill>
                            <a:srgbClr val="000000"/>
                          </a:solidFill>
                          <a:effectLst/>
                          <a:latin typeface="Times New Roman"/>
                        </a:rPr>
                        <a:t>     3089,35     </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tr-TR" sz="800" b="0" i="0" u="none" strike="noStrike" dirty="0">
                          <a:solidFill>
                            <a:srgbClr val="000000"/>
                          </a:solidFill>
                          <a:effectLst/>
                          <a:latin typeface="Calibri"/>
                        </a:rPr>
                        <a:t>1.831,98</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7"/>
                  </a:ext>
                </a:extLst>
              </a:tr>
              <a:tr h="108390">
                <a:tc>
                  <a:txBody>
                    <a:bodyPr/>
                    <a:lstStyle/>
                    <a:p>
                      <a:pPr algn="ctr" fontAlgn="ctr"/>
                      <a:r>
                        <a:rPr lang="tr-TR" sz="800" b="0" i="0" u="none" strike="noStrike" dirty="0">
                          <a:solidFill>
                            <a:srgbClr val="000000"/>
                          </a:solidFill>
                          <a:effectLst/>
                          <a:latin typeface="Times New Roman"/>
                        </a:rPr>
                        <a:t>705355</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800" b="0" i="0" u="none" strike="noStrike" dirty="0">
                          <a:solidFill>
                            <a:srgbClr val="000000"/>
                          </a:solidFill>
                          <a:effectLst/>
                          <a:latin typeface="Times New Roman"/>
                        </a:rPr>
                        <a:t>Tek </a:t>
                      </a:r>
                      <a:r>
                        <a:rPr lang="tr-TR" sz="800" b="0" i="0" u="none" strike="noStrike" dirty="0" err="1">
                          <a:solidFill>
                            <a:srgbClr val="000000"/>
                          </a:solidFill>
                          <a:effectLst/>
                          <a:latin typeface="Times New Roman"/>
                        </a:rPr>
                        <a:t>donörden</a:t>
                      </a:r>
                      <a:r>
                        <a:rPr lang="tr-TR" sz="800" b="0" i="0" u="none" strike="noStrike" dirty="0">
                          <a:solidFill>
                            <a:srgbClr val="000000"/>
                          </a:solidFill>
                          <a:effectLst/>
                          <a:latin typeface="Times New Roman"/>
                        </a:rPr>
                        <a:t> çift </a:t>
                      </a:r>
                      <a:r>
                        <a:rPr lang="tr-TR" sz="800" b="0" i="0" u="none" strike="noStrike" dirty="0" err="1">
                          <a:solidFill>
                            <a:srgbClr val="000000"/>
                          </a:solidFill>
                          <a:effectLst/>
                          <a:latin typeface="Times New Roman"/>
                        </a:rPr>
                        <a:t>aferez</a:t>
                      </a:r>
                      <a:r>
                        <a:rPr lang="tr-TR" sz="800" b="0" i="0" u="none" strike="noStrike" dirty="0">
                          <a:solidFill>
                            <a:srgbClr val="000000"/>
                          </a:solidFill>
                          <a:effectLst/>
                          <a:latin typeface="Times New Roman"/>
                        </a:rPr>
                        <a:t> </a:t>
                      </a:r>
                      <a:r>
                        <a:rPr lang="tr-TR" sz="800" b="0" i="0" u="none" strike="noStrike" dirty="0" err="1">
                          <a:solidFill>
                            <a:srgbClr val="000000"/>
                          </a:solidFill>
                          <a:effectLst/>
                          <a:latin typeface="Times New Roman"/>
                        </a:rPr>
                        <a:t>trombosit</a:t>
                      </a:r>
                      <a:r>
                        <a:rPr lang="tr-TR" sz="800" b="0" i="0" u="none" strike="noStrike" dirty="0">
                          <a:solidFill>
                            <a:srgbClr val="000000"/>
                          </a:solidFill>
                          <a:effectLst/>
                          <a:latin typeface="Times New Roman"/>
                        </a:rPr>
                        <a:t> süspansiyonu, pediatrik (üçe bölünmüş), tek ünite</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800" b="0" i="0" u="none" strike="noStrike" dirty="0" err="1">
                          <a:solidFill>
                            <a:srgbClr val="000000"/>
                          </a:solidFill>
                          <a:effectLst/>
                          <a:latin typeface="Times New Roman"/>
                        </a:rPr>
                        <a:t>Aferez</a:t>
                      </a:r>
                      <a:r>
                        <a:rPr lang="tr-TR" sz="800" b="0" i="0" u="none" strike="noStrike" dirty="0">
                          <a:solidFill>
                            <a:srgbClr val="000000"/>
                          </a:solidFill>
                          <a:effectLst/>
                          <a:latin typeface="Times New Roman"/>
                        </a:rPr>
                        <a:t> işlemi ve tüm malzemeler dahildir. 704810 ile birlikte faturalandırılmaz.</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ABF8F"/>
                    </a:solidFill>
                  </a:tcPr>
                </a:tc>
                <a:tc>
                  <a:txBody>
                    <a:bodyPr/>
                    <a:lstStyle/>
                    <a:p>
                      <a:pPr algn="ctr" fontAlgn="ctr"/>
                      <a:r>
                        <a:rPr lang="tr-TR" sz="800" b="0" i="0" u="none" strike="noStrike" dirty="0">
                          <a:solidFill>
                            <a:srgbClr val="000000"/>
                          </a:solidFill>
                          <a:effectLst/>
                          <a:latin typeface="Times New Roman"/>
                        </a:rPr>
                        <a:t>             2125,84</a:t>
                      </a:r>
                    </a:p>
                  </a:txBody>
                  <a:tcPr marL="6022" marR="6022" marT="6022"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AEEF3"/>
                    </a:solidFill>
                  </a:tcPr>
                </a:tc>
                <a:tc>
                  <a:txBody>
                    <a:bodyPr/>
                    <a:lstStyle/>
                    <a:p>
                      <a:pPr algn="ctr" fontAlgn="b"/>
                      <a:r>
                        <a:rPr lang="tr-TR" sz="800" b="0" i="0" u="none" strike="noStrike" dirty="0">
                          <a:solidFill>
                            <a:srgbClr val="000000"/>
                          </a:solidFill>
                          <a:effectLst/>
                          <a:latin typeface="Calibri"/>
                        </a:rPr>
                        <a:t>1.260,62</a:t>
                      </a:r>
                    </a:p>
                  </a:txBody>
                  <a:tcPr marL="6022" marR="6022" marT="6022"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8"/>
                  </a:ext>
                </a:extLst>
              </a:tr>
            </a:tbl>
          </a:graphicData>
        </a:graphic>
      </p:graphicFrame>
      <p:graphicFrame>
        <p:nvGraphicFramePr>
          <p:cNvPr id="7" name="Tablo 6"/>
          <p:cNvGraphicFramePr>
            <a:graphicFrameLocks noGrp="1"/>
          </p:cNvGraphicFramePr>
          <p:nvPr>
            <p:extLst>
              <p:ext uri="{D42A27DB-BD31-4B8C-83A1-F6EECF244321}">
                <p14:modId xmlns:p14="http://schemas.microsoft.com/office/powerpoint/2010/main" val="1667602951"/>
              </p:ext>
            </p:extLst>
          </p:nvPr>
        </p:nvGraphicFramePr>
        <p:xfrm>
          <a:off x="323528" y="5445224"/>
          <a:ext cx="8229600" cy="792088"/>
        </p:xfrm>
        <a:graphic>
          <a:graphicData uri="http://schemas.openxmlformats.org/drawingml/2006/table">
            <a:tbl>
              <a:tblPr/>
              <a:tblGrid>
                <a:gridCol w="377357">
                  <a:extLst>
                    <a:ext uri="{9D8B030D-6E8A-4147-A177-3AD203B41FA5}">
                      <a16:colId xmlns:a16="http://schemas.microsoft.com/office/drawing/2014/main" val="20000"/>
                    </a:ext>
                  </a:extLst>
                </a:gridCol>
                <a:gridCol w="3163378">
                  <a:extLst>
                    <a:ext uri="{9D8B030D-6E8A-4147-A177-3AD203B41FA5}">
                      <a16:colId xmlns:a16="http://schemas.microsoft.com/office/drawing/2014/main" val="20001"/>
                    </a:ext>
                  </a:extLst>
                </a:gridCol>
                <a:gridCol w="3813717">
                  <a:extLst>
                    <a:ext uri="{9D8B030D-6E8A-4147-A177-3AD203B41FA5}">
                      <a16:colId xmlns:a16="http://schemas.microsoft.com/office/drawing/2014/main" val="20002"/>
                    </a:ext>
                  </a:extLst>
                </a:gridCol>
                <a:gridCol w="489762">
                  <a:extLst>
                    <a:ext uri="{9D8B030D-6E8A-4147-A177-3AD203B41FA5}">
                      <a16:colId xmlns:a16="http://schemas.microsoft.com/office/drawing/2014/main" val="20003"/>
                    </a:ext>
                  </a:extLst>
                </a:gridCol>
                <a:gridCol w="385386">
                  <a:extLst>
                    <a:ext uri="{9D8B030D-6E8A-4147-A177-3AD203B41FA5}">
                      <a16:colId xmlns:a16="http://schemas.microsoft.com/office/drawing/2014/main" val="20004"/>
                    </a:ext>
                  </a:extLst>
                </a:gridCol>
              </a:tblGrid>
              <a:tr h="155416">
                <a:tc gridSpan="4">
                  <a:txBody>
                    <a:bodyPr/>
                    <a:lstStyle/>
                    <a:p>
                      <a:pPr algn="ctr" fontAlgn="ctr"/>
                      <a:r>
                        <a:rPr lang="tr-TR" sz="600" b="1" i="0" u="none" strike="noStrike" dirty="0">
                          <a:solidFill>
                            <a:srgbClr val="000000"/>
                          </a:solidFill>
                          <a:effectLst/>
                          <a:latin typeface="Times New Roman"/>
                        </a:rPr>
                        <a:t>HİZMET BAŞI İŞLEM PUAN LİSTESİ (EK-2/B)</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tr-TR"/>
                    </a:p>
                  </a:txBody>
                  <a:tcPr/>
                </a:tc>
                <a:tc hMerge="1">
                  <a:txBody>
                    <a:bodyPr/>
                    <a:lstStyle/>
                    <a:p>
                      <a:endParaRPr lang="tr-TR"/>
                    </a:p>
                  </a:txBody>
                  <a:tcPr/>
                </a:tc>
                <a:tc hMerge="1">
                  <a:txBody>
                    <a:bodyPr/>
                    <a:lstStyle/>
                    <a:p>
                      <a:endParaRPr lang="tr-TR"/>
                    </a:p>
                  </a:txBody>
                  <a:tcPr/>
                </a:tc>
                <a:tc>
                  <a:txBody>
                    <a:bodyPr/>
                    <a:lstStyle/>
                    <a:p>
                      <a:pPr algn="l" fontAlgn="b"/>
                      <a:endParaRPr lang="tr-TR" sz="600" b="0" i="0" u="none" strike="noStrike">
                        <a:solidFill>
                          <a:srgbClr val="000000"/>
                        </a:solidFill>
                        <a:effectLst/>
                        <a:latin typeface="Calibri"/>
                      </a:endParaRPr>
                    </a:p>
                  </a:txBody>
                  <a:tcPr marL="6022" marR="6022" marT="6022"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461446">
                <a:tc>
                  <a:txBody>
                    <a:bodyPr/>
                    <a:lstStyle/>
                    <a:p>
                      <a:pPr algn="ctr" fontAlgn="ctr"/>
                      <a:r>
                        <a:rPr lang="tr-TR" sz="600" b="1" i="0" u="none" strike="noStrike">
                          <a:solidFill>
                            <a:srgbClr val="000000"/>
                          </a:solidFill>
                          <a:effectLst/>
                          <a:latin typeface="Times New Roman"/>
                        </a:rPr>
                        <a:t>İŞLEM KODU</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600" b="1" i="0" u="none" strike="noStrike" dirty="0">
                          <a:solidFill>
                            <a:srgbClr val="000000"/>
                          </a:solidFill>
                          <a:effectLst/>
                          <a:latin typeface="Times New Roman"/>
                        </a:rPr>
                        <a:t>İŞLEM ADI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600" b="1" i="0" u="none" strike="noStrike">
                          <a:solidFill>
                            <a:srgbClr val="000000"/>
                          </a:solidFill>
                          <a:effectLst/>
                          <a:latin typeface="Times New Roman"/>
                        </a:rPr>
                        <a:t>AÇIKLAMA</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600" b="1" i="0" u="none" strike="noStrike">
                          <a:solidFill>
                            <a:srgbClr val="000000"/>
                          </a:solidFill>
                          <a:effectLst/>
                          <a:latin typeface="Times New Roman"/>
                        </a:rPr>
                        <a:t>İŞLEM PUANI</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tr-TR" sz="600" b="1" i="0" u="none" strike="noStrike">
                          <a:solidFill>
                            <a:srgbClr val="000000"/>
                          </a:solidFill>
                          <a:effectLst/>
                          <a:latin typeface="Times New Roman"/>
                        </a:rPr>
                        <a:t>İŞLEM PUAN FİYATI</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1"/>
                  </a:ext>
                </a:extLst>
              </a:tr>
              <a:tr h="175226">
                <a:tc>
                  <a:txBody>
                    <a:bodyPr/>
                    <a:lstStyle/>
                    <a:p>
                      <a:pPr algn="ctr" fontAlgn="ctr"/>
                      <a:r>
                        <a:rPr lang="tr-TR" sz="900" b="0" i="0" u="none" strike="noStrike" dirty="0">
                          <a:solidFill>
                            <a:srgbClr val="000000"/>
                          </a:solidFill>
                          <a:effectLst/>
                          <a:latin typeface="Times New Roman"/>
                        </a:rPr>
                        <a:t>704810</a:t>
                      </a:r>
                    </a:p>
                  </a:txBody>
                  <a:tcPr marL="6022"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imes New Roman"/>
                        </a:rPr>
                        <a:t>Aferez</a:t>
                      </a:r>
                      <a:r>
                        <a:rPr lang="tr-TR" sz="900" b="0" i="0" u="none" strike="noStrike" dirty="0">
                          <a:solidFill>
                            <a:srgbClr val="000000"/>
                          </a:solidFill>
                          <a:effectLst/>
                          <a:latin typeface="Times New Roman"/>
                        </a:rPr>
                        <a:t>, </a:t>
                      </a:r>
                      <a:r>
                        <a:rPr lang="tr-TR" sz="900" b="0" i="0" u="none" strike="noStrike" dirty="0" err="1">
                          <a:solidFill>
                            <a:srgbClr val="000000"/>
                          </a:solidFill>
                          <a:effectLst/>
                          <a:latin typeface="Times New Roman"/>
                        </a:rPr>
                        <a:t>donör</a:t>
                      </a:r>
                      <a:r>
                        <a:rPr lang="tr-TR" sz="900" b="0" i="0" u="none" strike="noStrike" dirty="0">
                          <a:solidFill>
                            <a:srgbClr val="000000"/>
                          </a:solidFill>
                          <a:effectLst/>
                          <a:latin typeface="Times New Roman"/>
                        </a:rPr>
                        <a:t> </a:t>
                      </a:r>
                      <a:r>
                        <a:rPr lang="tr-TR" sz="900" b="0" i="0" u="none" strike="noStrike" dirty="0" err="1">
                          <a:solidFill>
                            <a:srgbClr val="000000"/>
                          </a:solidFill>
                          <a:effectLst/>
                          <a:latin typeface="Times New Roman"/>
                        </a:rPr>
                        <a:t>trombosit</a:t>
                      </a:r>
                      <a:r>
                        <a:rPr lang="tr-TR" sz="900" b="0" i="0" u="none" strike="noStrike" dirty="0">
                          <a:solidFill>
                            <a:srgbClr val="000000"/>
                          </a:solidFill>
                          <a:effectLst/>
                          <a:latin typeface="Times New Roman"/>
                        </a:rPr>
                        <a:t> </a:t>
                      </a:r>
                      <a:r>
                        <a:rPr lang="tr-TR" sz="900" b="0" i="0" u="none" strike="noStrike" dirty="0" err="1">
                          <a:solidFill>
                            <a:srgbClr val="000000"/>
                          </a:solidFill>
                          <a:effectLst/>
                          <a:latin typeface="Times New Roman"/>
                        </a:rPr>
                        <a:t>aferezi</a:t>
                      </a:r>
                      <a:r>
                        <a:rPr lang="tr-TR" sz="900" b="0" i="0" u="none" strike="noStrike" dirty="0">
                          <a:solidFill>
                            <a:srgbClr val="000000"/>
                          </a:solidFill>
                          <a:effectLst/>
                          <a:latin typeface="Times New Roman"/>
                        </a:rPr>
                        <a:t> (1 seans)</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imes New Roman"/>
                        </a:rPr>
                        <a:t>705350, 705351 ile birlikte faturalandırılmaz.  </a:t>
                      </a:r>
                    </a:p>
                  </a:txBody>
                  <a:tcPr marL="54195" marR="6022" marT="602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7DEE8"/>
                    </a:solidFill>
                  </a:tcPr>
                </a:tc>
                <a:tc>
                  <a:txBody>
                    <a:bodyPr/>
                    <a:lstStyle/>
                    <a:p>
                      <a:pPr algn="ctr" fontAlgn="ctr"/>
                      <a:r>
                        <a:rPr lang="tr-TR" sz="700" b="0" i="0" u="none" strike="noStrike" dirty="0">
                          <a:solidFill>
                            <a:srgbClr val="000000"/>
                          </a:solidFill>
                          <a:effectLst/>
                          <a:latin typeface="Cambria"/>
                        </a:rPr>
                        <a:t>556,75</a:t>
                      </a:r>
                    </a:p>
                  </a:txBody>
                  <a:tcPr marL="7243" marR="7243" marT="7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800" b="0" i="0" u="none" strike="noStrike" dirty="0">
                          <a:solidFill>
                            <a:srgbClr val="000000"/>
                          </a:solidFill>
                          <a:effectLst/>
                          <a:latin typeface="Cambria"/>
                        </a:rPr>
                        <a:t>330,15</a:t>
                      </a:r>
                    </a:p>
                  </a:txBody>
                  <a:tcPr marL="7243" marR="7243" marT="724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2"/>
                  </a:ext>
                </a:extLst>
              </a:tr>
            </a:tbl>
          </a:graphicData>
        </a:graphic>
      </p:graphicFrame>
      <p:pic>
        <p:nvPicPr>
          <p:cNvPr id="3" name="Picture 2" descr="C:\Users\User\Desktop\Ekran Alıntısı.PNG">
            <a:extLst>
              <a:ext uri="{FF2B5EF4-FFF2-40B4-BE49-F238E27FC236}">
                <a16:creationId xmlns:a16="http://schemas.microsoft.com/office/drawing/2014/main" id="{C9C468B2-3C3D-3997-3576-41C1AE66FF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836712"/>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5648DB2A-116C-012D-2723-41CB8192F9C5}"/>
              </a:ext>
            </a:extLst>
          </p:cNvPr>
          <p:cNvPicPr>
            <a:picLocks noChangeAspect="1"/>
          </p:cNvPicPr>
          <p:nvPr/>
        </p:nvPicPr>
        <p:blipFill>
          <a:blip r:embed="rId4"/>
          <a:stretch>
            <a:fillRect/>
          </a:stretch>
        </p:blipFill>
        <p:spPr>
          <a:xfrm>
            <a:off x="7164288" y="13907"/>
            <a:ext cx="1975520" cy="71528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504" y="548680"/>
            <a:ext cx="8686800" cy="1143000"/>
          </a:xfrm>
        </p:spPr>
        <p:txBody>
          <a:bodyPr>
            <a:normAutofit/>
          </a:bodyPr>
          <a:lstStyle/>
          <a:p>
            <a:pPr algn="ctr"/>
            <a:r>
              <a:rPr lang="tr-TR" sz="3300" b="1" dirty="0">
                <a:latin typeface="Tahoma" pitchFamily="34" charset="0"/>
                <a:ea typeface="Tahoma" pitchFamily="34" charset="0"/>
                <a:cs typeface="Tahoma" pitchFamily="34" charset="0"/>
              </a:rPr>
              <a:t>  SAĞLIK BAKANLIĞININ ETKİSİ NEDİR?</a:t>
            </a:r>
          </a:p>
        </p:txBody>
      </p:sp>
      <p:sp>
        <p:nvSpPr>
          <p:cNvPr id="3" name="2 İçerik Yer Tutucusu"/>
          <p:cNvSpPr>
            <a:spLocks noGrp="1"/>
          </p:cNvSpPr>
          <p:nvPr>
            <p:ph idx="1"/>
          </p:nvPr>
        </p:nvSpPr>
        <p:spPr/>
        <p:txBody>
          <a:bodyPr/>
          <a:lstStyle/>
          <a:p>
            <a:pPr>
              <a:lnSpc>
                <a:spcPct val="150000"/>
              </a:lnSpc>
            </a:pPr>
            <a:r>
              <a:rPr lang="tr-TR" dirty="0">
                <a:latin typeface="Tahoma" pitchFamily="34" charset="0"/>
                <a:ea typeface="Tahoma" pitchFamily="34" charset="0"/>
                <a:cs typeface="Tahoma" pitchFamily="34" charset="0"/>
              </a:rPr>
              <a:t>Maliye Bakanlığı ve Sağlık Bakanlığı her yıl ortak bir komisyon kurar, gelen geri bildirimleri göz önünde tutarak geri ödeme listesi oluşturur, yönetmelik çıkarır ve bu tebliği resmi gazetede yayınlar.</a:t>
            </a:r>
          </a:p>
          <a:p>
            <a:pPr>
              <a:lnSpc>
                <a:spcPct val="150000"/>
              </a:lnSpc>
            </a:pPr>
            <a:r>
              <a:rPr lang="tr-TR" dirty="0">
                <a:latin typeface="Tahoma" pitchFamily="34" charset="0"/>
                <a:ea typeface="Tahoma" pitchFamily="34" charset="0"/>
                <a:cs typeface="Tahoma" pitchFamily="34" charset="0"/>
              </a:rPr>
              <a:t>Hastanelerdeki fatura işlemleri :</a:t>
            </a:r>
            <a:r>
              <a:rPr lang="tr-TR" b="1" dirty="0">
                <a:latin typeface="Tahoma" pitchFamily="34" charset="0"/>
                <a:ea typeface="Tahoma" pitchFamily="34" charset="0"/>
                <a:cs typeface="Tahoma" pitchFamily="34" charset="0"/>
              </a:rPr>
              <a:t>Sosyal Güvenlik Kurumu</a:t>
            </a:r>
            <a:r>
              <a:rPr lang="tr-TR" dirty="0">
                <a:latin typeface="Tahoma" pitchFamily="34" charset="0"/>
                <a:ea typeface="Tahoma" pitchFamily="34" charset="0"/>
                <a:cs typeface="Tahoma" pitchFamily="34" charset="0"/>
              </a:rPr>
              <a:t> </a:t>
            </a:r>
            <a:r>
              <a:rPr lang="tr-TR" b="1" dirty="0">
                <a:latin typeface="Tahoma" pitchFamily="34" charset="0"/>
                <a:ea typeface="Tahoma" pitchFamily="34" charset="0"/>
                <a:cs typeface="Tahoma" pitchFamily="34" charset="0"/>
              </a:rPr>
              <a:t>Sağlık Uygulamaları Tebliği ( SUT ) </a:t>
            </a:r>
            <a:r>
              <a:rPr lang="tr-TR" dirty="0">
                <a:latin typeface="Tahoma" pitchFamily="34" charset="0"/>
                <a:ea typeface="Tahoma" pitchFamily="34" charset="0"/>
                <a:cs typeface="Tahoma" pitchFamily="34" charset="0"/>
              </a:rPr>
              <a:t>hükümleri çerçevesinde gerçekleşir.</a:t>
            </a:r>
          </a:p>
        </p:txBody>
      </p:sp>
      <p:pic>
        <p:nvPicPr>
          <p:cNvPr id="4" name="Picture 2" descr="C:\Users\User\Desktop\Ekran Alıntısı.PNG">
            <a:extLst>
              <a:ext uri="{FF2B5EF4-FFF2-40B4-BE49-F238E27FC236}">
                <a16:creationId xmlns:a16="http://schemas.microsoft.com/office/drawing/2014/main" id="{AF34BC14-8AED-777A-BADB-9811448F64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3AB3D67B-E782-CE3B-4528-EA88D1E660BA}"/>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11560" y="1052736"/>
            <a:ext cx="8075240" cy="648072"/>
          </a:xfrm>
        </p:spPr>
        <p:txBody>
          <a:bodyPr>
            <a:normAutofit/>
          </a:bodyPr>
          <a:lstStyle/>
          <a:p>
            <a:pPr algn="ctr"/>
            <a:r>
              <a:rPr lang="tr-TR" sz="3300" b="1" dirty="0">
                <a:solidFill>
                  <a:srgbClr val="04617B"/>
                </a:solidFill>
                <a:latin typeface="Tahoma" pitchFamily="34" charset="0"/>
                <a:ea typeface="Tahoma" pitchFamily="34" charset="0"/>
                <a:cs typeface="Tahoma" pitchFamily="34" charset="0"/>
              </a:rPr>
              <a:t>TROMBOSİT AFEREZİNDE FATURA</a:t>
            </a:r>
            <a:endParaRPr lang="tr-TR" dirty="0"/>
          </a:p>
        </p:txBody>
      </p:sp>
      <p:sp>
        <p:nvSpPr>
          <p:cNvPr id="3" name="İçerik Yer Tutucusu 2"/>
          <p:cNvSpPr>
            <a:spLocks noGrp="1"/>
          </p:cNvSpPr>
          <p:nvPr>
            <p:ph idx="1"/>
          </p:nvPr>
        </p:nvSpPr>
        <p:spPr>
          <a:xfrm>
            <a:off x="302840" y="1628800"/>
            <a:ext cx="8229600" cy="4968552"/>
          </a:xfrm>
        </p:spPr>
        <p:txBody>
          <a:bodyPr/>
          <a:lstStyle/>
          <a:p>
            <a:pPr marL="0" indent="0">
              <a:buNone/>
            </a:pPr>
            <a:r>
              <a:rPr lang="tr-TR" dirty="0"/>
              <a:t>                                        </a:t>
            </a:r>
          </a:p>
        </p:txBody>
      </p:sp>
      <p:sp>
        <p:nvSpPr>
          <p:cNvPr id="4" name="Dikdörtgen 3"/>
          <p:cNvSpPr/>
          <p:nvPr/>
        </p:nvSpPr>
        <p:spPr>
          <a:xfrm>
            <a:off x="3203848" y="2060848"/>
            <a:ext cx="2088232" cy="13681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latin typeface="Tahoma" pitchFamily="34" charset="0"/>
                <a:ea typeface="Tahoma" pitchFamily="34" charset="0"/>
                <a:cs typeface="Tahoma" pitchFamily="34" charset="0"/>
              </a:rPr>
              <a:t>600 ml ( 7089 TL)</a:t>
            </a:r>
          </a:p>
        </p:txBody>
      </p:sp>
      <p:sp>
        <p:nvSpPr>
          <p:cNvPr id="5" name="Oval 4"/>
          <p:cNvSpPr/>
          <p:nvPr/>
        </p:nvSpPr>
        <p:spPr>
          <a:xfrm>
            <a:off x="1187624" y="3861048"/>
            <a:ext cx="2016224" cy="129614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latin typeface="Tahoma" pitchFamily="34" charset="0"/>
                <a:ea typeface="Tahoma" pitchFamily="34" charset="0"/>
                <a:cs typeface="Tahoma" pitchFamily="34" charset="0"/>
              </a:rPr>
              <a:t>200 ml 705351 </a:t>
            </a:r>
          </a:p>
          <a:p>
            <a:pPr algn="ctr"/>
            <a:r>
              <a:rPr lang="tr-TR" dirty="0">
                <a:latin typeface="Tahoma" pitchFamily="34" charset="0"/>
                <a:ea typeface="Tahoma" pitchFamily="34" charset="0"/>
                <a:cs typeface="Tahoma" pitchFamily="34" charset="0"/>
              </a:rPr>
              <a:t>3427  TL </a:t>
            </a:r>
          </a:p>
        </p:txBody>
      </p:sp>
      <p:sp>
        <p:nvSpPr>
          <p:cNvPr id="6" name="Oval 5"/>
          <p:cNvSpPr/>
          <p:nvPr/>
        </p:nvSpPr>
        <p:spPr>
          <a:xfrm>
            <a:off x="5796136" y="3861048"/>
            <a:ext cx="1872208"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latin typeface="Tahoma" pitchFamily="34" charset="0"/>
                <a:ea typeface="Tahoma" pitchFamily="34" charset="0"/>
                <a:cs typeface="Tahoma" pitchFamily="34" charset="0"/>
              </a:rPr>
              <a:t>400 ml </a:t>
            </a:r>
          </a:p>
        </p:txBody>
      </p:sp>
      <p:sp>
        <p:nvSpPr>
          <p:cNvPr id="7" name="Oval 6"/>
          <p:cNvSpPr/>
          <p:nvPr/>
        </p:nvSpPr>
        <p:spPr>
          <a:xfrm>
            <a:off x="4265966" y="5229200"/>
            <a:ext cx="1404156"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latin typeface="Tahoma" pitchFamily="34" charset="0"/>
                <a:ea typeface="Tahoma" pitchFamily="34" charset="0"/>
                <a:cs typeface="Tahoma" pitchFamily="34" charset="0"/>
              </a:rPr>
              <a:t>200 ml 705354 1831 TL  </a:t>
            </a:r>
          </a:p>
        </p:txBody>
      </p:sp>
      <p:sp>
        <p:nvSpPr>
          <p:cNvPr id="8" name="Oval 7"/>
          <p:cNvSpPr/>
          <p:nvPr/>
        </p:nvSpPr>
        <p:spPr>
          <a:xfrm>
            <a:off x="6948264" y="5157192"/>
            <a:ext cx="1584176"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a:latin typeface="Tahoma" pitchFamily="34" charset="0"/>
                <a:ea typeface="Tahoma" pitchFamily="34" charset="0"/>
                <a:cs typeface="Tahoma" pitchFamily="34" charset="0"/>
              </a:rPr>
              <a:t>200 ml 705354</a:t>
            </a:r>
          </a:p>
          <a:p>
            <a:pPr algn="ctr"/>
            <a:r>
              <a:rPr lang="tr-TR" dirty="0">
                <a:latin typeface="Tahoma" pitchFamily="34" charset="0"/>
                <a:ea typeface="Tahoma" pitchFamily="34" charset="0"/>
                <a:cs typeface="Tahoma" pitchFamily="34" charset="0"/>
              </a:rPr>
              <a:t>1831 TL</a:t>
            </a:r>
          </a:p>
        </p:txBody>
      </p:sp>
      <p:sp>
        <p:nvSpPr>
          <p:cNvPr id="9" name="Aşağı Ok 8"/>
          <p:cNvSpPr/>
          <p:nvPr/>
        </p:nvSpPr>
        <p:spPr>
          <a:xfrm>
            <a:off x="2411760" y="3356992"/>
            <a:ext cx="648072" cy="4320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Aşağı Ok 9"/>
          <p:cNvSpPr/>
          <p:nvPr/>
        </p:nvSpPr>
        <p:spPr>
          <a:xfrm>
            <a:off x="5436096" y="3429000"/>
            <a:ext cx="792088"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Aşağı Ok 10"/>
          <p:cNvSpPr/>
          <p:nvPr/>
        </p:nvSpPr>
        <p:spPr>
          <a:xfrm>
            <a:off x="5508104" y="4725144"/>
            <a:ext cx="324036" cy="504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2" name="Aşağı Ok 11"/>
          <p:cNvSpPr/>
          <p:nvPr/>
        </p:nvSpPr>
        <p:spPr>
          <a:xfrm>
            <a:off x="7596336" y="4725144"/>
            <a:ext cx="360040" cy="3600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Yuvarlatılmış Dikdörtgen 13"/>
          <p:cNvSpPr/>
          <p:nvPr/>
        </p:nvSpPr>
        <p:spPr>
          <a:xfrm>
            <a:off x="539552" y="2076989"/>
            <a:ext cx="2304256" cy="100811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1400" dirty="0">
                <a:latin typeface="Tahoma" pitchFamily="34" charset="0"/>
                <a:ea typeface="Tahoma" pitchFamily="34" charset="0"/>
                <a:cs typeface="Tahoma" pitchFamily="34" charset="0"/>
              </a:rPr>
              <a:t>SET : 11000</a:t>
            </a:r>
          </a:p>
          <a:p>
            <a:pPr algn="ctr"/>
            <a:r>
              <a:rPr lang="tr-TR" sz="1400" dirty="0">
                <a:latin typeface="Tahoma" pitchFamily="34" charset="0"/>
                <a:ea typeface="Tahoma" pitchFamily="34" charset="0"/>
                <a:cs typeface="Tahoma" pitchFamily="34" charset="0"/>
              </a:rPr>
              <a:t>SUT: 7089</a:t>
            </a:r>
          </a:p>
          <a:p>
            <a:pPr algn="ctr"/>
            <a:r>
              <a:rPr lang="tr-TR" sz="1400" dirty="0">
                <a:latin typeface="Tahoma" pitchFamily="34" charset="0"/>
                <a:ea typeface="Tahoma" pitchFamily="34" charset="0"/>
                <a:cs typeface="Tahoma" pitchFamily="34" charset="0"/>
              </a:rPr>
              <a:t>ZARAR: 3911</a:t>
            </a:r>
          </a:p>
        </p:txBody>
      </p:sp>
      <p:pic>
        <p:nvPicPr>
          <p:cNvPr id="13" name="Picture 2" descr="C:\Users\User\Desktop\Ekran Alıntısı.PNG">
            <a:extLst>
              <a:ext uri="{FF2B5EF4-FFF2-40B4-BE49-F238E27FC236}">
                <a16:creationId xmlns:a16="http://schemas.microsoft.com/office/drawing/2014/main" id="{6D297AC1-7C8C-0E22-0D8B-71A175AFD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908720"/>
          </a:xfrm>
          <a:prstGeom prst="rect">
            <a:avLst/>
          </a:prstGeom>
          <a:noFill/>
          <a:extLst>
            <a:ext uri="{909E8E84-426E-40DD-AFC4-6F175D3DCCD1}">
              <a14:hiddenFill xmlns:a14="http://schemas.microsoft.com/office/drawing/2010/main">
                <a:solidFill>
                  <a:srgbClr val="FFFFFF"/>
                </a:solidFill>
              </a14:hiddenFill>
            </a:ext>
          </a:extLst>
        </p:spPr>
      </p:pic>
      <p:pic>
        <p:nvPicPr>
          <p:cNvPr id="15" name="Resim 14">
            <a:extLst>
              <a:ext uri="{FF2B5EF4-FFF2-40B4-BE49-F238E27FC236}">
                <a16:creationId xmlns:a16="http://schemas.microsoft.com/office/drawing/2014/main" id="{CE4D90D5-130C-5D8D-858B-86AFDAB7B7E5}"/>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4460884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996720"/>
          </a:xfrm>
        </p:spPr>
        <p:txBody>
          <a:bodyPr>
            <a:normAutofit/>
          </a:bodyPr>
          <a:lstStyle/>
          <a:p>
            <a:r>
              <a:rPr lang="tr-TR" sz="2800" b="1" dirty="0">
                <a:latin typeface="Tahoma" pitchFamily="34" charset="0"/>
                <a:ea typeface="Tahoma" pitchFamily="34" charset="0"/>
                <a:cs typeface="Tahoma" pitchFamily="34" charset="0"/>
              </a:rPr>
              <a:t>GRANÜLOSİT İŞLEMİDE  FATURULANDIRMA </a:t>
            </a:r>
          </a:p>
        </p:txBody>
      </p:sp>
      <p:sp>
        <p:nvSpPr>
          <p:cNvPr id="3" name="İçerik Yer Tutucusu 2"/>
          <p:cNvSpPr>
            <a:spLocks noGrp="1"/>
          </p:cNvSpPr>
          <p:nvPr>
            <p:ph idx="1"/>
          </p:nvPr>
        </p:nvSpPr>
        <p:spPr/>
        <p:txBody>
          <a:bodyPr/>
          <a:lstStyle/>
          <a:p>
            <a:r>
              <a:rPr lang="tr-TR" dirty="0" err="1">
                <a:latin typeface="Tahoma" pitchFamily="34" charset="0"/>
                <a:ea typeface="Tahoma" pitchFamily="34" charset="0"/>
                <a:cs typeface="Tahoma" pitchFamily="34" charset="0"/>
              </a:rPr>
              <a:t>Donörün</a:t>
            </a:r>
            <a:r>
              <a:rPr lang="tr-TR" dirty="0">
                <a:latin typeface="Tahoma" pitchFamily="34" charset="0"/>
                <a:ea typeface="Tahoma" pitchFamily="34" charset="0"/>
                <a:cs typeface="Tahoma" pitchFamily="34" charset="0"/>
              </a:rPr>
              <a:t> Sosyal Güvenlik Kurumu üzerinden işlem yapılmaz.</a:t>
            </a:r>
          </a:p>
          <a:p>
            <a:r>
              <a:rPr lang="tr-TR" dirty="0">
                <a:latin typeface="Tahoma" pitchFamily="34" charset="0"/>
                <a:ea typeface="Tahoma" pitchFamily="34" charset="0"/>
                <a:cs typeface="Tahoma" pitchFamily="34" charset="0"/>
              </a:rPr>
              <a:t>G-CSF ve </a:t>
            </a:r>
            <a:r>
              <a:rPr lang="tr-TR" dirty="0" err="1">
                <a:latin typeface="Tahoma" pitchFamily="34" charset="0"/>
                <a:ea typeface="Tahoma" pitchFamily="34" charset="0"/>
                <a:cs typeface="Tahoma" pitchFamily="34" charset="0"/>
              </a:rPr>
              <a:t>deksametazon</a:t>
            </a:r>
            <a:r>
              <a:rPr lang="tr-TR" dirty="0">
                <a:latin typeface="Tahoma" pitchFamily="34" charset="0"/>
                <a:ea typeface="Tahoma" pitchFamily="34" charset="0"/>
                <a:cs typeface="Tahoma" pitchFamily="34" charset="0"/>
              </a:rPr>
              <a:t> hasta üzerine giriş yapılır</a:t>
            </a:r>
            <a:r>
              <a:rPr lang="tr-TR" dirty="0"/>
              <a:t>. </a:t>
            </a:r>
          </a:p>
          <a:p>
            <a:pPr marL="0" indent="0">
              <a:buNone/>
            </a:pP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1340416759"/>
              </p:ext>
            </p:extLst>
          </p:nvPr>
        </p:nvGraphicFramePr>
        <p:xfrm>
          <a:off x="457200" y="3435935"/>
          <a:ext cx="8229599" cy="2794522"/>
        </p:xfrm>
        <a:graphic>
          <a:graphicData uri="http://schemas.openxmlformats.org/drawingml/2006/table">
            <a:tbl>
              <a:tblPr/>
              <a:tblGrid>
                <a:gridCol w="996486">
                  <a:extLst>
                    <a:ext uri="{9D8B030D-6E8A-4147-A177-3AD203B41FA5}">
                      <a16:colId xmlns:a16="http://schemas.microsoft.com/office/drawing/2014/main" val="20000"/>
                    </a:ext>
                  </a:extLst>
                </a:gridCol>
                <a:gridCol w="1970064">
                  <a:extLst>
                    <a:ext uri="{9D8B030D-6E8A-4147-A177-3AD203B41FA5}">
                      <a16:colId xmlns:a16="http://schemas.microsoft.com/office/drawing/2014/main" val="20001"/>
                    </a:ext>
                  </a:extLst>
                </a:gridCol>
                <a:gridCol w="2393857">
                  <a:extLst>
                    <a:ext uri="{9D8B030D-6E8A-4147-A177-3AD203B41FA5}">
                      <a16:colId xmlns:a16="http://schemas.microsoft.com/office/drawing/2014/main" val="20002"/>
                    </a:ext>
                  </a:extLst>
                </a:gridCol>
                <a:gridCol w="1262788">
                  <a:extLst>
                    <a:ext uri="{9D8B030D-6E8A-4147-A177-3AD203B41FA5}">
                      <a16:colId xmlns:a16="http://schemas.microsoft.com/office/drawing/2014/main" val="20003"/>
                    </a:ext>
                  </a:extLst>
                </a:gridCol>
                <a:gridCol w="1606404">
                  <a:extLst>
                    <a:ext uri="{9D8B030D-6E8A-4147-A177-3AD203B41FA5}">
                      <a16:colId xmlns:a16="http://schemas.microsoft.com/office/drawing/2014/main" val="20004"/>
                    </a:ext>
                  </a:extLst>
                </a:gridCol>
              </a:tblGrid>
              <a:tr h="217839">
                <a:tc>
                  <a:txBody>
                    <a:bodyPr/>
                    <a:lstStyle/>
                    <a:p>
                      <a:pPr algn="ctr" fontAlgn="ctr"/>
                      <a:r>
                        <a:rPr lang="tr-TR" sz="900" b="1" i="0" u="none" strike="noStrike" dirty="0">
                          <a:solidFill>
                            <a:srgbClr val="000000"/>
                          </a:solidFill>
                          <a:effectLst/>
                          <a:latin typeface="Calibri"/>
                        </a:rPr>
                        <a:t>SUT KODU</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900" b="1" i="0" u="none" strike="noStrike" dirty="0">
                          <a:solidFill>
                            <a:srgbClr val="000000"/>
                          </a:solidFill>
                          <a:effectLst/>
                          <a:latin typeface="Calibri"/>
                        </a:rPr>
                        <a:t>TIBBİ MALZEME ALAN TANIMI</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900" b="1" i="0" u="none" strike="noStrike" dirty="0">
                          <a:solidFill>
                            <a:srgbClr val="000000"/>
                          </a:solidFill>
                          <a:effectLst/>
                          <a:latin typeface="Calibri"/>
                        </a:rPr>
                        <a:t>AÇIKLAMA</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000" b="1" i="0" u="none" strike="noStrike" dirty="0">
                          <a:solidFill>
                            <a:srgbClr val="000000"/>
                          </a:solidFill>
                          <a:effectLst/>
                          <a:latin typeface="Calibri"/>
                        </a:rPr>
                        <a:t>İŞLEM PUANI</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000" b="1" i="0" u="none" strike="noStrike" dirty="0">
                          <a:solidFill>
                            <a:srgbClr val="000000"/>
                          </a:solidFill>
                          <a:effectLst/>
                          <a:latin typeface="Calibri"/>
                        </a:rPr>
                        <a:t>FİYAT (TL)</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0"/>
                  </a:ext>
                </a:extLst>
              </a:tr>
              <a:tr h="348542">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705360</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Aferez</a:t>
                      </a: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granülosit</a:t>
                      </a:r>
                      <a:r>
                        <a:rPr lang="tr-TR" sz="900" b="0" i="0" u="none" strike="noStrike" dirty="0">
                          <a:solidFill>
                            <a:srgbClr val="000000"/>
                          </a:solidFill>
                          <a:effectLst/>
                          <a:latin typeface="Tahoma" pitchFamily="34" charset="0"/>
                          <a:ea typeface="Tahoma" pitchFamily="34" charset="0"/>
                          <a:cs typeface="Tahoma" pitchFamily="34" charset="0"/>
                        </a:rPr>
                        <a:t> süspansiyonu    </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l" fontAlgn="ctr"/>
                      <a:r>
                        <a:rPr lang="tr-TR" sz="900" b="0" i="0" u="none" strike="noStrike">
                          <a:solidFill>
                            <a:srgbClr val="000000"/>
                          </a:solidFill>
                          <a:effectLst/>
                          <a:latin typeface="Tahoma" pitchFamily="34" charset="0"/>
                          <a:ea typeface="Tahoma" pitchFamily="34" charset="0"/>
                          <a:cs typeface="Tahoma" pitchFamily="34" charset="0"/>
                        </a:rPr>
                        <a:t>Aferez işlemi dahildir. 704820 ile birlikte faturalandırılmaz.</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                                   2.461,38</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900" b="0" i="0" u="none" strike="noStrike" dirty="0">
                          <a:solidFill>
                            <a:srgbClr val="000000"/>
                          </a:solidFill>
                          <a:effectLst/>
                          <a:latin typeface="Tahoma" pitchFamily="34" charset="0"/>
                          <a:ea typeface="Tahoma" pitchFamily="34" charset="0"/>
                          <a:cs typeface="Tahoma" pitchFamily="34" charset="0"/>
                        </a:rPr>
                        <a:t>1.459,59</a:t>
                      </a:r>
                    </a:p>
                  </a:txBody>
                  <a:tcPr marL="8596" marR="8596" marT="85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1"/>
                  </a:ext>
                </a:extLst>
              </a:tr>
              <a:tr h="348542">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704820</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Aferez</a:t>
                      </a: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donör</a:t>
                      </a: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granülosit</a:t>
                      </a: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dirty="0" err="1">
                          <a:solidFill>
                            <a:srgbClr val="000000"/>
                          </a:solidFill>
                          <a:effectLst/>
                          <a:latin typeface="Tahoma" pitchFamily="34" charset="0"/>
                          <a:ea typeface="Tahoma" pitchFamily="34" charset="0"/>
                          <a:cs typeface="Tahoma" pitchFamily="34" charset="0"/>
                        </a:rPr>
                        <a:t>aferezi</a:t>
                      </a:r>
                      <a:r>
                        <a:rPr lang="tr-TR" sz="900" b="0" i="0" u="none" strike="noStrike" dirty="0">
                          <a:solidFill>
                            <a:srgbClr val="000000"/>
                          </a:solidFill>
                          <a:effectLst/>
                          <a:latin typeface="Tahoma" pitchFamily="34" charset="0"/>
                          <a:ea typeface="Tahoma" pitchFamily="34" charset="0"/>
                          <a:cs typeface="Tahoma" pitchFamily="34" charset="0"/>
                        </a:rPr>
                        <a:t> (1 seans) </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705360 ile birlikte faturalandırılmaz.</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  556,75                  </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b"/>
                      <a:r>
                        <a:rPr lang="tr-TR" sz="900" b="0" i="0" u="none" strike="noStrike" dirty="0">
                          <a:solidFill>
                            <a:srgbClr val="000000"/>
                          </a:solidFill>
                          <a:effectLst/>
                          <a:latin typeface="Tahoma" pitchFamily="34" charset="0"/>
                          <a:ea typeface="Tahoma" pitchFamily="34" charset="0"/>
                          <a:cs typeface="Tahoma" pitchFamily="34" charset="0"/>
                        </a:rPr>
                        <a:t>330</a:t>
                      </a:r>
                    </a:p>
                  </a:txBody>
                  <a:tcPr marL="8596" marR="8596" marT="85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0002"/>
                  </a:ext>
                </a:extLst>
              </a:tr>
              <a:tr h="1110981">
                <a:tc>
                  <a:txBody>
                    <a:bodyPr/>
                    <a:lstStyle/>
                    <a:p>
                      <a:pPr algn="ctr" fontAlgn="ctr"/>
                      <a:r>
                        <a:rPr lang="tr-TR" sz="900" b="0" i="0" u="none" strike="noStrike" dirty="0">
                          <a:solidFill>
                            <a:srgbClr val="000000"/>
                          </a:solidFill>
                          <a:effectLst/>
                          <a:latin typeface="Calibri"/>
                        </a:rPr>
                        <a:t>HO1001</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l" fontAlgn="ctr"/>
                      <a:r>
                        <a:rPr lang="tr-TR" sz="900" b="0" i="0" u="none" strike="noStrike" dirty="0">
                          <a:solidFill>
                            <a:srgbClr val="000000"/>
                          </a:solidFill>
                          <a:effectLst/>
                          <a:latin typeface="Calibri"/>
                        </a:rPr>
                        <a:t>LÖKOFEREZ SETİ (PERİFERİK KÖK HÜCRE TOPLAMA VE/VEYA İŞLEME VE/VEYA KONSANTRE ETME SETİ)</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just" fontAlgn="ctr"/>
                      <a:r>
                        <a:rPr lang="tr-TR" sz="900" b="0" i="0" u="none" strike="noStrike" dirty="0">
                          <a:solidFill>
                            <a:srgbClr val="000000"/>
                          </a:solidFill>
                          <a:effectLst/>
                          <a:latin typeface="Calibri"/>
                        </a:rPr>
                        <a:t>(1) </a:t>
                      </a:r>
                      <a:r>
                        <a:rPr lang="tr-TR" sz="900" b="0" i="0" u="none" strike="noStrike" dirty="0" err="1">
                          <a:solidFill>
                            <a:srgbClr val="000000"/>
                          </a:solidFill>
                          <a:effectLst/>
                          <a:latin typeface="Calibri"/>
                        </a:rPr>
                        <a:t>Benign</a:t>
                      </a:r>
                      <a:r>
                        <a:rPr lang="tr-TR" sz="900" b="0" i="0" u="none" strike="noStrike" dirty="0">
                          <a:solidFill>
                            <a:srgbClr val="000000"/>
                          </a:solidFill>
                          <a:effectLst/>
                          <a:latin typeface="Calibri"/>
                        </a:rPr>
                        <a:t> veya </a:t>
                      </a:r>
                      <a:r>
                        <a:rPr lang="tr-TR" sz="900" b="0" i="0" u="none" strike="noStrike" dirty="0" err="1">
                          <a:solidFill>
                            <a:srgbClr val="000000"/>
                          </a:solidFill>
                          <a:effectLst/>
                          <a:latin typeface="Calibri"/>
                        </a:rPr>
                        <a:t>malign</a:t>
                      </a:r>
                      <a:r>
                        <a:rPr lang="tr-TR" sz="900" b="0" i="0" u="none" strike="noStrike" dirty="0">
                          <a:solidFill>
                            <a:srgbClr val="000000"/>
                          </a:solidFill>
                          <a:effectLst/>
                          <a:latin typeface="Calibri"/>
                        </a:rPr>
                        <a:t> hematolojik hastalık tanısı alan kişilerin </a:t>
                      </a:r>
                      <a:r>
                        <a:rPr lang="tr-TR" sz="900" b="0" i="0" u="none" strike="noStrike" dirty="0" err="1">
                          <a:solidFill>
                            <a:srgbClr val="000000"/>
                          </a:solidFill>
                          <a:effectLst/>
                          <a:latin typeface="Calibri"/>
                        </a:rPr>
                        <a:t>terapötik</a:t>
                      </a:r>
                      <a:r>
                        <a:rPr lang="tr-TR" sz="900" b="0" i="0" u="none" strike="noStrike" dirty="0">
                          <a:solidFill>
                            <a:srgbClr val="000000"/>
                          </a:solidFill>
                          <a:effectLst/>
                          <a:latin typeface="Calibri"/>
                        </a:rPr>
                        <a:t> </a:t>
                      </a:r>
                      <a:r>
                        <a:rPr lang="tr-TR" sz="900" b="0" i="0" u="none" strike="noStrike" dirty="0" err="1">
                          <a:solidFill>
                            <a:srgbClr val="000000"/>
                          </a:solidFill>
                          <a:effectLst/>
                          <a:latin typeface="Calibri"/>
                        </a:rPr>
                        <a:t>aferez</a:t>
                      </a:r>
                      <a:r>
                        <a:rPr lang="tr-TR" sz="900" b="0" i="0" u="none" strike="noStrike" dirty="0">
                          <a:solidFill>
                            <a:srgbClr val="000000"/>
                          </a:solidFill>
                          <a:effectLst/>
                          <a:latin typeface="Calibri"/>
                        </a:rPr>
                        <a:t> tedavilerinde, </a:t>
                      </a:r>
                      <a:r>
                        <a:rPr lang="tr-TR" sz="900" b="0" i="0" u="none" strike="noStrike" dirty="0" err="1">
                          <a:solidFill>
                            <a:srgbClr val="000000"/>
                          </a:solidFill>
                          <a:effectLst/>
                          <a:latin typeface="Calibri"/>
                        </a:rPr>
                        <a:t>nötropenik</a:t>
                      </a:r>
                      <a:r>
                        <a:rPr lang="tr-TR" sz="900" b="0" i="0" u="none" strike="noStrike" dirty="0">
                          <a:solidFill>
                            <a:srgbClr val="000000"/>
                          </a:solidFill>
                          <a:effectLst/>
                          <a:latin typeface="Calibri"/>
                        </a:rPr>
                        <a:t> hastalarda, </a:t>
                      </a:r>
                      <a:r>
                        <a:rPr lang="tr-TR" sz="900" b="0" i="0" u="none" strike="noStrike" dirty="0" err="1">
                          <a:solidFill>
                            <a:srgbClr val="000000"/>
                          </a:solidFill>
                          <a:effectLst/>
                          <a:latin typeface="Calibri"/>
                        </a:rPr>
                        <a:t>otolog</a:t>
                      </a:r>
                      <a:r>
                        <a:rPr lang="tr-TR" sz="900" b="0" i="0" u="none" strike="noStrike" dirty="0">
                          <a:solidFill>
                            <a:srgbClr val="000000"/>
                          </a:solidFill>
                          <a:effectLst/>
                          <a:latin typeface="Calibri"/>
                        </a:rPr>
                        <a:t> veya </a:t>
                      </a:r>
                      <a:r>
                        <a:rPr lang="tr-TR" sz="900" b="0" i="0" u="none" strike="noStrike" dirty="0" err="1">
                          <a:solidFill>
                            <a:srgbClr val="000000"/>
                          </a:solidFill>
                          <a:effectLst/>
                          <a:latin typeface="Calibri"/>
                        </a:rPr>
                        <a:t>allojenik</a:t>
                      </a:r>
                      <a:r>
                        <a:rPr lang="tr-TR" sz="900" b="0" i="0" u="none" strike="noStrike" dirty="0">
                          <a:solidFill>
                            <a:srgbClr val="000000"/>
                          </a:solidFill>
                          <a:effectLst/>
                          <a:latin typeface="Calibri"/>
                        </a:rPr>
                        <a:t> kök hücre nakli planlanan hastalarda hematoloji uzman onayı ile kullanılması halinde bedeli karşılanır.</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ctr"/>
                      <a:r>
                        <a:rPr lang="tr-TR" sz="1000" b="0" i="0" u="none" strike="noStrike" dirty="0">
                          <a:solidFill>
                            <a:srgbClr val="000000"/>
                          </a:solidFill>
                          <a:effectLst/>
                          <a:latin typeface="Calibri"/>
                        </a:rPr>
                        <a:t> </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tc>
                  <a:txBody>
                    <a:bodyPr/>
                    <a:lstStyle/>
                    <a:p>
                      <a:pPr algn="ctr" fontAlgn="b"/>
                      <a:r>
                        <a:rPr lang="tr-TR" sz="1000" b="0" i="0" u="none" strike="noStrike" dirty="0">
                          <a:solidFill>
                            <a:srgbClr val="000000"/>
                          </a:solidFill>
                          <a:effectLst/>
                          <a:latin typeface="Calibri"/>
                        </a:rPr>
                        <a:t>4.513,15 </a:t>
                      </a:r>
                    </a:p>
                  </a:txBody>
                  <a:tcPr marL="8596" marR="8596" marT="8596"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8CCE4"/>
                    </a:solidFill>
                  </a:tcPr>
                </a:tc>
                <a:extLst>
                  <a:ext uri="{0D108BD9-81ED-4DB2-BD59-A6C34878D82A}">
                    <a16:rowId xmlns:a16="http://schemas.microsoft.com/office/drawing/2014/main" val="10003"/>
                  </a:ext>
                </a:extLst>
              </a:tr>
              <a:tr h="348542">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705310</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ctr"/>
                      <a:r>
                        <a:rPr lang="tr-TR" sz="900" b="0" i="0" u="none" strike="noStrike" dirty="0" err="1">
                          <a:solidFill>
                            <a:srgbClr val="000000"/>
                          </a:solidFill>
                          <a:effectLst/>
                          <a:latin typeface="Tahoma" pitchFamily="34" charset="0"/>
                          <a:ea typeface="Tahoma" pitchFamily="34" charset="0"/>
                          <a:cs typeface="Tahoma" pitchFamily="34" charset="0"/>
                        </a:rPr>
                        <a:t>Sellüler</a:t>
                      </a:r>
                      <a:r>
                        <a:rPr lang="tr-TR" sz="900" b="0" i="0" u="none" strike="noStrike" dirty="0">
                          <a:solidFill>
                            <a:srgbClr val="000000"/>
                          </a:solidFill>
                          <a:effectLst/>
                          <a:latin typeface="Tahoma" pitchFamily="34" charset="0"/>
                          <a:ea typeface="Tahoma" pitchFamily="34" charset="0"/>
                          <a:cs typeface="Tahoma" pitchFamily="34" charset="0"/>
                        </a:rPr>
                        <a:t> kan ürünlerinin ışınlanması, her bir ünite </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                         133,71           </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c>
                  <a:txBody>
                    <a:bodyPr/>
                    <a:lstStyle/>
                    <a:p>
                      <a:pPr algn="ctr" fontAlgn="b"/>
                      <a:r>
                        <a:rPr lang="tr-TR" sz="900" b="0" i="0" u="none" strike="noStrike" dirty="0">
                          <a:solidFill>
                            <a:srgbClr val="000000"/>
                          </a:solidFill>
                          <a:effectLst/>
                          <a:latin typeface="Tahoma" pitchFamily="34" charset="0"/>
                          <a:ea typeface="Tahoma" pitchFamily="34" charset="0"/>
                          <a:cs typeface="Tahoma" pitchFamily="34" charset="0"/>
                        </a:rPr>
                        <a:t>79,29</a:t>
                      </a:r>
                    </a:p>
                  </a:txBody>
                  <a:tcPr marL="8596" marR="8596" marT="85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extLst>
                  <a:ext uri="{0D108BD9-81ED-4DB2-BD59-A6C34878D82A}">
                    <a16:rowId xmlns:a16="http://schemas.microsoft.com/office/drawing/2014/main" val="10004"/>
                  </a:ext>
                </a:extLst>
              </a:tr>
              <a:tr h="217840">
                <a:tc>
                  <a:txBody>
                    <a:bodyPr/>
                    <a:lstStyle/>
                    <a:p>
                      <a:pPr algn="ctr" fontAlgn="ctr"/>
                      <a:r>
                        <a:rPr lang="tr-TR" sz="900" b="0" i="0" u="none" strike="noStrike" dirty="0">
                          <a:solidFill>
                            <a:srgbClr val="000000"/>
                          </a:solidFill>
                          <a:effectLst/>
                          <a:latin typeface="Tahoma" pitchFamily="34" charset="0"/>
                          <a:ea typeface="Tahoma" pitchFamily="34" charset="0"/>
                          <a:cs typeface="Tahoma" pitchFamily="34" charset="0"/>
                        </a:rPr>
                        <a:t>705200</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Cross </a:t>
                      </a:r>
                      <a:r>
                        <a:rPr lang="tr-TR" sz="900" b="0" i="0" u="none" strike="noStrike" dirty="0" err="1">
                          <a:solidFill>
                            <a:srgbClr val="000000"/>
                          </a:solidFill>
                          <a:effectLst/>
                          <a:latin typeface="Tahoma" pitchFamily="34" charset="0"/>
                          <a:ea typeface="Tahoma" pitchFamily="34" charset="0"/>
                          <a:cs typeface="Tahoma" pitchFamily="34" charset="0"/>
                        </a:rPr>
                        <a:t>match</a:t>
                      </a:r>
                      <a:endParaRPr lang="tr-TR" sz="900" b="0" i="0" u="none" strike="noStrike" dirty="0">
                        <a:solidFill>
                          <a:srgbClr val="000000"/>
                        </a:solidFill>
                        <a:effectLst/>
                        <a:latin typeface="Tahoma" pitchFamily="34" charset="0"/>
                        <a:ea typeface="Tahoma" pitchFamily="34" charset="0"/>
                        <a:cs typeface="Tahoma" pitchFamily="34" charset="0"/>
                      </a:endParaRP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l" fontAlgn="ctr"/>
                      <a:r>
                        <a:rPr lang="tr-TR" sz="900" b="0" i="0" u="none" strike="noStrike" dirty="0">
                          <a:solidFill>
                            <a:srgbClr val="000000"/>
                          </a:solidFill>
                          <a:effectLst/>
                          <a:latin typeface="Tahoma" pitchFamily="34" charset="0"/>
                          <a:ea typeface="Tahoma" pitchFamily="34" charset="0"/>
                          <a:cs typeface="Tahoma" pitchFamily="34" charset="0"/>
                        </a:rPr>
                        <a:t>                                           </a:t>
                      </a:r>
                      <a:r>
                        <a:rPr lang="tr-TR" sz="900" b="0" i="0" u="none" strike="noStrike" baseline="0" dirty="0">
                          <a:solidFill>
                            <a:srgbClr val="000000"/>
                          </a:solidFill>
                          <a:effectLst/>
                          <a:latin typeface="Tahoma" pitchFamily="34" charset="0"/>
                          <a:ea typeface="Tahoma" pitchFamily="34" charset="0"/>
                          <a:cs typeface="Tahoma" pitchFamily="34" charset="0"/>
                        </a:rPr>
                        <a:t>   </a:t>
                      </a:r>
                      <a:r>
                        <a:rPr lang="tr-TR" sz="900" b="0" i="0" u="none" strike="noStrike" dirty="0">
                          <a:solidFill>
                            <a:srgbClr val="000000"/>
                          </a:solidFill>
                          <a:effectLst/>
                          <a:latin typeface="Tahoma" pitchFamily="34" charset="0"/>
                          <a:ea typeface="Tahoma" pitchFamily="34" charset="0"/>
                          <a:cs typeface="Tahoma" pitchFamily="34" charset="0"/>
                        </a:rPr>
                        <a:t>       </a:t>
                      </a:r>
                    </a:p>
                    <a:p>
                      <a:pPr algn="l" fontAlgn="ctr"/>
                      <a:r>
                        <a:rPr lang="tr-TR" sz="900" b="0" i="0" u="none" strike="noStrike" dirty="0">
                          <a:solidFill>
                            <a:srgbClr val="000000"/>
                          </a:solidFill>
                          <a:effectLst/>
                          <a:latin typeface="Tahoma" pitchFamily="34" charset="0"/>
                          <a:ea typeface="Tahoma" pitchFamily="34" charset="0"/>
                          <a:cs typeface="Tahoma" pitchFamily="34" charset="0"/>
                        </a:rPr>
                        <a:t> </a:t>
                      </a:r>
                    </a:p>
                    <a:p>
                      <a:pPr algn="l" fontAlgn="ctr"/>
                      <a:r>
                        <a:rPr lang="tr-TR" sz="900" b="0" i="0" u="none" strike="noStrike" dirty="0">
                          <a:solidFill>
                            <a:srgbClr val="000000"/>
                          </a:solidFill>
                          <a:effectLst/>
                          <a:latin typeface="Tahoma" pitchFamily="34" charset="0"/>
                          <a:ea typeface="Tahoma" pitchFamily="34" charset="0"/>
                          <a:cs typeface="Tahoma" pitchFamily="34" charset="0"/>
                        </a:rPr>
                        <a:t>             89,96</a:t>
                      </a:r>
                    </a:p>
                  </a:txBody>
                  <a:tcPr marL="8596" marR="8596" marT="8596"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tc>
                  <a:txBody>
                    <a:bodyPr/>
                    <a:lstStyle/>
                    <a:p>
                      <a:pPr algn="ctr" fontAlgn="b"/>
                      <a:r>
                        <a:rPr lang="tr-TR" sz="900" b="0" i="0" u="none" strike="noStrike" dirty="0">
                          <a:solidFill>
                            <a:srgbClr val="000000"/>
                          </a:solidFill>
                          <a:effectLst/>
                          <a:latin typeface="Tahoma" pitchFamily="34" charset="0"/>
                          <a:ea typeface="Tahoma" pitchFamily="34" charset="0"/>
                          <a:cs typeface="Tahoma" pitchFamily="34" charset="0"/>
                        </a:rPr>
                        <a:t>53,34</a:t>
                      </a:r>
                    </a:p>
                  </a:txBody>
                  <a:tcPr marL="8596" marR="8596" marT="859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10005"/>
                  </a:ext>
                </a:extLst>
              </a:tr>
            </a:tbl>
          </a:graphicData>
        </a:graphic>
      </p:graphicFrame>
      <p:pic>
        <p:nvPicPr>
          <p:cNvPr id="5" name="Picture 2" descr="C:\Users\User\Desktop\Ekran Alıntısı.PNG">
            <a:extLst>
              <a:ext uri="{FF2B5EF4-FFF2-40B4-BE49-F238E27FC236}">
                <a16:creationId xmlns:a16="http://schemas.microsoft.com/office/drawing/2014/main" id="{8109B76B-50E9-EDEE-BF60-A409E7F664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996720"/>
          </a:xfrm>
          <a:prstGeom prst="rect">
            <a:avLst/>
          </a:prstGeom>
          <a:noFill/>
          <a:extLst>
            <a:ext uri="{909E8E84-426E-40DD-AFC4-6F175D3DCCD1}">
              <a14:hiddenFill xmlns:a14="http://schemas.microsoft.com/office/drawing/2010/main">
                <a:solidFill>
                  <a:srgbClr val="FFFFFF"/>
                </a:solidFill>
              </a14:hiddenFill>
            </a:ext>
          </a:extLst>
        </p:spPr>
      </p:pic>
      <p:pic>
        <p:nvPicPr>
          <p:cNvPr id="6" name="Resim 5">
            <a:extLst>
              <a:ext uri="{FF2B5EF4-FFF2-40B4-BE49-F238E27FC236}">
                <a16:creationId xmlns:a16="http://schemas.microsoft.com/office/drawing/2014/main" id="{8DA484AA-FAEC-AF0A-9CE7-04D742FF5614}"/>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5980291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4152621778"/>
              </p:ext>
            </p:extLst>
          </p:nvPr>
        </p:nvGraphicFramePr>
        <p:xfrm>
          <a:off x="683568" y="1772815"/>
          <a:ext cx="7560841" cy="3816428"/>
        </p:xfrm>
        <a:graphic>
          <a:graphicData uri="http://schemas.openxmlformats.org/drawingml/2006/table">
            <a:tbl>
              <a:tblPr/>
              <a:tblGrid>
                <a:gridCol w="5005509">
                  <a:extLst>
                    <a:ext uri="{9D8B030D-6E8A-4147-A177-3AD203B41FA5}">
                      <a16:colId xmlns:a16="http://schemas.microsoft.com/office/drawing/2014/main" val="20000"/>
                    </a:ext>
                  </a:extLst>
                </a:gridCol>
                <a:gridCol w="1246118">
                  <a:extLst>
                    <a:ext uri="{9D8B030D-6E8A-4147-A177-3AD203B41FA5}">
                      <a16:colId xmlns:a16="http://schemas.microsoft.com/office/drawing/2014/main" val="20001"/>
                    </a:ext>
                  </a:extLst>
                </a:gridCol>
                <a:gridCol w="1309214">
                  <a:extLst>
                    <a:ext uri="{9D8B030D-6E8A-4147-A177-3AD203B41FA5}">
                      <a16:colId xmlns:a16="http://schemas.microsoft.com/office/drawing/2014/main" val="20002"/>
                    </a:ext>
                  </a:extLst>
                </a:gridCol>
              </a:tblGrid>
              <a:tr h="346948">
                <a:tc>
                  <a:txBody>
                    <a:bodyPr/>
                    <a:lstStyle/>
                    <a:p>
                      <a:pPr algn="l" fontAlgn="b"/>
                      <a:r>
                        <a:rPr lang="tr-TR" sz="1100" b="0" i="0" u="none" strike="noStrike">
                          <a:solidFill>
                            <a:srgbClr val="000000"/>
                          </a:solidFill>
                          <a:effectLst/>
                          <a:latin typeface="Calibri"/>
                        </a:rPr>
                        <a:t>AKIM SİTOMETRİSİ (FLOW)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100" b="0" i="0" u="none" strike="noStrike" dirty="0">
                          <a:solidFill>
                            <a:srgbClr val="000000"/>
                          </a:solidFill>
                          <a:effectLst/>
                          <a:latin typeface="Calibri"/>
                        </a:rPr>
                        <a:t>SUT KODU</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algn="ctr" fontAlgn="b"/>
                      <a:r>
                        <a:rPr lang="tr-TR" sz="1100" b="0" i="0" u="none" strike="noStrike" dirty="0">
                          <a:solidFill>
                            <a:srgbClr val="000000"/>
                          </a:solidFill>
                          <a:effectLst/>
                          <a:latin typeface="Calibri"/>
                        </a:rPr>
                        <a:t>SUT BİRİM</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0"/>
                  </a:ext>
                </a:extLst>
              </a:tr>
              <a:tr h="346948">
                <a:tc>
                  <a:txBody>
                    <a:bodyPr/>
                    <a:lstStyle/>
                    <a:p>
                      <a:pPr algn="l" fontAlgn="b"/>
                      <a:r>
                        <a:rPr lang="tr-TR" sz="1100" b="0" i="0" u="none" strike="noStrike">
                          <a:solidFill>
                            <a:srgbClr val="000000"/>
                          </a:solidFill>
                          <a:effectLst/>
                          <a:latin typeface="Calibri"/>
                        </a:rPr>
                        <a:t>Viyabilite (%)</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a:rPr>
                        <a:t>L114810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100" b="0" i="0" u="none" strike="noStrike">
                          <a:solidFill>
                            <a:srgbClr val="000000"/>
                          </a:solidFill>
                          <a:effectLst/>
                          <a:latin typeface="Calibri"/>
                        </a:rPr>
                        <a:t>154, 41</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1"/>
                  </a:ext>
                </a:extLst>
              </a:tr>
              <a:tr h="346948">
                <a:tc>
                  <a:txBody>
                    <a:bodyPr/>
                    <a:lstStyle/>
                    <a:p>
                      <a:pPr algn="l" fontAlgn="b"/>
                      <a:r>
                        <a:rPr lang="tr-TR" sz="1100" b="0" i="0" u="none" strike="noStrike">
                          <a:solidFill>
                            <a:srgbClr val="000000"/>
                          </a:solidFill>
                          <a:effectLst/>
                          <a:latin typeface="Calibri"/>
                        </a:rPr>
                        <a:t>CD45(</a:t>
                      </a:r>
                      <a:r>
                        <a:rPr lang="el-GR" sz="1100" b="0" i="0" u="none" strike="noStrike">
                          <a:solidFill>
                            <a:srgbClr val="000000"/>
                          </a:solidFill>
                          <a:effectLst/>
                          <a:latin typeface="Arial Tur"/>
                        </a:rPr>
                        <a:t>μ</a:t>
                      </a:r>
                      <a:r>
                        <a:rPr lang="tr-TR" sz="1100" b="0" i="0" u="none" strike="noStrike">
                          <a:solidFill>
                            <a:srgbClr val="000000"/>
                          </a:solidFill>
                          <a:effectLst/>
                          <a:latin typeface="Arial Tur"/>
                        </a:rPr>
                        <a:t>l)</a:t>
                      </a:r>
                      <a:endParaRPr lang="tr-TR" sz="1100" b="0" i="0" u="none" strike="noStrike">
                        <a:solidFill>
                          <a:srgbClr val="000000"/>
                        </a:solidFill>
                        <a:effectLst/>
                        <a:latin typeface="Calibri"/>
                      </a:endParaRP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a:rPr>
                        <a:t>L117540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100" b="0" i="0" u="none" strike="noStrike">
                          <a:solidFill>
                            <a:srgbClr val="000000"/>
                          </a:solidFill>
                          <a:effectLst/>
                          <a:latin typeface="Calibri"/>
                        </a:rPr>
                        <a:t>299,76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2"/>
                  </a:ext>
                </a:extLst>
              </a:tr>
              <a:tr h="346948">
                <a:tc>
                  <a:txBody>
                    <a:bodyPr/>
                    <a:lstStyle/>
                    <a:p>
                      <a:pPr algn="l" fontAlgn="b"/>
                      <a:r>
                        <a:rPr lang="tr-TR" sz="1100" b="0" i="0" u="none" strike="noStrike">
                          <a:solidFill>
                            <a:srgbClr val="000000"/>
                          </a:solidFill>
                          <a:effectLst/>
                          <a:latin typeface="Calibri"/>
                        </a:rPr>
                        <a:t>CD34(%)</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a:rPr>
                        <a:t>L116920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100" b="0" i="0" u="none" strike="noStrike">
                          <a:solidFill>
                            <a:srgbClr val="000000"/>
                          </a:solidFill>
                          <a:effectLst/>
                          <a:latin typeface="Calibri"/>
                        </a:rPr>
                        <a:t>299,76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3"/>
                  </a:ext>
                </a:extLst>
              </a:tr>
              <a:tr h="346948">
                <a:tc>
                  <a:txBody>
                    <a:bodyPr/>
                    <a:lstStyle/>
                    <a:p>
                      <a:pPr algn="l" fontAlgn="b"/>
                      <a:r>
                        <a:rPr lang="tr-TR" sz="1100" b="0" i="0" u="none" strike="noStrike">
                          <a:solidFill>
                            <a:srgbClr val="000000"/>
                          </a:solidFill>
                          <a:effectLst/>
                          <a:latin typeface="Calibri"/>
                        </a:rPr>
                        <a:t>CD34(</a:t>
                      </a:r>
                      <a:r>
                        <a:rPr lang="el-GR" sz="1100" b="0" i="0" u="none" strike="noStrike">
                          <a:solidFill>
                            <a:srgbClr val="000000"/>
                          </a:solidFill>
                          <a:effectLst/>
                          <a:latin typeface="Calibri"/>
                        </a:rPr>
                        <a:t>μ</a:t>
                      </a:r>
                      <a:r>
                        <a:rPr lang="tr-TR" sz="1100" b="0" i="0" u="none" strike="noStrike">
                          <a:solidFill>
                            <a:srgbClr val="000000"/>
                          </a:solidFill>
                          <a:effectLst/>
                          <a:latin typeface="Calibri"/>
                        </a:rPr>
                        <a:t>l)</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a:rPr>
                        <a:t>L11620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100" b="0" i="0" u="none" strike="noStrike">
                          <a:solidFill>
                            <a:srgbClr val="000000"/>
                          </a:solidFill>
                          <a:effectLst/>
                          <a:latin typeface="Calibri"/>
                        </a:rPr>
                        <a:t>299,76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4"/>
                  </a:ext>
                </a:extLst>
              </a:tr>
              <a:tr h="346948">
                <a:tc>
                  <a:txBody>
                    <a:bodyPr/>
                    <a:lstStyle/>
                    <a:p>
                      <a:pPr algn="l" fontAlgn="b"/>
                      <a:r>
                        <a:rPr lang="tr-TR" sz="1100" b="0" i="0" u="none" strike="noStrike">
                          <a:solidFill>
                            <a:srgbClr val="000000"/>
                          </a:solidFill>
                          <a:effectLst/>
                          <a:latin typeface="Calibri"/>
                        </a:rPr>
                        <a:t>CD16+CD56(NK%)</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a:rPr>
                        <a:t>L115720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100" b="0" i="0" u="none" strike="noStrike">
                          <a:solidFill>
                            <a:srgbClr val="000000"/>
                          </a:solidFill>
                          <a:effectLst/>
                          <a:latin typeface="Calibri"/>
                        </a:rPr>
                        <a:t>299,76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5"/>
                  </a:ext>
                </a:extLst>
              </a:tr>
              <a:tr h="346948">
                <a:tc>
                  <a:txBody>
                    <a:bodyPr/>
                    <a:lstStyle/>
                    <a:p>
                      <a:pPr algn="l" fontAlgn="b"/>
                      <a:r>
                        <a:rPr lang="tr-TR" sz="1100" b="0" i="0" u="none" strike="noStrike">
                          <a:solidFill>
                            <a:srgbClr val="000000"/>
                          </a:solidFill>
                          <a:effectLst/>
                          <a:latin typeface="Calibri"/>
                        </a:rPr>
                        <a:t>CD19(%)</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a:rPr>
                        <a:t>L115960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100" b="0" i="0" u="none" strike="noStrike">
                          <a:solidFill>
                            <a:srgbClr val="000000"/>
                          </a:solidFill>
                          <a:effectLst/>
                          <a:latin typeface="Calibri"/>
                        </a:rPr>
                        <a:t>299,76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6"/>
                  </a:ext>
                </a:extLst>
              </a:tr>
              <a:tr h="346948">
                <a:tc>
                  <a:txBody>
                    <a:bodyPr/>
                    <a:lstStyle/>
                    <a:p>
                      <a:pPr algn="l" fontAlgn="b"/>
                      <a:r>
                        <a:rPr lang="tr-TR" sz="1100" b="0" i="0" u="none" strike="noStrike">
                          <a:solidFill>
                            <a:srgbClr val="000000"/>
                          </a:solidFill>
                          <a:effectLst/>
                          <a:latin typeface="Calibri"/>
                        </a:rPr>
                        <a:t>CD3(%)</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a:rPr>
                        <a:t>L116580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100" b="0" i="0" u="none" strike="noStrike">
                          <a:solidFill>
                            <a:srgbClr val="000000"/>
                          </a:solidFill>
                          <a:effectLst/>
                          <a:latin typeface="Calibri"/>
                        </a:rPr>
                        <a:t>299,76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7"/>
                  </a:ext>
                </a:extLst>
              </a:tr>
              <a:tr h="346948">
                <a:tc>
                  <a:txBody>
                    <a:bodyPr/>
                    <a:lstStyle/>
                    <a:p>
                      <a:pPr algn="l" fontAlgn="b"/>
                      <a:r>
                        <a:rPr lang="tr-TR" sz="1100" b="0" i="0" u="none" strike="noStrike">
                          <a:solidFill>
                            <a:srgbClr val="000000"/>
                          </a:solidFill>
                          <a:effectLst/>
                          <a:latin typeface="Calibri"/>
                        </a:rPr>
                        <a:t>CD45(%)</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a:rPr>
                        <a:t>L117480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100" b="0" i="0" u="none" strike="noStrike">
                          <a:solidFill>
                            <a:srgbClr val="000000"/>
                          </a:solidFill>
                          <a:effectLst/>
                          <a:latin typeface="Calibri"/>
                        </a:rPr>
                        <a:t>299,76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8"/>
                  </a:ext>
                </a:extLst>
              </a:tr>
              <a:tr h="346948">
                <a:tc>
                  <a:txBody>
                    <a:bodyPr/>
                    <a:lstStyle/>
                    <a:p>
                      <a:pPr algn="l" fontAlgn="b"/>
                      <a:r>
                        <a:rPr lang="tr-TR" sz="1100" b="0" i="0" u="none" strike="noStrike">
                          <a:solidFill>
                            <a:srgbClr val="000000"/>
                          </a:solidFill>
                          <a:effectLst/>
                          <a:latin typeface="Calibri"/>
                        </a:rPr>
                        <a:t>CD14(Monosit%)</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a:rPr>
                        <a:t>L115560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100" b="0" i="0" u="none" strike="noStrike">
                          <a:solidFill>
                            <a:srgbClr val="000000"/>
                          </a:solidFill>
                          <a:effectLst/>
                          <a:latin typeface="Calibri"/>
                        </a:rPr>
                        <a:t>299,76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09"/>
                  </a:ext>
                </a:extLst>
              </a:tr>
              <a:tr h="346948">
                <a:tc>
                  <a:txBody>
                    <a:bodyPr/>
                    <a:lstStyle/>
                    <a:p>
                      <a:pPr algn="l" fontAlgn="b"/>
                      <a:r>
                        <a:rPr lang="tr-TR" sz="1100" b="0" i="0" u="none" strike="noStrike" dirty="0" err="1">
                          <a:solidFill>
                            <a:srgbClr val="000000"/>
                          </a:solidFill>
                          <a:effectLst/>
                          <a:latin typeface="Calibri"/>
                        </a:rPr>
                        <a:t>Flow</a:t>
                      </a:r>
                      <a:r>
                        <a:rPr lang="tr-TR" sz="1100" b="0" i="0" u="none" strike="noStrike" dirty="0">
                          <a:solidFill>
                            <a:srgbClr val="000000"/>
                          </a:solidFill>
                          <a:effectLst/>
                          <a:latin typeface="Calibri"/>
                        </a:rPr>
                        <a:t> </a:t>
                      </a:r>
                      <a:r>
                        <a:rPr lang="tr-TR" sz="1100" b="0" i="0" u="none" strike="noStrike" dirty="0" err="1">
                          <a:solidFill>
                            <a:srgbClr val="000000"/>
                          </a:solidFill>
                          <a:effectLst/>
                          <a:latin typeface="Calibri"/>
                        </a:rPr>
                        <a:t>Sitometri</a:t>
                      </a:r>
                      <a:r>
                        <a:rPr lang="tr-TR" sz="1100" b="0" i="0" u="none" strike="noStrike" dirty="0">
                          <a:solidFill>
                            <a:srgbClr val="000000"/>
                          </a:solidFill>
                          <a:effectLst/>
                          <a:latin typeface="Calibri"/>
                        </a:rPr>
                        <a:t> İncelenmesi İçin Doku Hazırlanması</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b"/>
                      <a:r>
                        <a:rPr lang="tr-TR" sz="1100" b="0" i="0" u="none" strike="noStrike">
                          <a:solidFill>
                            <a:srgbClr val="000000"/>
                          </a:solidFill>
                          <a:effectLst/>
                          <a:latin typeface="Calibri"/>
                        </a:rPr>
                        <a:t>911210</a:t>
                      </a:r>
                    </a:p>
                  </a:txBody>
                  <a:tcPr marL="9525" marR="9525" marT="9525"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fontAlgn="ctr"/>
                      <a:r>
                        <a:rPr lang="tr-TR" sz="1100" b="0" i="0" u="none" strike="noStrike" dirty="0">
                          <a:solidFill>
                            <a:srgbClr val="000000"/>
                          </a:solidFill>
                          <a:effectLst/>
                          <a:latin typeface="Calibri"/>
                        </a:rPr>
                        <a:t>158,29</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10010"/>
                  </a:ext>
                </a:extLst>
              </a:tr>
            </a:tbl>
          </a:graphicData>
        </a:graphic>
      </p:graphicFrame>
      <p:pic>
        <p:nvPicPr>
          <p:cNvPr id="3" name="Picture 2" descr="C:\Users\User\Desktop\Ekran Alıntısı.PNG">
            <a:extLst>
              <a:ext uri="{FF2B5EF4-FFF2-40B4-BE49-F238E27FC236}">
                <a16:creationId xmlns:a16="http://schemas.microsoft.com/office/drawing/2014/main" id="{93BDABB0-29DC-FEDA-2439-9BB1A09930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980728"/>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A06C07E1-BF61-ADDF-1967-FD276AFCAD72}"/>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206370661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200" b="1" dirty="0">
                <a:latin typeface="Tahoma" pitchFamily="34" charset="0"/>
                <a:ea typeface="Tahoma" pitchFamily="34" charset="0"/>
                <a:cs typeface="Tahoma" pitchFamily="34" charset="0"/>
              </a:rPr>
              <a:t>KAN VE KAN ÜRÜNLERİNDE FATURA </a:t>
            </a:r>
          </a:p>
        </p:txBody>
      </p:sp>
      <p:sp>
        <p:nvSpPr>
          <p:cNvPr id="3" name="İçerik Yer Tutucusu 2"/>
          <p:cNvSpPr>
            <a:spLocks noGrp="1"/>
          </p:cNvSpPr>
          <p:nvPr>
            <p:ph idx="1"/>
          </p:nvPr>
        </p:nvSpPr>
        <p:spPr/>
        <p:txBody>
          <a:bodyPr/>
          <a:lstStyle/>
          <a:p>
            <a:pPr>
              <a:buFont typeface="Courier New" pitchFamily="49" charset="0"/>
              <a:buChar char="o"/>
            </a:pPr>
            <a:r>
              <a:rPr lang="tr-TR" dirty="0">
                <a:latin typeface="Tahoma" pitchFamily="34" charset="0"/>
                <a:ea typeface="Tahoma" pitchFamily="34" charset="0"/>
                <a:cs typeface="Tahoma" pitchFamily="34" charset="0"/>
              </a:rPr>
              <a:t>Eritrosit Süspansiyonu, Kızılay'dan temin edilen</a:t>
            </a:r>
          </a:p>
          <a:p>
            <a:pPr marL="0" indent="0" algn="ctr">
              <a:buNone/>
            </a:pPr>
            <a:r>
              <a:rPr lang="tr-TR" b="1" dirty="0">
                <a:latin typeface="Tahoma" pitchFamily="34" charset="0"/>
                <a:ea typeface="Tahoma" pitchFamily="34" charset="0"/>
                <a:cs typeface="Tahoma" pitchFamily="34" charset="0"/>
              </a:rPr>
              <a:t>4.462.64 TL</a:t>
            </a:r>
          </a:p>
          <a:p>
            <a:pPr marL="0" indent="0" algn="ctr">
              <a:buNone/>
            </a:pPr>
            <a:endParaRPr lang="tr-TR" dirty="0">
              <a:latin typeface="Tahoma" pitchFamily="34" charset="0"/>
              <a:ea typeface="Tahoma" pitchFamily="34" charset="0"/>
              <a:cs typeface="Tahoma" pitchFamily="34" charset="0"/>
            </a:endParaRPr>
          </a:p>
          <a:p>
            <a:pPr>
              <a:buFont typeface="Courier New" pitchFamily="49" charset="0"/>
              <a:buChar char="o"/>
            </a:pPr>
            <a:r>
              <a:rPr lang="tr-TR" dirty="0" err="1">
                <a:latin typeface="Tahoma" pitchFamily="34" charset="0"/>
                <a:ea typeface="Tahoma" pitchFamily="34" charset="0"/>
                <a:cs typeface="Tahoma" pitchFamily="34" charset="0"/>
              </a:rPr>
              <a:t>Havuzlanmış</a:t>
            </a:r>
            <a:r>
              <a:rPr lang="tr-TR" dirty="0">
                <a:latin typeface="Tahoma" pitchFamily="34" charset="0"/>
                <a:ea typeface="Tahoma" pitchFamily="34" charset="0"/>
                <a:cs typeface="Tahoma" pitchFamily="34" charset="0"/>
              </a:rPr>
              <a:t> </a:t>
            </a:r>
            <a:r>
              <a:rPr lang="tr-TR" dirty="0" err="1">
                <a:latin typeface="Tahoma" pitchFamily="34" charset="0"/>
                <a:ea typeface="Tahoma" pitchFamily="34" charset="0"/>
                <a:cs typeface="Tahoma" pitchFamily="34" charset="0"/>
              </a:rPr>
              <a:t>trombosit</a:t>
            </a:r>
            <a:r>
              <a:rPr lang="tr-TR" dirty="0">
                <a:latin typeface="Tahoma" pitchFamily="34" charset="0"/>
                <a:ea typeface="Tahoma" pitchFamily="34" charset="0"/>
                <a:cs typeface="Tahoma" pitchFamily="34" charset="0"/>
              </a:rPr>
              <a:t> süspansiyonu, dörtlü</a:t>
            </a:r>
          </a:p>
          <a:p>
            <a:pPr marL="0" indent="0" algn="ctr">
              <a:buNone/>
            </a:pPr>
            <a:r>
              <a:rPr lang="tr-TR" dirty="0">
                <a:latin typeface="Tahoma" pitchFamily="34" charset="0"/>
                <a:ea typeface="Tahoma" pitchFamily="34" charset="0"/>
                <a:cs typeface="Tahoma" pitchFamily="34" charset="0"/>
              </a:rPr>
              <a:t> </a:t>
            </a:r>
            <a:r>
              <a:rPr lang="tr-TR" b="1" dirty="0">
                <a:latin typeface="Tahoma" pitchFamily="34" charset="0"/>
                <a:ea typeface="Tahoma" pitchFamily="34" charset="0"/>
                <a:cs typeface="Tahoma" pitchFamily="34" charset="0"/>
              </a:rPr>
              <a:t>6.216.49 TL</a:t>
            </a:r>
          </a:p>
          <a:p>
            <a:pPr algn="ctr">
              <a:buFont typeface="Courier New" pitchFamily="49" charset="0"/>
              <a:buChar char="o"/>
            </a:pPr>
            <a:r>
              <a:rPr lang="tr-TR" dirty="0">
                <a:latin typeface="Tahoma" pitchFamily="34" charset="0"/>
                <a:ea typeface="Tahoma" pitchFamily="34" charset="0"/>
                <a:cs typeface="Tahoma" pitchFamily="34" charset="0"/>
              </a:rPr>
              <a:t>Taze donmuş plazma</a:t>
            </a:r>
          </a:p>
          <a:p>
            <a:pPr marL="0" indent="0" algn="ctr">
              <a:buNone/>
            </a:pPr>
            <a:r>
              <a:rPr lang="tr-TR" b="1" dirty="0">
                <a:latin typeface="Tahoma" pitchFamily="34" charset="0"/>
                <a:ea typeface="Tahoma" pitchFamily="34" charset="0"/>
                <a:cs typeface="Tahoma" pitchFamily="34" charset="0"/>
              </a:rPr>
              <a:t>1.134.70</a:t>
            </a:r>
          </a:p>
        </p:txBody>
      </p:sp>
      <p:pic>
        <p:nvPicPr>
          <p:cNvPr id="4" name="Picture 2" descr="C:\Users\User\Desktop\Ekran Alıntısı.PNG">
            <a:extLst>
              <a:ext uri="{FF2B5EF4-FFF2-40B4-BE49-F238E27FC236}">
                <a16:creationId xmlns:a16="http://schemas.microsoft.com/office/drawing/2014/main" id="{EF0E86E3-F36F-4869-1AC2-D91A276B71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CE502DF2-192F-67A7-867F-7AB5DEE88B74}"/>
              </a:ext>
            </a:extLst>
          </p:cNvPr>
          <p:cNvPicPr>
            <a:picLocks noChangeAspect="1"/>
          </p:cNvPicPr>
          <p:nvPr/>
        </p:nvPicPr>
        <p:blipFill>
          <a:blip r:embed="rId3"/>
          <a:stretch>
            <a:fillRect/>
          </a:stretch>
        </p:blipFill>
        <p:spPr>
          <a:xfrm>
            <a:off x="7164288" y="13907"/>
            <a:ext cx="1975520" cy="715289"/>
          </a:xfrm>
          <a:prstGeom prst="rect">
            <a:avLst/>
          </a:prstGeom>
        </p:spPr>
      </p:pic>
    </p:spTree>
    <p:extLst>
      <p:ext uri="{BB962C8B-B14F-4D97-AF65-F5344CB8AC3E}">
        <p14:creationId xmlns:p14="http://schemas.microsoft.com/office/powerpoint/2010/main" val="42927154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300" b="1" dirty="0">
                <a:latin typeface="Tahoma" pitchFamily="34" charset="0"/>
                <a:ea typeface="Tahoma" pitchFamily="34" charset="0"/>
                <a:cs typeface="Tahoma" pitchFamily="34" charset="0"/>
              </a:rPr>
              <a:t>SUT ‘DAKİ ÖNEMLİ MADDELER</a:t>
            </a:r>
          </a:p>
        </p:txBody>
      </p:sp>
      <p:sp>
        <p:nvSpPr>
          <p:cNvPr id="3" name="2 İçerik Yer Tutucusu"/>
          <p:cNvSpPr>
            <a:spLocks noGrp="1"/>
          </p:cNvSpPr>
          <p:nvPr>
            <p:ph idx="1"/>
          </p:nvPr>
        </p:nvSpPr>
        <p:spPr/>
        <p:txBody>
          <a:bodyPr>
            <a:normAutofit fontScale="85000" lnSpcReduction="20000"/>
          </a:bodyPr>
          <a:lstStyle/>
          <a:p>
            <a:endParaRPr lang="tr-TR" dirty="0">
              <a:latin typeface="Tahoma" pitchFamily="34" charset="0"/>
              <a:ea typeface="Tahoma" pitchFamily="34" charset="0"/>
              <a:cs typeface="Tahoma" pitchFamily="34" charset="0"/>
            </a:endParaRPr>
          </a:p>
          <a:p>
            <a:pPr>
              <a:buNone/>
            </a:pPr>
            <a:r>
              <a:rPr lang="tr-TR" sz="2200" dirty="0">
                <a:latin typeface="Tahoma" pitchFamily="34" charset="0"/>
                <a:ea typeface="Tahoma" pitchFamily="34" charset="0"/>
                <a:cs typeface="Tahoma" pitchFamily="34" charset="0"/>
              </a:rPr>
              <a:t> </a:t>
            </a:r>
            <a:r>
              <a:rPr lang="tr-TR" sz="2200" b="1" dirty="0">
                <a:latin typeface="Tahoma" pitchFamily="34" charset="0"/>
                <a:ea typeface="Tahoma" pitchFamily="34" charset="0"/>
                <a:cs typeface="Tahoma" pitchFamily="34" charset="0"/>
              </a:rPr>
              <a:t>4.2.27.Ç - </a:t>
            </a:r>
            <a:r>
              <a:rPr lang="tr-TR" sz="2200" b="1" dirty="0" err="1">
                <a:latin typeface="Tahoma" pitchFamily="34" charset="0"/>
                <a:ea typeface="Tahoma" pitchFamily="34" charset="0"/>
                <a:cs typeface="Tahoma" pitchFamily="34" charset="0"/>
              </a:rPr>
              <a:t>Human</a:t>
            </a:r>
            <a:r>
              <a:rPr lang="tr-TR" sz="2200" b="1" dirty="0">
                <a:latin typeface="Tahoma" pitchFamily="34" charset="0"/>
                <a:ea typeface="Tahoma" pitchFamily="34" charset="0"/>
                <a:cs typeface="Tahoma" pitchFamily="34" charset="0"/>
              </a:rPr>
              <a:t> </a:t>
            </a:r>
            <a:r>
              <a:rPr lang="tr-TR" sz="2200" b="1" dirty="0" err="1">
                <a:latin typeface="Tahoma" pitchFamily="34" charset="0"/>
                <a:ea typeface="Tahoma" pitchFamily="34" charset="0"/>
                <a:cs typeface="Tahoma" pitchFamily="34" charset="0"/>
              </a:rPr>
              <a:t>albumin</a:t>
            </a:r>
            <a:r>
              <a:rPr lang="tr-TR" sz="2200" b="1" dirty="0">
                <a:latin typeface="Tahoma" pitchFamily="34" charset="0"/>
                <a:ea typeface="Tahoma" pitchFamily="34" charset="0"/>
                <a:cs typeface="Tahoma" pitchFamily="34" charset="0"/>
              </a:rPr>
              <a:t> kullanım ilkeleri </a:t>
            </a:r>
          </a:p>
          <a:p>
            <a:pPr>
              <a:buNone/>
            </a:pPr>
            <a:r>
              <a:rPr lang="tr-TR" sz="2200" dirty="0">
                <a:latin typeface="Tahoma" pitchFamily="34" charset="0"/>
                <a:ea typeface="Tahoma" pitchFamily="34" charset="0"/>
                <a:cs typeface="Tahoma" pitchFamily="34" charset="0"/>
              </a:rPr>
              <a:t>(1</a:t>
            </a:r>
            <a:r>
              <a:rPr lang="tr-TR" sz="2100" dirty="0">
                <a:latin typeface="Tahoma" pitchFamily="34" charset="0"/>
                <a:ea typeface="Tahoma" pitchFamily="34" charset="0"/>
                <a:cs typeface="Tahoma" pitchFamily="34" charset="0"/>
              </a:rPr>
              <a:t>) </a:t>
            </a:r>
            <a:r>
              <a:rPr lang="tr-TR" sz="2100" dirty="0" err="1">
                <a:latin typeface="Tahoma" pitchFamily="34" charset="0"/>
                <a:ea typeface="Tahoma" pitchFamily="34" charset="0"/>
                <a:cs typeface="Tahoma" pitchFamily="34" charset="0"/>
              </a:rPr>
              <a:t>Human</a:t>
            </a:r>
            <a:r>
              <a:rPr lang="tr-TR" sz="2100" dirty="0">
                <a:latin typeface="Tahoma" pitchFamily="34" charset="0"/>
                <a:ea typeface="Tahoma" pitchFamily="34" charset="0"/>
                <a:cs typeface="Tahoma" pitchFamily="34" charset="0"/>
              </a:rPr>
              <a:t> albümin preparatları, </a:t>
            </a:r>
            <a:r>
              <a:rPr lang="tr-TR" sz="2100" dirty="0">
                <a:solidFill>
                  <a:srgbClr val="FF0000"/>
                </a:solidFill>
                <a:latin typeface="Tahoma" pitchFamily="34" charset="0"/>
                <a:ea typeface="Tahoma" pitchFamily="34" charset="0"/>
                <a:cs typeface="Tahoma" pitchFamily="34" charset="0"/>
              </a:rPr>
              <a:t>yalnızca yatarak tedavi gören hastalara, albümin düzeyi 2.5g/</a:t>
            </a:r>
            <a:r>
              <a:rPr lang="tr-TR" sz="2100" dirty="0" err="1">
                <a:solidFill>
                  <a:srgbClr val="FF0000"/>
                </a:solidFill>
                <a:latin typeface="Tahoma" pitchFamily="34" charset="0"/>
                <a:ea typeface="Tahoma" pitchFamily="34" charset="0"/>
                <a:cs typeface="Tahoma" pitchFamily="34" charset="0"/>
              </a:rPr>
              <a:t>dl</a:t>
            </a:r>
            <a:r>
              <a:rPr lang="tr-TR" sz="2100" dirty="0">
                <a:solidFill>
                  <a:srgbClr val="FF0000"/>
                </a:solidFill>
                <a:latin typeface="Tahoma" pitchFamily="34" charset="0"/>
                <a:ea typeface="Tahoma" pitchFamily="34" charset="0"/>
                <a:cs typeface="Tahoma" pitchFamily="34" charset="0"/>
              </a:rPr>
              <a:t> ve altında ise uzman </a:t>
            </a:r>
            <a:r>
              <a:rPr lang="tr-TR" sz="2100" dirty="0">
                <a:latin typeface="Tahoma" pitchFamily="34" charset="0"/>
                <a:ea typeface="Tahoma" pitchFamily="34" charset="0"/>
                <a:cs typeface="Tahoma" pitchFamily="34" charset="0"/>
              </a:rPr>
              <a:t>hekimlerce reçete edilebilir. </a:t>
            </a:r>
            <a:r>
              <a:rPr lang="tr-TR" sz="2100" dirty="0" err="1">
                <a:latin typeface="Tahoma" pitchFamily="34" charset="0"/>
                <a:ea typeface="Tahoma" pitchFamily="34" charset="0"/>
                <a:cs typeface="Tahoma" pitchFamily="34" charset="0"/>
              </a:rPr>
              <a:t>Laboratuvar</a:t>
            </a:r>
            <a:r>
              <a:rPr lang="tr-TR" sz="2100" dirty="0">
                <a:latin typeface="Tahoma" pitchFamily="34" charset="0"/>
                <a:ea typeface="Tahoma" pitchFamily="34" charset="0"/>
                <a:cs typeface="Tahoma" pitchFamily="34" charset="0"/>
              </a:rPr>
              <a:t> sonuçları ve kullanılan miktar epikrizde belirtilir. </a:t>
            </a:r>
          </a:p>
          <a:p>
            <a:pPr>
              <a:buNone/>
            </a:pPr>
            <a:r>
              <a:rPr lang="tr-TR" sz="2100" dirty="0">
                <a:latin typeface="Tahoma" pitchFamily="34" charset="0"/>
                <a:ea typeface="Tahoma" pitchFamily="34" charset="0"/>
                <a:cs typeface="Tahoma" pitchFamily="34" charset="0"/>
              </a:rPr>
              <a:t>(2) (Değişik:RG-18/06/2016-29746 /18 md. Yürürlük:25/06/2016) Yatarak tedavilerde Kurumla sözleşmeli resmi sağlık kurumunca temin edilememesi durumunda, günlük doz ve tedavi protokolünü ve kan albümin düzeyinin 2.5g/</a:t>
            </a:r>
            <a:r>
              <a:rPr lang="tr-TR" sz="2100" dirty="0" err="1">
                <a:latin typeface="Tahoma" pitchFamily="34" charset="0"/>
                <a:ea typeface="Tahoma" pitchFamily="34" charset="0"/>
                <a:cs typeface="Tahoma" pitchFamily="34" charset="0"/>
              </a:rPr>
              <a:t>dl</a:t>
            </a:r>
            <a:r>
              <a:rPr lang="tr-TR" sz="2100" dirty="0">
                <a:latin typeface="Tahoma" pitchFamily="34" charset="0"/>
                <a:ea typeface="Tahoma" pitchFamily="34" charset="0"/>
                <a:cs typeface="Tahoma" pitchFamily="34" charset="0"/>
              </a:rPr>
              <a:t> ve altında olduğunu gösterir uzman hekim raporuna dayanılarak en fazla 3 günlük dozda “Eczanemizde Yoktur, Yatan/ Günübirlik Hasta” ibaresi ve başhekimlik onayı ile reçete düzenlenmesi kaydıyla karşılanır ve ödenen tutar ilgili sağlık kurumunun alacağından Tebliğin 4.1.2 numaralı maddesi kapsamında mahsup edilir</a:t>
            </a:r>
            <a:r>
              <a:rPr lang="tr-TR" sz="2100" dirty="0">
                <a:solidFill>
                  <a:srgbClr val="FF0000"/>
                </a:solidFill>
                <a:latin typeface="Tahoma" pitchFamily="34" charset="0"/>
                <a:ea typeface="Tahoma" pitchFamily="34" charset="0"/>
                <a:cs typeface="Tahoma" pitchFamily="34" charset="0"/>
              </a:rPr>
              <a:t>. </a:t>
            </a:r>
          </a:p>
          <a:p>
            <a:pPr>
              <a:buNone/>
            </a:pPr>
            <a:r>
              <a:rPr lang="tr-TR" sz="2100" dirty="0">
                <a:latin typeface="Tahoma" pitchFamily="34" charset="0"/>
                <a:ea typeface="Tahoma" pitchFamily="34" charset="0"/>
                <a:cs typeface="Tahoma" pitchFamily="34" charset="0"/>
              </a:rPr>
              <a:t>(3</a:t>
            </a:r>
            <a:r>
              <a:rPr lang="tr-TR" sz="2100" dirty="0">
                <a:solidFill>
                  <a:srgbClr val="FF0000"/>
                </a:solidFill>
                <a:latin typeface="Tahoma" pitchFamily="34" charset="0"/>
                <a:ea typeface="Tahoma" pitchFamily="34" charset="0"/>
                <a:cs typeface="Tahoma" pitchFamily="34" charset="0"/>
              </a:rPr>
              <a:t>) </a:t>
            </a:r>
            <a:r>
              <a:rPr lang="tr-TR" sz="2100" dirty="0" err="1">
                <a:solidFill>
                  <a:srgbClr val="FF0000"/>
                </a:solidFill>
                <a:latin typeface="Tahoma" pitchFamily="34" charset="0"/>
                <a:ea typeface="Tahoma" pitchFamily="34" charset="0"/>
                <a:cs typeface="Tahoma" pitchFamily="34" charset="0"/>
              </a:rPr>
              <a:t>Plazmaferezde</a:t>
            </a:r>
            <a:r>
              <a:rPr lang="tr-TR" sz="2100" dirty="0">
                <a:solidFill>
                  <a:srgbClr val="FF0000"/>
                </a:solidFill>
                <a:latin typeface="Tahoma" pitchFamily="34" charset="0"/>
                <a:ea typeface="Tahoma" pitchFamily="34" charset="0"/>
                <a:cs typeface="Tahoma" pitchFamily="34" charset="0"/>
              </a:rPr>
              <a:t> veya karaciğer nakli yapılmış hastalarda kan albümin düzeyi şartı aranmaz. </a:t>
            </a:r>
          </a:p>
          <a:p>
            <a:pPr>
              <a:buNone/>
            </a:pPr>
            <a:r>
              <a:rPr lang="tr-TR" sz="2100" dirty="0">
                <a:solidFill>
                  <a:srgbClr val="FF0000"/>
                </a:solidFill>
                <a:latin typeface="Tahoma" pitchFamily="34" charset="0"/>
                <a:ea typeface="Tahoma" pitchFamily="34" charset="0"/>
                <a:cs typeface="Tahoma" pitchFamily="34" charset="0"/>
              </a:rPr>
              <a:t>      </a:t>
            </a:r>
            <a:endParaRPr lang="tr-TR" sz="2300" dirty="0">
              <a:solidFill>
                <a:srgbClr val="FF0000"/>
              </a:solidFill>
              <a:latin typeface="Tahoma" pitchFamily="34" charset="0"/>
              <a:ea typeface="Tahoma" pitchFamily="34" charset="0"/>
              <a:cs typeface="Tahoma" pitchFamily="34" charset="0"/>
            </a:endParaRPr>
          </a:p>
        </p:txBody>
      </p:sp>
      <p:pic>
        <p:nvPicPr>
          <p:cNvPr id="4" name="Picture 2" descr="C:\Users\User\Desktop\Ekran Alıntısı.PNG">
            <a:extLst>
              <a:ext uri="{FF2B5EF4-FFF2-40B4-BE49-F238E27FC236}">
                <a16:creationId xmlns:a16="http://schemas.microsoft.com/office/drawing/2014/main" id="{FF64331D-45C1-AD14-1B72-6CB497B59B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980728"/>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1225F6E2-D50C-C7A3-B91E-C72DA9EBB93F}"/>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704088"/>
            <a:ext cx="8229600" cy="852704"/>
          </a:xfrm>
        </p:spPr>
        <p:txBody>
          <a:bodyPr>
            <a:normAutofit/>
          </a:bodyPr>
          <a:lstStyle/>
          <a:p>
            <a:pPr algn="ctr"/>
            <a:r>
              <a:rPr lang="tr-TR" sz="4400" dirty="0">
                <a:latin typeface="Tahoma" pitchFamily="34" charset="0"/>
                <a:ea typeface="Tahoma" pitchFamily="34" charset="0"/>
                <a:cs typeface="Tahoma" pitchFamily="34" charset="0"/>
              </a:rPr>
              <a:t>PLERİKSAFOR</a:t>
            </a:r>
          </a:p>
        </p:txBody>
      </p:sp>
      <p:sp>
        <p:nvSpPr>
          <p:cNvPr id="3" name="İçerik Yer Tutucusu 2"/>
          <p:cNvSpPr>
            <a:spLocks noGrp="1"/>
          </p:cNvSpPr>
          <p:nvPr>
            <p:ph idx="1"/>
          </p:nvPr>
        </p:nvSpPr>
        <p:spPr>
          <a:xfrm>
            <a:off x="457200" y="1628800"/>
            <a:ext cx="8229600" cy="4695800"/>
          </a:xfrm>
        </p:spPr>
        <p:txBody>
          <a:bodyPr>
            <a:normAutofit/>
          </a:bodyPr>
          <a:lstStyle/>
          <a:p>
            <a:r>
              <a:rPr lang="tr-TR" sz="2000" dirty="0">
                <a:latin typeface="Tahoma" pitchFamily="34" charset="0"/>
                <a:ea typeface="Tahoma" pitchFamily="34" charset="0"/>
                <a:cs typeface="Tahoma" pitchFamily="34" charset="0"/>
              </a:rPr>
              <a:t>DMO </a:t>
            </a:r>
            <a:r>
              <a:rPr lang="tr-TR" sz="2000" dirty="0" err="1">
                <a:latin typeface="Tahoma" pitchFamily="34" charset="0"/>
                <a:ea typeface="Tahoma" pitchFamily="34" charset="0"/>
                <a:cs typeface="Tahoma" pitchFamily="34" charset="0"/>
              </a:rPr>
              <a:t>Pleriksafor</a:t>
            </a:r>
            <a:r>
              <a:rPr lang="tr-TR" sz="2000" dirty="0">
                <a:latin typeface="Tahoma" pitchFamily="34" charset="0"/>
                <a:ea typeface="Tahoma" pitchFamily="34" charset="0"/>
                <a:cs typeface="Tahoma" pitchFamily="34" charset="0"/>
              </a:rPr>
              <a:t> alış 5000 TL</a:t>
            </a:r>
          </a:p>
          <a:p>
            <a:r>
              <a:rPr lang="tr-TR" sz="2000" dirty="0">
                <a:latin typeface="Tahoma" pitchFamily="34" charset="0"/>
                <a:ea typeface="Tahoma" pitchFamily="34" charset="0"/>
                <a:cs typeface="Tahoma" pitchFamily="34" charset="0"/>
              </a:rPr>
              <a:t>Geri ödemesi  70000 TL</a:t>
            </a:r>
          </a:p>
        </p:txBody>
      </p:sp>
      <p:pic>
        <p:nvPicPr>
          <p:cNvPr id="59395" name="Picture 3" descr="C:\Users\User\Desktop\5555.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949" y="2780928"/>
            <a:ext cx="7560840" cy="2952328"/>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7399FF30-89C0-FE13-ECFF-5A60500A4537}"/>
              </a:ext>
            </a:extLst>
          </p:cNvPr>
          <p:cNvPicPr>
            <a:picLocks noChangeAspect="1"/>
          </p:cNvPicPr>
          <p:nvPr/>
        </p:nvPicPr>
        <p:blipFill>
          <a:blip r:embed="rId3"/>
          <a:stretch>
            <a:fillRect/>
          </a:stretch>
        </p:blipFill>
        <p:spPr>
          <a:xfrm>
            <a:off x="7164288" y="13907"/>
            <a:ext cx="1975520" cy="715289"/>
          </a:xfrm>
          <a:prstGeom prst="rect">
            <a:avLst/>
          </a:prstGeom>
        </p:spPr>
      </p:pic>
      <p:pic>
        <p:nvPicPr>
          <p:cNvPr id="6" name="Picture 2" descr="C:\Users\User\Desktop\Ekran Alıntısı.PNG">
            <a:extLst>
              <a:ext uri="{FF2B5EF4-FFF2-40B4-BE49-F238E27FC236}">
                <a16:creationId xmlns:a16="http://schemas.microsoft.com/office/drawing/2014/main" id="{12717F43-BD47-9259-357D-5AA75693663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400175" cy="8527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03349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EBB2F8-4805-C9A8-C6E4-9A03ECF99678}"/>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D11D0646-DC09-80AC-3540-B81AD7C16B4F}"/>
              </a:ext>
            </a:extLst>
          </p:cNvPr>
          <p:cNvSpPr>
            <a:spLocks noGrp="1"/>
          </p:cNvSpPr>
          <p:nvPr>
            <p:ph type="subTitle" idx="1"/>
          </p:nvPr>
        </p:nvSpPr>
        <p:spPr/>
        <p:txBody>
          <a:bodyPr/>
          <a:lstStyle/>
          <a:p>
            <a:endParaRPr lang="tr-TR" dirty="0"/>
          </a:p>
        </p:txBody>
      </p:sp>
      <p:pic>
        <p:nvPicPr>
          <p:cNvPr id="5" name="Resim 4">
            <a:extLst>
              <a:ext uri="{FF2B5EF4-FFF2-40B4-BE49-F238E27FC236}">
                <a16:creationId xmlns:a16="http://schemas.microsoft.com/office/drawing/2014/main" id="{35DE08CB-F3A9-B555-0838-F80ACBEB77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692696"/>
            <a:ext cx="7711008" cy="5616624"/>
          </a:xfrm>
          <a:prstGeom prst="rect">
            <a:avLst/>
          </a:prstGeom>
        </p:spPr>
      </p:pic>
      <p:pic>
        <p:nvPicPr>
          <p:cNvPr id="7" name="Picture 2" descr="C:\Users\User\Desktop\Ekran Alıntısı.PNG">
            <a:extLst>
              <a:ext uri="{FF2B5EF4-FFF2-40B4-BE49-F238E27FC236}">
                <a16:creationId xmlns:a16="http://schemas.microsoft.com/office/drawing/2014/main" id="{6D86CB8C-082A-184D-43C9-DF3CCD2D42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692696"/>
          </a:xfrm>
          <a:prstGeom prst="rect">
            <a:avLst/>
          </a:prstGeom>
          <a:noFill/>
          <a:extLst>
            <a:ext uri="{909E8E84-426E-40DD-AFC4-6F175D3DCCD1}">
              <a14:hiddenFill xmlns:a14="http://schemas.microsoft.com/office/drawing/2010/main">
                <a:solidFill>
                  <a:srgbClr val="FFFFFF"/>
                </a:solidFill>
              </a14:hiddenFill>
            </a:ext>
          </a:extLst>
        </p:spPr>
      </p:pic>
      <p:pic>
        <p:nvPicPr>
          <p:cNvPr id="8" name="Resim 7">
            <a:extLst>
              <a:ext uri="{FF2B5EF4-FFF2-40B4-BE49-F238E27FC236}">
                <a16:creationId xmlns:a16="http://schemas.microsoft.com/office/drawing/2014/main" id="{2D8BA0BB-777D-5470-C1D8-66740CCD5CB7}"/>
              </a:ext>
            </a:extLst>
          </p:cNvPr>
          <p:cNvPicPr>
            <a:picLocks noChangeAspect="1"/>
          </p:cNvPicPr>
          <p:nvPr/>
        </p:nvPicPr>
        <p:blipFill>
          <a:blip r:embed="rId4"/>
          <a:stretch>
            <a:fillRect/>
          </a:stretch>
        </p:blipFill>
        <p:spPr>
          <a:xfrm>
            <a:off x="7164288" y="13907"/>
            <a:ext cx="1975520" cy="715289"/>
          </a:xfrm>
          <a:prstGeom prst="rect">
            <a:avLst/>
          </a:prstGeom>
        </p:spPr>
      </p:pic>
    </p:spTree>
    <p:extLst>
      <p:ext uri="{BB962C8B-B14F-4D97-AF65-F5344CB8AC3E}">
        <p14:creationId xmlns:p14="http://schemas.microsoft.com/office/powerpoint/2010/main" val="334892379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074AF2F-B8B3-CB7C-8242-80FD16FDE82B}"/>
              </a:ext>
            </a:extLst>
          </p:cNvPr>
          <p:cNvSpPr>
            <a:spLocks noGrp="1"/>
          </p:cNvSpPr>
          <p:nvPr>
            <p:ph type="title"/>
          </p:nvPr>
        </p:nvSpPr>
        <p:spPr/>
        <p:txBody>
          <a:bodyPr/>
          <a:lstStyle/>
          <a:p>
            <a:endParaRPr lang="tr-TR"/>
          </a:p>
        </p:txBody>
      </p:sp>
      <p:pic>
        <p:nvPicPr>
          <p:cNvPr id="5" name="İçerik Yer Tutucusu 4">
            <a:extLst>
              <a:ext uri="{FF2B5EF4-FFF2-40B4-BE49-F238E27FC236}">
                <a16:creationId xmlns:a16="http://schemas.microsoft.com/office/drawing/2014/main" id="{C5FFF07E-9439-9749-2877-54838EADD5ED}"/>
              </a:ext>
            </a:extLst>
          </p:cNvPr>
          <p:cNvPicPr>
            <a:picLocks noGrp="1" noChangeAspect="1"/>
          </p:cNvPicPr>
          <p:nvPr>
            <p:ph idx="1"/>
          </p:nvPr>
        </p:nvPicPr>
        <p:blipFill>
          <a:blip r:embed="rId2"/>
          <a:stretch>
            <a:fillRect/>
          </a:stretch>
        </p:blipFill>
        <p:spPr>
          <a:xfrm>
            <a:off x="755576" y="908720"/>
            <a:ext cx="7632848" cy="5415881"/>
          </a:xfrm>
          <a:prstGeom prst="rect">
            <a:avLst/>
          </a:prstGeom>
        </p:spPr>
      </p:pic>
      <p:pic>
        <p:nvPicPr>
          <p:cNvPr id="6" name="Picture 2" descr="C:\Users\User\Desktop\Ekran Alıntısı.PNG">
            <a:extLst>
              <a:ext uri="{FF2B5EF4-FFF2-40B4-BE49-F238E27FC236}">
                <a16:creationId xmlns:a16="http://schemas.microsoft.com/office/drawing/2014/main" id="{C9B1F277-DE22-D6F8-63D8-A9E6DA6299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85999">
            <a:off x="5148064" y="1727684"/>
            <a:ext cx="1400175" cy="648072"/>
          </a:xfrm>
          <a:prstGeom prst="rect">
            <a:avLst/>
          </a:prstGeom>
          <a:noFill/>
          <a:extLst>
            <a:ext uri="{909E8E84-426E-40DD-AFC4-6F175D3DCCD1}">
              <a14:hiddenFill xmlns:a14="http://schemas.microsoft.com/office/drawing/2010/main">
                <a:solidFill>
                  <a:srgbClr val="FFFFFF"/>
                </a:solidFill>
              </a14:hiddenFill>
            </a:ext>
          </a:extLst>
        </p:spPr>
      </p:pic>
      <p:pic>
        <p:nvPicPr>
          <p:cNvPr id="7" name="Resim 6">
            <a:extLst>
              <a:ext uri="{FF2B5EF4-FFF2-40B4-BE49-F238E27FC236}">
                <a16:creationId xmlns:a16="http://schemas.microsoft.com/office/drawing/2014/main" id="{1E988C35-EA6A-365C-505E-A743273B8B97}"/>
              </a:ext>
            </a:extLst>
          </p:cNvPr>
          <p:cNvPicPr>
            <a:picLocks noChangeAspect="1"/>
          </p:cNvPicPr>
          <p:nvPr/>
        </p:nvPicPr>
        <p:blipFill>
          <a:blip r:embed="rId4"/>
          <a:stretch>
            <a:fillRect/>
          </a:stretch>
        </p:blipFill>
        <p:spPr>
          <a:xfrm>
            <a:off x="5940152" y="4581128"/>
            <a:ext cx="1872208" cy="715289"/>
          </a:xfrm>
          <a:prstGeom prst="rect">
            <a:avLst/>
          </a:prstGeom>
        </p:spPr>
      </p:pic>
    </p:spTree>
    <p:extLst>
      <p:ext uri="{BB962C8B-B14F-4D97-AF65-F5344CB8AC3E}">
        <p14:creationId xmlns:p14="http://schemas.microsoft.com/office/powerpoint/2010/main" val="109975620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C:\Users\kanbankasi\Desktop\tesekkur.jpg"/>
          <p:cNvPicPr>
            <a:picLocks noGrp="1" noChangeAspect="1" noChangeArrowheads="1"/>
          </p:cNvPicPr>
          <p:nvPr>
            <p:ph idx="1"/>
          </p:nvPr>
        </p:nvPicPr>
        <p:blipFill>
          <a:blip r:embed="rId2" cstate="print"/>
          <a:srcRect/>
          <a:stretch>
            <a:fillRect/>
          </a:stretch>
        </p:blipFill>
        <p:spPr bwMode="auto">
          <a:xfrm>
            <a:off x="26604" y="17476"/>
            <a:ext cx="9144000" cy="6858000"/>
          </a:xfrm>
          <a:prstGeom prst="rect">
            <a:avLst/>
          </a:prstGeom>
          <a:noFill/>
        </p:spPr>
      </p:pic>
      <p:pic>
        <p:nvPicPr>
          <p:cNvPr id="3" name="Picture 2" descr="C:\Users\User\Desktop\Ekran Alıntısı.PNG">
            <a:extLst>
              <a:ext uri="{FF2B5EF4-FFF2-40B4-BE49-F238E27FC236}">
                <a16:creationId xmlns:a16="http://schemas.microsoft.com/office/drawing/2014/main" id="{C861E668-C608-D6FE-0EF0-E9650DE850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398276">
            <a:off x="5239043" y="2063380"/>
            <a:ext cx="864096" cy="503392"/>
          </a:xfrm>
          <a:prstGeom prst="rect">
            <a:avLst/>
          </a:prstGeom>
          <a:noFill/>
          <a:extLst>
            <a:ext uri="{909E8E84-426E-40DD-AFC4-6F175D3DCCD1}">
              <a14:hiddenFill xmlns:a14="http://schemas.microsoft.com/office/drawing/2010/main">
                <a:solidFill>
                  <a:srgbClr val="FFFFFF"/>
                </a:solidFill>
              </a14:hiddenFill>
            </a:ext>
          </a:extLst>
        </p:spPr>
      </p:pic>
      <p:pic>
        <p:nvPicPr>
          <p:cNvPr id="4" name="Resim 3">
            <a:extLst>
              <a:ext uri="{FF2B5EF4-FFF2-40B4-BE49-F238E27FC236}">
                <a16:creationId xmlns:a16="http://schemas.microsoft.com/office/drawing/2014/main" id="{434BBC65-1137-E1DE-CB5F-FD6B86F893A7}"/>
              </a:ext>
            </a:extLst>
          </p:cNvPr>
          <p:cNvPicPr>
            <a:picLocks noChangeAspect="1"/>
          </p:cNvPicPr>
          <p:nvPr/>
        </p:nvPicPr>
        <p:blipFill>
          <a:blip r:embed="rId4"/>
          <a:stretch>
            <a:fillRect/>
          </a:stretch>
        </p:blipFill>
        <p:spPr>
          <a:xfrm rot="638405">
            <a:off x="3407630" y="588729"/>
            <a:ext cx="1327041" cy="31781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80728"/>
            <a:ext cx="8229600" cy="866360"/>
          </a:xfrm>
        </p:spPr>
        <p:txBody>
          <a:bodyPr>
            <a:normAutofit fontScale="90000"/>
          </a:bodyPr>
          <a:lstStyle/>
          <a:p>
            <a:pPr algn="ctr"/>
            <a:r>
              <a:rPr lang="tr-TR" sz="3300" b="1" dirty="0">
                <a:latin typeface="Tahoma" pitchFamily="34" charset="0"/>
                <a:ea typeface="Tahoma" pitchFamily="34" charset="0"/>
                <a:cs typeface="Tahoma" pitchFamily="34" charset="0"/>
              </a:rPr>
              <a:t>SOSYAL GÜVENLİK KURUMU SAĞLIK UYGULAMA TEBLİĞİ (SUT)</a:t>
            </a:r>
          </a:p>
        </p:txBody>
      </p:sp>
      <p:sp>
        <p:nvSpPr>
          <p:cNvPr id="3" name="2 İçerik Yer Tutucusu"/>
          <p:cNvSpPr>
            <a:spLocks noGrp="1"/>
          </p:cNvSpPr>
          <p:nvPr>
            <p:ph idx="1"/>
          </p:nvPr>
        </p:nvSpPr>
        <p:spPr/>
        <p:txBody>
          <a:bodyPr>
            <a:normAutofit/>
          </a:bodyPr>
          <a:lstStyle/>
          <a:p>
            <a:pPr>
              <a:buNone/>
            </a:pPr>
            <a:r>
              <a:rPr lang="tr-TR" sz="1600" b="1" dirty="0">
                <a:latin typeface="Tahoma" pitchFamily="34" charset="0"/>
                <a:ea typeface="Tahoma" pitchFamily="34" charset="0"/>
                <a:cs typeface="Tahoma" pitchFamily="34" charset="0"/>
              </a:rPr>
              <a:t>1.1 - Amaç</a:t>
            </a:r>
          </a:p>
          <a:p>
            <a:pPr>
              <a:buNone/>
            </a:pPr>
            <a:r>
              <a:rPr lang="tr-TR" sz="1600" dirty="0">
                <a:latin typeface="Tahoma" pitchFamily="34" charset="0"/>
                <a:ea typeface="Tahoma" pitchFamily="34" charset="0"/>
                <a:cs typeface="Tahoma" pitchFamily="34" charset="0"/>
              </a:rPr>
              <a:t>(1)</a:t>
            </a:r>
            <a:r>
              <a:rPr lang="tr-TR" sz="1600" b="1" dirty="0">
                <a:latin typeface="Tahoma" pitchFamily="34" charset="0"/>
                <a:ea typeface="Tahoma" pitchFamily="34" charset="0"/>
                <a:cs typeface="Tahoma" pitchFamily="34" charset="0"/>
              </a:rPr>
              <a:t> </a:t>
            </a:r>
            <a:r>
              <a:rPr lang="tr-TR" sz="1600" dirty="0">
                <a:latin typeface="Tahoma" pitchFamily="34" charset="0"/>
                <a:ea typeface="Tahoma" pitchFamily="34" charset="0"/>
                <a:cs typeface="Tahoma" pitchFamily="34" charset="0"/>
              </a:rPr>
              <a:t>Tebliğin amacı (bundan sonra SUT olarak ifade edilecektir); sağlık yardımları Sosyal Güvenlik Kurumunca (bundan sonra Kurum olarak ifade edilecektir) karşılanan ve kapsam maddesinde tanımlanan kişilerin, Kurumca finansmanı sağlanan </a:t>
            </a:r>
            <a:r>
              <a:rPr lang="tr-TR" sz="1600" b="1" dirty="0">
                <a:latin typeface="Tahoma" pitchFamily="34" charset="0"/>
                <a:ea typeface="Tahoma" pitchFamily="34" charset="0"/>
                <a:cs typeface="Tahoma" pitchFamily="34" charset="0"/>
              </a:rPr>
              <a:t>sağlık hizmetleri, yol, gündelik ve refakatçi giderlerinden</a:t>
            </a:r>
            <a:r>
              <a:rPr lang="tr-TR" sz="1600" dirty="0">
                <a:latin typeface="Tahoma" pitchFamily="34" charset="0"/>
                <a:ea typeface="Tahoma" pitchFamily="34" charset="0"/>
                <a:cs typeface="Tahoma" pitchFamily="34" charset="0"/>
              </a:rPr>
              <a:t> </a:t>
            </a:r>
            <a:r>
              <a:rPr lang="tr-TR" sz="1600" b="1" dirty="0">
                <a:latin typeface="Tahoma" pitchFamily="34" charset="0"/>
                <a:ea typeface="Tahoma" pitchFamily="34" charset="0"/>
                <a:cs typeface="Tahoma" pitchFamily="34" charset="0"/>
              </a:rPr>
              <a:t>yararlanma esas ve usulleri ile bu hizmetlere ilişkin Sağlık Hizmetleri Fiyatlandırma Komisyonunca belirlenen Kurumca </a:t>
            </a:r>
            <a:r>
              <a:rPr lang="tr-TR" sz="1600" dirty="0">
                <a:latin typeface="Tahoma" pitchFamily="34" charset="0"/>
                <a:ea typeface="Tahoma" pitchFamily="34" charset="0"/>
                <a:cs typeface="Tahoma" pitchFamily="34" charset="0"/>
              </a:rPr>
              <a:t>ödenecek bedellerin bildirilmesidir. </a:t>
            </a:r>
          </a:p>
          <a:p>
            <a:pPr>
              <a:buNone/>
            </a:pPr>
            <a:r>
              <a:rPr lang="tr-TR" sz="1600" b="1" dirty="0">
                <a:latin typeface="Tahoma" pitchFamily="34" charset="0"/>
                <a:ea typeface="Tahoma" pitchFamily="34" charset="0"/>
                <a:cs typeface="Tahoma" pitchFamily="34" charset="0"/>
              </a:rPr>
              <a:t>1.2 - Kapsam</a:t>
            </a:r>
          </a:p>
          <a:p>
            <a:pPr>
              <a:buNone/>
            </a:pPr>
            <a:r>
              <a:rPr lang="tr-TR" sz="1600" dirty="0">
                <a:latin typeface="Tahoma" pitchFamily="34" charset="0"/>
                <a:ea typeface="Tahoma" pitchFamily="34" charset="0"/>
                <a:cs typeface="Tahoma" pitchFamily="34" charset="0"/>
              </a:rPr>
              <a:t>(1</a:t>
            </a:r>
            <a:r>
              <a:rPr lang="tr-TR" sz="1600" b="1" dirty="0">
                <a:latin typeface="Tahoma" pitchFamily="34" charset="0"/>
                <a:ea typeface="Tahoma" pitchFamily="34" charset="0"/>
                <a:cs typeface="Tahoma" pitchFamily="34" charset="0"/>
              </a:rPr>
              <a:t>) 5510 sayılı Sosyal Sigortalar ve Genel Sağlık Sigortası Kanunu </a:t>
            </a:r>
            <a:r>
              <a:rPr lang="tr-TR" sz="1600" dirty="0">
                <a:latin typeface="Tahoma" pitchFamily="34" charset="0"/>
                <a:ea typeface="Tahoma" pitchFamily="34" charset="0"/>
                <a:cs typeface="Tahoma" pitchFamily="34" charset="0"/>
              </a:rPr>
              <a:t>ve diğer kanunlardaki özel hükümler gereği genel sağlık sigortasından yararlandırılan kişiler. </a:t>
            </a:r>
          </a:p>
          <a:p>
            <a:pPr>
              <a:buNone/>
            </a:pPr>
            <a:r>
              <a:rPr lang="tr-TR" sz="1600" b="1" dirty="0">
                <a:latin typeface="Tahoma" pitchFamily="34" charset="0"/>
                <a:ea typeface="Tahoma" pitchFamily="34" charset="0"/>
                <a:cs typeface="Tahoma" pitchFamily="34" charset="0"/>
              </a:rPr>
              <a:t>1.3 - Dayanak</a:t>
            </a:r>
          </a:p>
          <a:p>
            <a:pPr>
              <a:buNone/>
            </a:pPr>
            <a:r>
              <a:rPr lang="tr-TR" sz="1600" dirty="0">
                <a:latin typeface="Tahoma" pitchFamily="34" charset="0"/>
                <a:ea typeface="Tahoma" pitchFamily="34" charset="0"/>
                <a:cs typeface="Tahoma" pitchFamily="34" charset="0"/>
              </a:rPr>
              <a:t>(1) SUT; 5502 sayılı Sosyal Güvenlik Kurumu Kanunu, 5510 sayılı Kanun ve “</a:t>
            </a:r>
            <a:r>
              <a:rPr lang="tr-TR" sz="1600" b="1" dirty="0">
                <a:latin typeface="Tahoma" pitchFamily="34" charset="0"/>
                <a:ea typeface="Tahoma" pitchFamily="34" charset="0"/>
                <a:cs typeface="Tahoma" pitchFamily="34" charset="0"/>
              </a:rPr>
              <a:t>Genel Sağlık Sigortası İşlemleri Yönetmeliği</a:t>
            </a:r>
            <a:r>
              <a:rPr lang="tr-TR" sz="1600" dirty="0">
                <a:latin typeface="Tahoma" pitchFamily="34" charset="0"/>
                <a:ea typeface="Tahoma" pitchFamily="34" charset="0"/>
                <a:cs typeface="Tahoma" pitchFamily="34" charset="0"/>
              </a:rPr>
              <a:t>” hükümleri çerçevesinde düzenlenmiştir.</a:t>
            </a:r>
          </a:p>
          <a:p>
            <a:endParaRPr lang="tr-TR" sz="1100" dirty="0"/>
          </a:p>
        </p:txBody>
      </p:sp>
      <p:pic>
        <p:nvPicPr>
          <p:cNvPr id="4" name="Picture 2" descr="C:\Users\User\Desktop\Ekran Alıntısı.PNG">
            <a:extLst>
              <a:ext uri="{FF2B5EF4-FFF2-40B4-BE49-F238E27FC236}">
                <a16:creationId xmlns:a16="http://schemas.microsoft.com/office/drawing/2014/main" id="{30693F14-11BC-7DDE-EA22-CFA3E5CF25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400175" cy="980728"/>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F031478E-9A54-AB0F-1C25-8B4F37360FC8}"/>
              </a:ext>
            </a:extLst>
          </p:cNvPr>
          <p:cNvPicPr>
            <a:picLocks noChangeAspect="1"/>
          </p:cNvPicPr>
          <p:nvPr/>
        </p:nvPicPr>
        <p:blipFill>
          <a:blip r:embed="rId4"/>
          <a:stretch>
            <a:fillRect/>
          </a:stretch>
        </p:blipFill>
        <p:spPr>
          <a:xfrm>
            <a:off x="7164288" y="13907"/>
            <a:ext cx="1975520" cy="71528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80728"/>
            <a:ext cx="8229600" cy="866360"/>
          </a:xfrm>
        </p:spPr>
        <p:txBody>
          <a:bodyPr>
            <a:noAutofit/>
          </a:bodyPr>
          <a:lstStyle/>
          <a:p>
            <a:pPr algn="ctr"/>
            <a:r>
              <a:rPr lang="tr-TR" sz="3300" b="1" dirty="0">
                <a:latin typeface="Tahoma" pitchFamily="34" charset="0"/>
                <a:ea typeface="Tahoma" pitchFamily="34" charset="0"/>
                <a:cs typeface="Tahoma" pitchFamily="34" charset="0"/>
              </a:rPr>
              <a:t>SOSYAL GÜVENLİK KURUMU SAĞLIK UYGULAMA TEBLİĞİ (SUT)</a:t>
            </a:r>
          </a:p>
        </p:txBody>
      </p:sp>
      <p:sp>
        <p:nvSpPr>
          <p:cNvPr id="3" name="2 İçerik Yer Tutucusu"/>
          <p:cNvSpPr>
            <a:spLocks noGrp="1"/>
          </p:cNvSpPr>
          <p:nvPr>
            <p:ph idx="1"/>
          </p:nvPr>
        </p:nvSpPr>
        <p:spPr>
          <a:xfrm>
            <a:off x="457200" y="1935480"/>
            <a:ext cx="8229600" cy="4589864"/>
          </a:xfrm>
        </p:spPr>
        <p:txBody>
          <a:bodyPr>
            <a:normAutofit fontScale="85000" lnSpcReduction="20000"/>
          </a:bodyPr>
          <a:lstStyle/>
          <a:p>
            <a:pPr>
              <a:buNone/>
            </a:pPr>
            <a:r>
              <a:rPr lang="tr-TR" sz="900" b="1" dirty="0">
                <a:latin typeface="Tahoma" pitchFamily="34" charset="0"/>
                <a:ea typeface="Tahoma" pitchFamily="34" charset="0"/>
                <a:cs typeface="Tahoma" pitchFamily="34" charset="0"/>
              </a:rPr>
              <a:t>1.4 - Sağlık hizmeti sunucuları</a:t>
            </a:r>
          </a:p>
          <a:p>
            <a:pPr>
              <a:buNone/>
            </a:pPr>
            <a:r>
              <a:rPr lang="tr-TR" sz="900" dirty="0">
                <a:latin typeface="Tahoma" pitchFamily="34" charset="0"/>
                <a:ea typeface="Tahoma" pitchFamily="34" charset="0"/>
                <a:cs typeface="Tahoma" pitchFamily="34" charset="0"/>
              </a:rPr>
              <a:t>(1) 5510 sayılı Kanun gereği sağlık hizmeti sunucuları Sağlık Bakanlığınca aşağıdaki şekilde basamaklandırılmıştır. </a:t>
            </a:r>
          </a:p>
          <a:p>
            <a:pPr>
              <a:buNone/>
            </a:pPr>
            <a:r>
              <a:rPr lang="tr-TR" sz="900" b="1" dirty="0">
                <a:latin typeface="Tahoma" pitchFamily="34" charset="0"/>
                <a:ea typeface="Tahoma" pitchFamily="34" charset="0"/>
                <a:cs typeface="Tahoma" pitchFamily="34" charset="0"/>
              </a:rPr>
              <a:t>	</a:t>
            </a:r>
            <a:r>
              <a:rPr lang="tr-TR" sz="900" b="1" dirty="0">
                <a:solidFill>
                  <a:srgbClr val="FF0000"/>
                </a:solidFill>
                <a:latin typeface="Tahoma" pitchFamily="34" charset="0"/>
                <a:ea typeface="Tahoma" pitchFamily="34" charset="0"/>
                <a:cs typeface="Tahoma" pitchFamily="34" charset="0"/>
              </a:rPr>
              <a:t>1.4.1 - Sağlık kuruluşları</a:t>
            </a:r>
          </a:p>
          <a:p>
            <a:pPr>
              <a:buNone/>
            </a:pPr>
            <a:r>
              <a:rPr lang="tr-TR" sz="900" b="1" dirty="0">
                <a:latin typeface="Tahoma" pitchFamily="34" charset="0"/>
                <a:ea typeface="Tahoma" pitchFamily="34" charset="0"/>
                <a:cs typeface="Tahoma" pitchFamily="34" charset="0"/>
              </a:rPr>
              <a:t>	</a:t>
            </a:r>
            <a:r>
              <a:rPr lang="tr-TR" sz="900" b="1" dirty="0">
                <a:solidFill>
                  <a:srgbClr val="FF0000"/>
                </a:solidFill>
                <a:latin typeface="Tahoma" pitchFamily="34" charset="0"/>
                <a:ea typeface="Tahoma" pitchFamily="34" charset="0"/>
                <a:cs typeface="Tahoma" pitchFamily="34" charset="0"/>
              </a:rPr>
              <a:t>1.4.1.A - Birinci basamak resmi sağlık kuruluşu </a:t>
            </a:r>
            <a:endParaRPr lang="tr-TR" sz="900" b="1" i="1" dirty="0">
              <a:solidFill>
                <a:srgbClr val="FF0000"/>
              </a:solidFill>
              <a:latin typeface="Tahoma" pitchFamily="34" charset="0"/>
              <a:ea typeface="Tahoma" pitchFamily="34" charset="0"/>
              <a:cs typeface="Tahoma" pitchFamily="34" charset="0"/>
            </a:endParaRPr>
          </a:p>
          <a:p>
            <a:pPr>
              <a:buNone/>
            </a:pPr>
            <a:r>
              <a:rPr lang="tr-TR" sz="900" dirty="0">
                <a:latin typeface="Tahoma" pitchFamily="34" charset="0"/>
                <a:ea typeface="Tahoma" pitchFamily="34" charset="0"/>
                <a:cs typeface="Tahoma" pitchFamily="34" charset="0"/>
              </a:rPr>
              <a:t>(1) Sağlık Bakanlığına bağlı birinci basamak sağlık kuruluşları, kamu idareleri bünyesindeki kurum hekimlikleri, 112 acil sağlık hizmeti birimi, üniversitelerin </a:t>
            </a:r>
            <a:r>
              <a:rPr lang="tr-TR" sz="900" dirty="0" err="1">
                <a:latin typeface="Tahoma" pitchFamily="34" charset="0"/>
                <a:ea typeface="Tahoma" pitchFamily="34" charset="0"/>
                <a:cs typeface="Tahoma" pitchFamily="34" charset="0"/>
              </a:rPr>
              <a:t>medikososyal</a:t>
            </a:r>
            <a:r>
              <a:rPr lang="tr-TR" sz="900" dirty="0">
                <a:latin typeface="Tahoma" pitchFamily="34" charset="0"/>
                <a:ea typeface="Tahoma" pitchFamily="34" charset="0"/>
                <a:cs typeface="Tahoma" pitchFamily="34" charset="0"/>
              </a:rPr>
              <a:t> birimleri, Türk Silahlı Kuvvetlerinin birinci basamak sağlık üniteleri, belediyelere ait poliklinikler.</a:t>
            </a:r>
          </a:p>
          <a:p>
            <a:pPr>
              <a:buNone/>
            </a:pPr>
            <a:r>
              <a:rPr lang="tr-TR" sz="900" b="1" dirty="0">
                <a:latin typeface="Tahoma" pitchFamily="34" charset="0"/>
                <a:ea typeface="Tahoma" pitchFamily="34" charset="0"/>
                <a:cs typeface="Tahoma" pitchFamily="34" charset="0"/>
              </a:rPr>
              <a:t>1.4.1.B - Birinci basamak özel sağlık kuruluşu </a:t>
            </a:r>
            <a:endParaRPr lang="tr-TR" sz="900" b="1" i="1" dirty="0">
              <a:latin typeface="Tahoma" pitchFamily="34" charset="0"/>
              <a:ea typeface="Tahoma" pitchFamily="34" charset="0"/>
              <a:cs typeface="Tahoma" pitchFamily="34" charset="0"/>
            </a:endParaRPr>
          </a:p>
          <a:p>
            <a:pPr>
              <a:buNone/>
            </a:pPr>
            <a:r>
              <a:rPr lang="tr-TR" sz="900" dirty="0">
                <a:latin typeface="Tahoma" pitchFamily="34" charset="0"/>
                <a:ea typeface="Tahoma" pitchFamily="34" charset="0"/>
                <a:cs typeface="Tahoma" pitchFamily="34" charset="0"/>
              </a:rPr>
              <a:t>(1) İş yeri hekimlikleri, “Ayakta Teşhis ve Tedavi Yapılan Özel Sağlık Kuruluşları Hakkında Yönetmelik” kapsamında açılan özel poliklinikler, “Ağız ve Diş Sağlığı Hizmeti Sunulan Özel Sağlık Kuruluşları Hakkında Yönetmelik” kapsamında açılan ağız ve diş sağlığı hizmeti veren özel sağlık kuruluşları.</a:t>
            </a:r>
          </a:p>
          <a:p>
            <a:pPr>
              <a:buNone/>
            </a:pPr>
            <a:r>
              <a:rPr lang="tr-TR" sz="900" b="1" dirty="0">
                <a:latin typeface="Tahoma" pitchFamily="34" charset="0"/>
                <a:ea typeface="Tahoma" pitchFamily="34" charset="0"/>
                <a:cs typeface="Tahoma" pitchFamily="34" charset="0"/>
              </a:rPr>
              <a:t>1.4.1.C - Serbest eczaneler </a:t>
            </a:r>
            <a:endParaRPr lang="tr-TR" sz="900" b="1" i="1" dirty="0">
              <a:latin typeface="Tahoma" pitchFamily="34" charset="0"/>
              <a:ea typeface="Tahoma" pitchFamily="34" charset="0"/>
              <a:cs typeface="Tahoma" pitchFamily="34" charset="0"/>
            </a:endParaRPr>
          </a:p>
          <a:p>
            <a:pPr>
              <a:buNone/>
            </a:pPr>
            <a:r>
              <a:rPr lang="tr-TR" sz="900" dirty="0">
                <a:latin typeface="Tahoma" pitchFamily="34" charset="0"/>
                <a:ea typeface="Tahoma" pitchFamily="34" charset="0"/>
                <a:cs typeface="Tahoma" pitchFamily="34" charset="0"/>
              </a:rPr>
              <a:t>(1) 6197 sayılı Eczacılar ve Eczaneler Hakkında Kanun kapsamında serbest faaliyet gösteren ve birinci basamak sağlık kuruluşu olan eczaneler. </a:t>
            </a:r>
          </a:p>
          <a:p>
            <a:pPr>
              <a:buNone/>
            </a:pPr>
            <a:r>
              <a:rPr lang="tr-TR" sz="900" b="1" dirty="0">
                <a:latin typeface="Tahoma" pitchFamily="34" charset="0"/>
                <a:ea typeface="Tahoma" pitchFamily="34" charset="0"/>
                <a:cs typeface="Tahoma" pitchFamily="34" charset="0"/>
              </a:rPr>
              <a:t>1.4.2 - Sağlık kurumları</a:t>
            </a:r>
          </a:p>
          <a:p>
            <a:pPr>
              <a:buNone/>
            </a:pPr>
            <a:r>
              <a:rPr lang="tr-TR" sz="900" b="1" dirty="0">
                <a:solidFill>
                  <a:srgbClr val="FF0000"/>
                </a:solidFill>
                <a:latin typeface="Tahoma" pitchFamily="34" charset="0"/>
                <a:ea typeface="Tahoma" pitchFamily="34" charset="0"/>
                <a:cs typeface="Tahoma" pitchFamily="34" charset="0"/>
              </a:rPr>
              <a:t>1.4.2.A - İkinci basamak  resmi sağlık kurumu</a:t>
            </a:r>
            <a:endParaRPr lang="tr-TR" sz="900" b="1" i="1" dirty="0">
              <a:solidFill>
                <a:srgbClr val="FF0000"/>
              </a:solidFill>
              <a:latin typeface="Tahoma" pitchFamily="34" charset="0"/>
              <a:ea typeface="Tahoma" pitchFamily="34" charset="0"/>
              <a:cs typeface="Tahoma" pitchFamily="34" charset="0"/>
            </a:endParaRPr>
          </a:p>
          <a:p>
            <a:pPr>
              <a:buNone/>
            </a:pPr>
            <a:r>
              <a:rPr lang="tr-TR" sz="900" dirty="0">
                <a:latin typeface="Tahoma" pitchFamily="34" charset="0"/>
                <a:ea typeface="Tahoma" pitchFamily="34" charset="0"/>
                <a:cs typeface="Tahoma" pitchFamily="34" charset="0"/>
              </a:rPr>
              <a:t>(1) Eğitim ve araştırma hastanesi olmayan devlet hastaneleri ve dal hastaneleri ile bu hastanelere bağlı semt poliklinikleri, entegre ilçe devlet hastaneleri, Sağlık Bakanlığına bağlı ağız ve diş sağlığı merkezleri, Türk Silahlı Kuvvetlerinin eğitim ve araştırma hastanesi olmayan hastaneleri, belediyelere ait hastaneler ile kamu kurumlarına ait tıp merkezleri ve dal merkezleri, İstanbul Valiliği Darülaceze Müessesesi Müdürlüğü Hastanesi.</a:t>
            </a:r>
            <a:r>
              <a:rPr lang="tr-TR" sz="900" b="1" dirty="0">
                <a:latin typeface="Tahoma" pitchFamily="34" charset="0"/>
                <a:ea typeface="Tahoma" pitchFamily="34" charset="0"/>
                <a:cs typeface="Tahoma" pitchFamily="34" charset="0"/>
              </a:rPr>
              <a:t> </a:t>
            </a:r>
            <a:endParaRPr lang="tr-TR" sz="900" dirty="0">
              <a:latin typeface="Tahoma" pitchFamily="34" charset="0"/>
              <a:ea typeface="Tahoma" pitchFamily="34" charset="0"/>
              <a:cs typeface="Tahoma" pitchFamily="34" charset="0"/>
            </a:endParaRPr>
          </a:p>
          <a:p>
            <a:pPr>
              <a:buNone/>
            </a:pPr>
            <a:r>
              <a:rPr lang="tr-TR" sz="900" b="1" dirty="0">
                <a:solidFill>
                  <a:srgbClr val="FF0000"/>
                </a:solidFill>
                <a:latin typeface="Tahoma" pitchFamily="34" charset="0"/>
                <a:ea typeface="Tahoma" pitchFamily="34" charset="0"/>
                <a:cs typeface="Tahoma" pitchFamily="34" charset="0"/>
              </a:rPr>
              <a:t>1.4.2.B - İkinci basamak  özel sağlık kurumu </a:t>
            </a:r>
            <a:endParaRPr lang="tr-TR" sz="900" b="1" i="1" dirty="0">
              <a:solidFill>
                <a:srgbClr val="FF0000"/>
              </a:solidFill>
              <a:latin typeface="Tahoma" pitchFamily="34" charset="0"/>
              <a:ea typeface="Tahoma" pitchFamily="34" charset="0"/>
              <a:cs typeface="Tahoma" pitchFamily="34" charset="0"/>
            </a:endParaRPr>
          </a:p>
          <a:p>
            <a:pPr>
              <a:buNone/>
            </a:pPr>
            <a:r>
              <a:rPr lang="tr-TR" sz="900" dirty="0">
                <a:latin typeface="Tahoma" pitchFamily="34" charset="0"/>
                <a:ea typeface="Tahoma" pitchFamily="34" charset="0"/>
                <a:cs typeface="Tahoma" pitchFamily="34" charset="0"/>
              </a:rPr>
              <a:t>(1) “Özel Hastaneler Yönetmeliği” ne göre ruhsat almış hastaneler, “Ayakta Teşhis ve Tedavi Yapılan Özel Sağlık Kuruluşları Hakkında Yönetmelik” kapsamında açılan tıp merkezleri ile “Ayakta Teşhis ve Tedavi Yapılan Özel Sağlık Kuruluşları Hakkında Yönetmelik” in geçici ikinci maddesine göre faaliyetlerine devam eden tıp merkezleri ve dal merkezleri.</a:t>
            </a:r>
          </a:p>
          <a:p>
            <a:pPr>
              <a:buNone/>
            </a:pPr>
            <a:r>
              <a:rPr lang="tr-TR" sz="900" b="1" dirty="0">
                <a:solidFill>
                  <a:srgbClr val="FF0000"/>
                </a:solidFill>
                <a:latin typeface="Tahoma" pitchFamily="34" charset="0"/>
                <a:ea typeface="Tahoma" pitchFamily="34" charset="0"/>
                <a:cs typeface="Tahoma" pitchFamily="34" charset="0"/>
              </a:rPr>
              <a:t>1.4.2.C - Üçüncü basamak  resmi sağlık kurumu</a:t>
            </a:r>
            <a:endParaRPr lang="tr-TR" sz="900" b="1" i="1" dirty="0">
              <a:solidFill>
                <a:srgbClr val="FF0000"/>
              </a:solidFill>
              <a:latin typeface="Tahoma" pitchFamily="34" charset="0"/>
              <a:ea typeface="Tahoma" pitchFamily="34" charset="0"/>
              <a:cs typeface="Tahoma" pitchFamily="34" charset="0"/>
            </a:endParaRPr>
          </a:p>
          <a:p>
            <a:pPr>
              <a:buNone/>
            </a:pPr>
            <a:r>
              <a:rPr lang="tr-TR" sz="900" dirty="0">
                <a:latin typeface="Tahoma" pitchFamily="34" charset="0"/>
                <a:ea typeface="Tahoma" pitchFamily="34" charset="0"/>
                <a:cs typeface="Tahoma" pitchFamily="34" charset="0"/>
              </a:rPr>
              <a:t>      (1) </a:t>
            </a:r>
            <a:r>
              <a:rPr lang="tr-TR" sz="900" dirty="0">
                <a:solidFill>
                  <a:srgbClr val="0070C0"/>
                </a:solidFill>
                <a:latin typeface="Tahoma" pitchFamily="34" charset="0"/>
                <a:ea typeface="Tahoma" pitchFamily="34" charset="0"/>
                <a:cs typeface="Tahoma" pitchFamily="34" charset="0"/>
              </a:rPr>
              <a:t>Sağlık Bakanlığına bağlı eğitim ve araştırma hastaneleri ve özel dal eğitim ve araştırma hastaneleri ile bu hastanelere bağlı semt poliklinikleri, üniversite hastaneleri ile bu hastanelere bağlı sağlık uygulama ve araştırma merkezleri, enstitüler </a:t>
            </a:r>
            <a:r>
              <a:rPr lang="tr-TR" sz="900" b="1" dirty="0">
                <a:latin typeface="Tahoma" pitchFamily="34" charset="0"/>
                <a:ea typeface="Tahoma" pitchFamily="34" charset="0"/>
                <a:cs typeface="Tahoma" pitchFamily="34" charset="0"/>
              </a:rPr>
              <a:t>(Mülga:RG-30/04/2016-29699/1 md. Yürürlük: 30/04/2016)  </a:t>
            </a:r>
            <a:r>
              <a:rPr lang="tr-TR" sz="900" strike="sngStrike" dirty="0">
                <a:latin typeface="Tahoma" pitchFamily="34" charset="0"/>
                <a:ea typeface="Tahoma" pitchFamily="34" charset="0"/>
                <a:cs typeface="Tahoma" pitchFamily="34" charset="0"/>
              </a:rPr>
              <a:t>ve semt poliklinikleri</a:t>
            </a:r>
            <a:r>
              <a:rPr lang="tr-TR" sz="900" dirty="0">
                <a:latin typeface="Tahoma" pitchFamily="34" charset="0"/>
                <a:ea typeface="Tahoma" pitchFamily="34" charset="0"/>
                <a:cs typeface="Tahoma" pitchFamily="34" charset="0"/>
              </a:rPr>
              <a:t>, </a:t>
            </a:r>
            <a:r>
              <a:rPr lang="tr-TR" sz="900" dirty="0">
                <a:solidFill>
                  <a:srgbClr val="0070C0"/>
                </a:solidFill>
                <a:latin typeface="Tahoma" pitchFamily="34" charset="0"/>
                <a:ea typeface="Tahoma" pitchFamily="34" charset="0"/>
                <a:cs typeface="Tahoma" pitchFamily="34" charset="0"/>
              </a:rPr>
              <a:t>üniversitelerin diş hekimliği fakülteleri, Türk Silahlı Kuvvetlerine bağlı tıp fakültesi hastanesi ile eğitim ve araştırma hastaneleri.</a:t>
            </a:r>
            <a:r>
              <a:rPr lang="tr-TR" sz="900" strike="sngStrike" dirty="0">
                <a:solidFill>
                  <a:srgbClr val="0070C0"/>
                </a:solidFill>
                <a:latin typeface="Tahoma" pitchFamily="34" charset="0"/>
                <a:ea typeface="Tahoma" pitchFamily="34" charset="0"/>
                <a:cs typeface="Tahoma" pitchFamily="34" charset="0"/>
              </a:rPr>
              <a:t>  </a:t>
            </a:r>
            <a:endParaRPr lang="tr-TR" sz="900" dirty="0">
              <a:solidFill>
                <a:srgbClr val="0070C0"/>
              </a:solidFill>
              <a:latin typeface="Tahoma" pitchFamily="34" charset="0"/>
              <a:ea typeface="Tahoma" pitchFamily="34" charset="0"/>
              <a:cs typeface="Tahoma" pitchFamily="34" charset="0"/>
            </a:endParaRPr>
          </a:p>
          <a:p>
            <a:pPr>
              <a:buNone/>
            </a:pPr>
            <a:r>
              <a:rPr lang="tr-TR" sz="900" b="1" dirty="0">
                <a:latin typeface="Tahoma" pitchFamily="34" charset="0"/>
                <a:ea typeface="Tahoma" pitchFamily="34" charset="0"/>
                <a:cs typeface="Tahoma" pitchFamily="34" charset="0"/>
              </a:rPr>
              <a:t>1.4.3 - Sağlık hizmet sunumu bakımından basamaklandırılamayan sağlık kurumları/kuruluşları </a:t>
            </a:r>
          </a:p>
          <a:p>
            <a:pPr lvl="0">
              <a:buNone/>
            </a:pPr>
            <a:r>
              <a:rPr lang="tr-TR" sz="900" dirty="0">
                <a:latin typeface="Tahoma" pitchFamily="34" charset="0"/>
                <a:ea typeface="Tahoma" pitchFamily="34" charset="0"/>
                <a:cs typeface="Tahoma" pitchFamily="34" charset="0"/>
              </a:rPr>
              <a:t>Diyaliz merkezleri ve Sağlık Bakanlığından ruhsatlı diğer özelleşmiş tedavi merkezleri,</a:t>
            </a:r>
          </a:p>
          <a:p>
            <a:pPr lvl="0">
              <a:buNone/>
            </a:pPr>
            <a:r>
              <a:rPr lang="tr-TR" sz="900" dirty="0">
                <a:latin typeface="Tahoma" pitchFamily="34" charset="0"/>
                <a:ea typeface="Tahoma" pitchFamily="34" charset="0"/>
                <a:cs typeface="Tahoma" pitchFamily="34" charset="0"/>
              </a:rPr>
              <a:t>Türkiye Halk Sağlığı Kurumu Merkez </a:t>
            </a:r>
            <a:r>
              <a:rPr lang="tr-TR" sz="900" dirty="0" err="1">
                <a:latin typeface="Tahoma" pitchFamily="34" charset="0"/>
                <a:ea typeface="Tahoma" pitchFamily="34" charset="0"/>
                <a:cs typeface="Tahoma" pitchFamily="34" charset="0"/>
              </a:rPr>
              <a:t>Laboratuvarları</a:t>
            </a:r>
            <a:r>
              <a:rPr lang="tr-TR" sz="900" dirty="0">
                <a:latin typeface="Tahoma" pitchFamily="34" charset="0"/>
                <a:ea typeface="Tahoma" pitchFamily="34" charset="0"/>
                <a:cs typeface="Tahoma" pitchFamily="34" charset="0"/>
              </a:rPr>
              <a:t> (Refik Saydam Hıfzıssıhha </a:t>
            </a:r>
            <a:r>
              <a:rPr lang="tr-TR" sz="900" dirty="0" err="1">
                <a:latin typeface="Tahoma" pitchFamily="34" charset="0"/>
                <a:ea typeface="Tahoma" pitchFamily="34" charset="0"/>
                <a:cs typeface="Tahoma" pitchFamily="34" charset="0"/>
              </a:rPr>
              <a:t>Laboratuvarları</a:t>
            </a:r>
            <a:r>
              <a:rPr lang="tr-TR" sz="900" dirty="0">
                <a:latin typeface="Tahoma" pitchFamily="34" charset="0"/>
                <a:ea typeface="Tahoma" pitchFamily="34" charset="0"/>
                <a:cs typeface="Tahoma" pitchFamily="34" charset="0"/>
              </a:rPr>
              <a:t>),</a:t>
            </a:r>
          </a:p>
          <a:p>
            <a:pPr lvl="0">
              <a:buNone/>
            </a:pPr>
            <a:r>
              <a:rPr lang="tr-TR" sz="900" dirty="0">
                <a:latin typeface="Tahoma" pitchFamily="34" charset="0"/>
                <a:ea typeface="Tahoma" pitchFamily="34" charset="0"/>
                <a:cs typeface="Tahoma" pitchFamily="34" charset="0"/>
              </a:rPr>
              <a:t>Tanı, tetkik ve görüntüleme merkezleri ile </a:t>
            </a:r>
            <a:r>
              <a:rPr lang="tr-TR" sz="900" dirty="0" err="1">
                <a:latin typeface="Tahoma" pitchFamily="34" charset="0"/>
                <a:ea typeface="Tahoma" pitchFamily="34" charset="0"/>
                <a:cs typeface="Tahoma" pitchFamily="34" charset="0"/>
              </a:rPr>
              <a:t>laboratuvarlar</a:t>
            </a:r>
            <a:r>
              <a:rPr lang="tr-TR" sz="900" dirty="0">
                <a:latin typeface="Tahoma" pitchFamily="34" charset="0"/>
                <a:ea typeface="Tahoma" pitchFamily="34" charset="0"/>
                <a:cs typeface="Tahoma" pitchFamily="34" charset="0"/>
              </a:rPr>
              <a:t>.</a:t>
            </a:r>
          </a:p>
          <a:p>
            <a:pPr>
              <a:buNone/>
            </a:pPr>
            <a:r>
              <a:rPr lang="tr-TR" sz="900" b="1" dirty="0">
                <a:latin typeface="Tahoma" pitchFamily="34" charset="0"/>
                <a:ea typeface="Tahoma" pitchFamily="34" charset="0"/>
                <a:cs typeface="Tahoma" pitchFamily="34" charset="0"/>
              </a:rPr>
              <a:t>1.4.4 - Sağlık hizmet sunumu bakımından basamaklandırılamayan diğer sağlık hizmeti sunucuları </a:t>
            </a:r>
          </a:p>
          <a:p>
            <a:pPr lvl="0">
              <a:buNone/>
            </a:pPr>
            <a:r>
              <a:rPr lang="tr-TR" sz="900" dirty="0" err="1">
                <a:latin typeface="Tahoma" pitchFamily="34" charset="0"/>
                <a:ea typeface="Tahoma" pitchFamily="34" charset="0"/>
                <a:cs typeface="Tahoma" pitchFamily="34" charset="0"/>
              </a:rPr>
              <a:t>Optisyenlik</a:t>
            </a:r>
            <a:r>
              <a:rPr lang="tr-TR" sz="900" dirty="0">
                <a:latin typeface="Tahoma" pitchFamily="34" charset="0"/>
                <a:ea typeface="Tahoma" pitchFamily="34" charset="0"/>
                <a:cs typeface="Tahoma" pitchFamily="34" charset="0"/>
              </a:rPr>
              <a:t> müesseseleri,</a:t>
            </a:r>
          </a:p>
          <a:p>
            <a:pPr lvl="0">
              <a:buNone/>
            </a:pPr>
            <a:r>
              <a:rPr lang="tr-TR" sz="900" dirty="0">
                <a:latin typeface="Tahoma" pitchFamily="34" charset="0"/>
                <a:ea typeface="Tahoma" pitchFamily="34" charset="0"/>
                <a:cs typeface="Tahoma" pitchFamily="34" charset="0"/>
              </a:rPr>
              <a:t>Tıbbi cihaz ve malzeme tedarikçileri,</a:t>
            </a:r>
          </a:p>
          <a:p>
            <a:pPr lvl="0">
              <a:buNone/>
            </a:pPr>
            <a:r>
              <a:rPr lang="tr-TR" sz="900" dirty="0">
                <a:latin typeface="Tahoma" pitchFamily="34" charset="0"/>
                <a:ea typeface="Tahoma" pitchFamily="34" charset="0"/>
                <a:cs typeface="Tahoma" pitchFamily="34" charset="0"/>
              </a:rPr>
              <a:t>Kaplıcalar, </a:t>
            </a:r>
          </a:p>
          <a:p>
            <a:pPr>
              <a:buNone/>
            </a:pPr>
            <a:r>
              <a:rPr lang="tr-TR" sz="900" b="1" dirty="0">
                <a:latin typeface="Tahoma" pitchFamily="34" charset="0"/>
                <a:ea typeface="Tahoma" pitchFamily="34" charset="0"/>
                <a:cs typeface="Tahoma" pitchFamily="34" charset="0"/>
              </a:rPr>
              <a:t>               (Ek:RG-21/04/2015-29333/1 md. Yürürlük: 21/4 /2015)</a:t>
            </a:r>
            <a:endParaRPr lang="tr-TR" sz="900" dirty="0">
              <a:latin typeface="Tahoma" pitchFamily="34" charset="0"/>
              <a:ea typeface="Tahoma" pitchFamily="34" charset="0"/>
              <a:cs typeface="Tahoma" pitchFamily="34" charset="0"/>
            </a:endParaRPr>
          </a:p>
          <a:p>
            <a:pPr>
              <a:buNone/>
            </a:pPr>
            <a:r>
              <a:rPr lang="tr-TR" sz="900" dirty="0">
                <a:latin typeface="Tahoma" pitchFamily="34" charset="0"/>
                <a:ea typeface="Tahoma" pitchFamily="34" charset="0"/>
                <a:cs typeface="Tahoma" pitchFamily="34" charset="0"/>
              </a:rPr>
              <a:t>       4) Beşeri tıbbi ürün/ürün sunan ve/veya üreten özel hukuk tüzel kişileri ve bunların tüzel kişiliği olmayan şubeleri.</a:t>
            </a:r>
          </a:p>
          <a:p>
            <a:pPr>
              <a:buNone/>
            </a:pPr>
            <a:r>
              <a:rPr lang="tr-TR" sz="900" b="1" dirty="0">
                <a:latin typeface="Tahoma" pitchFamily="34" charset="0"/>
                <a:ea typeface="Tahoma" pitchFamily="34" charset="0"/>
                <a:cs typeface="Tahoma" pitchFamily="34" charset="0"/>
              </a:rPr>
              <a:t>1.4.5 - Sağlık hizmeti sunucularının sınıflandırılması</a:t>
            </a:r>
          </a:p>
          <a:p>
            <a:pPr>
              <a:buNone/>
            </a:pPr>
            <a:r>
              <a:rPr lang="tr-TR" sz="900" dirty="0">
                <a:latin typeface="Tahoma" pitchFamily="34" charset="0"/>
                <a:ea typeface="Tahoma" pitchFamily="34" charset="0"/>
                <a:cs typeface="Tahoma" pitchFamily="34" charset="0"/>
              </a:rPr>
              <a:t>(1)</a:t>
            </a:r>
            <a:r>
              <a:rPr lang="tr-TR" sz="900" b="1" dirty="0">
                <a:latin typeface="Tahoma" pitchFamily="34" charset="0"/>
                <a:ea typeface="Tahoma" pitchFamily="34" charset="0"/>
                <a:cs typeface="Tahoma" pitchFamily="34" charset="0"/>
              </a:rPr>
              <a:t>	 </a:t>
            </a:r>
            <a:r>
              <a:rPr lang="tr-TR" sz="900" dirty="0">
                <a:latin typeface="Tahoma" pitchFamily="34" charset="0"/>
                <a:ea typeface="Tahoma" pitchFamily="34" charset="0"/>
                <a:cs typeface="Tahoma" pitchFamily="34" charset="0"/>
              </a:rPr>
              <a:t>Sağlık Hizmetleri Fiyatlandırma Komisyonunca, Sağlık Bakanlığınca basamaklandırılan sağlık hizmeti sunucularının</a:t>
            </a:r>
            <a:r>
              <a:rPr lang="tr-TR" sz="900" b="1" dirty="0">
                <a:latin typeface="Tahoma" pitchFamily="34" charset="0"/>
                <a:ea typeface="Tahoma" pitchFamily="34" charset="0"/>
                <a:cs typeface="Tahoma" pitchFamily="34" charset="0"/>
              </a:rPr>
              <a:t> </a:t>
            </a:r>
            <a:r>
              <a:rPr lang="tr-TR" sz="900" dirty="0">
                <a:latin typeface="Tahoma" pitchFamily="34" charset="0"/>
                <a:ea typeface="Tahoma" pitchFamily="34" charset="0"/>
                <a:cs typeface="Tahoma" pitchFamily="34" charset="0"/>
              </a:rPr>
              <a:t>ayakta tedavide fiyatlandırmaya esas olmak üzere sınıflandırılması SUT eki “Sağlık Kurum ve Kuruluşlarının Ayakta Tedavilerde Sınıflandırılması Listesi" </a:t>
            </a:r>
            <a:r>
              <a:rPr lang="tr-TR" sz="900" dirty="0" err="1">
                <a:latin typeface="Tahoma" pitchFamily="34" charset="0"/>
                <a:ea typeface="Tahoma" pitchFamily="34" charset="0"/>
                <a:cs typeface="Tahoma" pitchFamily="34" charset="0"/>
              </a:rPr>
              <a:t>nde</a:t>
            </a:r>
            <a:r>
              <a:rPr lang="tr-TR" sz="900" dirty="0">
                <a:latin typeface="Tahoma" pitchFamily="34" charset="0"/>
                <a:ea typeface="Tahoma" pitchFamily="34" charset="0"/>
                <a:cs typeface="Tahoma" pitchFamily="34" charset="0"/>
              </a:rPr>
              <a:t> (EK-2/A-1) yer almaktadır.</a:t>
            </a:r>
          </a:p>
          <a:p>
            <a:pPr>
              <a:buNone/>
            </a:pPr>
            <a:endParaRPr lang="tr-TR" sz="900" b="1" dirty="0">
              <a:latin typeface="Tahoma" pitchFamily="34" charset="0"/>
              <a:ea typeface="Tahoma" pitchFamily="34" charset="0"/>
              <a:cs typeface="Tahoma" pitchFamily="34" charset="0"/>
            </a:endParaRPr>
          </a:p>
          <a:p>
            <a:pPr>
              <a:buNone/>
            </a:pPr>
            <a:endParaRPr lang="tr-TR" sz="900" dirty="0">
              <a:latin typeface="Tahoma" pitchFamily="34" charset="0"/>
              <a:ea typeface="Tahoma" pitchFamily="34" charset="0"/>
              <a:cs typeface="Tahoma" pitchFamily="34" charset="0"/>
            </a:endParaRPr>
          </a:p>
        </p:txBody>
      </p:sp>
      <p:pic>
        <p:nvPicPr>
          <p:cNvPr id="4" name="Picture 2" descr="C:\Users\User\Desktop\Ekran Alıntısı.PNG">
            <a:extLst>
              <a:ext uri="{FF2B5EF4-FFF2-40B4-BE49-F238E27FC236}">
                <a16:creationId xmlns:a16="http://schemas.microsoft.com/office/drawing/2014/main" id="{B25095B7-F231-DF70-DFF4-30BA9E053AE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89233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5623795C-519C-7E5E-8244-702E21B8A9AC}"/>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39552" y="1052736"/>
            <a:ext cx="8301608" cy="720080"/>
          </a:xfrm>
        </p:spPr>
        <p:txBody>
          <a:bodyPr>
            <a:normAutofit fontScale="90000"/>
          </a:bodyPr>
          <a:lstStyle/>
          <a:p>
            <a:pPr algn="ctr"/>
            <a:r>
              <a:rPr lang="tr-TR" sz="4000" b="1" dirty="0">
                <a:latin typeface="Tahoma" pitchFamily="34" charset="0"/>
                <a:ea typeface="Tahoma" pitchFamily="34" charset="0"/>
                <a:cs typeface="Tahoma" pitchFamily="34" charset="0"/>
              </a:rPr>
              <a:t>                                                       </a:t>
            </a:r>
            <a:r>
              <a:rPr lang="tr-TR" sz="3700" b="1" dirty="0">
                <a:latin typeface="Tahoma" pitchFamily="34" charset="0"/>
                <a:ea typeface="Tahoma" pitchFamily="34" charset="0"/>
                <a:cs typeface="Tahoma" pitchFamily="34" charset="0"/>
              </a:rPr>
              <a:t>FATURANIN TANIMI</a:t>
            </a:r>
            <a:r>
              <a:rPr lang="tr-TR" sz="3700" dirty="0">
                <a:latin typeface="Tahoma" pitchFamily="34" charset="0"/>
                <a:ea typeface="Tahoma" pitchFamily="34" charset="0"/>
                <a:cs typeface="Tahoma" pitchFamily="34" charset="0"/>
              </a:rPr>
              <a:t>:</a:t>
            </a:r>
            <a:br>
              <a:rPr lang="tr-TR" sz="3700" dirty="0">
                <a:latin typeface="Tahoma" pitchFamily="34" charset="0"/>
                <a:ea typeface="Tahoma" pitchFamily="34" charset="0"/>
                <a:cs typeface="Tahoma" pitchFamily="34" charset="0"/>
              </a:rPr>
            </a:br>
            <a:endParaRPr lang="tr-TR" sz="3700" dirty="0">
              <a:latin typeface="Tahoma" pitchFamily="34" charset="0"/>
              <a:ea typeface="Tahoma" pitchFamily="34" charset="0"/>
              <a:cs typeface="Tahoma" pitchFamily="34" charset="0"/>
            </a:endParaRPr>
          </a:p>
        </p:txBody>
      </p:sp>
      <p:sp>
        <p:nvSpPr>
          <p:cNvPr id="3" name="2 İçerik Yer Tutucusu"/>
          <p:cNvSpPr>
            <a:spLocks noGrp="1"/>
          </p:cNvSpPr>
          <p:nvPr>
            <p:ph idx="1"/>
          </p:nvPr>
        </p:nvSpPr>
        <p:spPr>
          <a:xfrm>
            <a:off x="457200" y="1484784"/>
            <a:ext cx="8229600" cy="5112568"/>
          </a:xfrm>
        </p:spPr>
        <p:txBody>
          <a:bodyPr>
            <a:noAutofit/>
          </a:bodyPr>
          <a:lstStyle/>
          <a:p>
            <a:pPr>
              <a:buNone/>
            </a:pPr>
            <a:r>
              <a:rPr lang="tr-TR" sz="1050" b="1" dirty="0">
                <a:latin typeface="Tahoma" pitchFamily="34" charset="0"/>
                <a:ea typeface="Tahoma" pitchFamily="34" charset="0"/>
                <a:cs typeface="Tahoma" pitchFamily="34" charset="0"/>
              </a:rPr>
              <a:t>Faturalarda</a:t>
            </a:r>
            <a:r>
              <a:rPr lang="tr-TR" sz="1050" dirty="0">
                <a:latin typeface="Tahoma" pitchFamily="34" charset="0"/>
                <a:ea typeface="Tahoma" pitchFamily="34" charset="0"/>
                <a:cs typeface="Tahoma" pitchFamily="34" charset="0"/>
              </a:rPr>
              <a:t>;</a:t>
            </a:r>
          </a:p>
          <a:p>
            <a:pPr>
              <a:buNone/>
            </a:pPr>
            <a:r>
              <a:rPr lang="tr-TR" sz="1050" dirty="0">
                <a:latin typeface="Tahoma" pitchFamily="34" charset="0"/>
                <a:ea typeface="Tahoma" pitchFamily="34" charset="0"/>
                <a:cs typeface="Tahoma" pitchFamily="34" charset="0"/>
              </a:rPr>
              <a:t>a) Hastanın adı, soyadı, </a:t>
            </a:r>
          </a:p>
          <a:p>
            <a:pPr>
              <a:buNone/>
            </a:pPr>
            <a:r>
              <a:rPr lang="tr-TR" sz="1050" dirty="0">
                <a:latin typeface="Tahoma" pitchFamily="34" charset="0"/>
                <a:ea typeface="Tahoma" pitchFamily="34" charset="0"/>
                <a:cs typeface="Tahoma" pitchFamily="34" charset="0"/>
              </a:rPr>
              <a:t>b) Hasta sevk kağıdının tarih ve </a:t>
            </a:r>
            <a:r>
              <a:rPr lang="tr-TR" sz="1050" dirty="0" err="1">
                <a:latin typeface="Tahoma" pitchFamily="34" charset="0"/>
                <a:ea typeface="Tahoma" pitchFamily="34" charset="0"/>
                <a:cs typeface="Tahoma" pitchFamily="34" charset="0"/>
              </a:rPr>
              <a:t>nosu</a:t>
            </a:r>
            <a:r>
              <a:rPr lang="tr-TR" sz="1050" dirty="0">
                <a:latin typeface="Tahoma" pitchFamily="34" charset="0"/>
                <a:ea typeface="Tahoma" pitchFamily="34" charset="0"/>
                <a:cs typeface="Tahoma" pitchFamily="34" charset="0"/>
              </a:rPr>
              <a:t>,</a:t>
            </a:r>
          </a:p>
          <a:p>
            <a:pPr>
              <a:buNone/>
            </a:pPr>
            <a:r>
              <a:rPr lang="tr-TR" sz="1050" dirty="0">
                <a:latin typeface="Tahoma" pitchFamily="34" charset="0"/>
                <a:ea typeface="Tahoma" pitchFamily="34" charset="0"/>
                <a:cs typeface="Tahoma" pitchFamily="34" charset="0"/>
              </a:rPr>
              <a:t>c) Kurum adresi (Tahakkuk dairesinin adresi)</a:t>
            </a:r>
          </a:p>
          <a:p>
            <a:pPr>
              <a:buNone/>
            </a:pPr>
            <a:r>
              <a:rPr lang="tr-TR" sz="1050" dirty="0">
                <a:latin typeface="Tahoma" pitchFamily="34" charset="0"/>
                <a:ea typeface="Tahoma" pitchFamily="34" charset="0"/>
                <a:cs typeface="Tahoma" pitchFamily="34" charset="0"/>
              </a:rPr>
              <a:t>d) Hastanın dosya numarası,</a:t>
            </a:r>
          </a:p>
          <a:p>
            <a:pPr>
              <a:buNone/>
            </a:pPr>
            <a:r>
              <a:rPr lang="tr-TR" sz="1050" dirty="0">
                <a:latin typeface="Tahoma" pitchFamily="34" charset="0"/>
                <a:ea typeface="Tahoma" pitchFamily="34" charset="0"/>
                <a:cs typeface="Tahoma" pitchFamily="34" charset="0"/>
              </a:rPr>
              <a:t>e) Hastanın kurum/emekli  sicil numarası </a:t>
            </a:r>
          </a:p>
          <a:p>
            <a:pPr>
              <a:buNone/>
            </a:pPr>
            <a:r>
              <a:rPr lang="tr-TR" sz="1050" dirty="0">
                <a:latin typeface="Tahoma" pitchFamily="34" charset="0"/>
                <a:ea typeface="Tahoma" pitchFamily="34" charset="0"/>
                <a:cs typeface="Tahoma" pitchFamily="34" charset="0"/>
              </a:rPr>
              <a:t>f) Fatura eki belgeleri (hasta sevk kağıdı, epikriz, mor ve turuncu reçete kapsamında kan ürünleri </a:t>
            </a:r>
            <a:r>
              <a:rPr lang="tr-TR" sz="1050" dirty="0" err="1">
                <a:latin typeface="Tahoma" pitchFamily="34" charset="0"/>
                <a:ea typeface="Tahoma" pitchFamily="34" charset="0"/>
                <a:cs typeface="Tahoma" pitchFamily="34" charset="0"/>
              </a:rPr>
              <a:t>küpürleri</a:t>
            </a:r>
            <a:r>
              <a:rPr lang="tr-TR" sz="1050" dirty="0">
                <a:latin typeface="Tahoma" pitchFamily="34" charset="0"/>
                <a:ea typeface="Tahoma" pitchFamily="34" charset="0"/>
                <a:cs typeface="Tahoma" pitchFamily="34" charset="0"/>
              </a:rPr>
              <a:t>) (Bu belgelerin dışında herhangi bir belge talep edilmeyecek ve epikrizler, sadece yatan hasta faturalarına eklenecektir) </a:t>
            </a:r>
          </a:p>
          <a:p>
            <a:pPr>
              <a:buNone/>
            </a:pPr>
            <a:r>
              <a:rPr lang="tr-TR" sz="1050" dirty="0">
                <a:latin typeface="Tahoma" pitchFamily="34" charset="0"/>
                <a:ea typeface="Tahoma" pitchFamily="34" charset="0"/>
                <a:cs typeface="Tahoma" pitchFamily="34" charset="0"/>
              </a:rPr>
              <a:t>g) Fatura işlem detayları (Muayene, tetkik, tahlil, ilaç, yatak, ameliyat, protez, </a:t>
            </a:r>
            <a:r>
              <a:rPr lang="tr-TR" sz="1050" dirty="0" err="1">
                <a:latin typeface="Tahoma" pitchFamily="34" charset="0"/>
                <a:ea typeface="Tahoma" pitchFamily="34" charset="0"/>
                <a:cs typeface="Tahoma" pitchFamily="34" charset="0"/>
              </a:rPr>
              <a:t>ortez</a:t>
            </a:r>
            <a:r>
              <a:rPr lang="tr-TR" sz="1050" dirty="0">
                <a:latin typeface="Tahoma" pitchFamily="34" charset="0"/>
                <a:ea typeface="Tahoma" pitchFamily="34" charset="0"/>
                <a:cs typeface="Tahoma" pitchFamily="34" charset="0"/>
              </a:rPr>
              <a:t> ve diğer sarf malzemeleri): </a:t>
            </a:r>
          </a:p>
          <a:p>
            <a:pPr>
              <a:buNone/>
            </a:pPr>
            <a:r>
              <a:rPr lang="tr-TR" sz="1050" dirty="0">
                <a:latin typeface="Tahoma" pitchFamily="34" charset="0"/>
                <a:ea typeface="Tahoma" pitchFamily="34" charset="0"/>
                <a:cs typeface="Tahoma" pitchFamily="34" charset="0"/>
              </a:rPr>
              <a:t>	- İşlemin sıra </a:t>
            </a:r>
            <a:r>
              <a:rPr lang="tr-TR" sz="1050" dirty="0" err="1">
                <a:latin typeface="Tahoma" pitchFamily="34" charset="0"/>
                <a:ea typeface="Tahoma" pitchFamily="34" charset="0"/>
                <a:cs typeface="Tahoma" pitchFamily="34" charset="0"/>
              </a:rPr>
              <a:t>nosu</a:t>
            </a:r>
            <a:r>
              <a:rPr lang="tr-TR" sz="1050" dirty="0">
                <a:latin typeface="Tahoma" pitchFamily="34" charset="0"/>
                <a:ea typeface="Tahoma" pitchFamily="34" charset="0"/>
                <a:cs typeface="Tahoma" pitchFamily="34" charset="0"/>
              </a:rPr>
              <a:t>,</a:t>
            </a:r>
          </a:p>
          <a:p>
            <a:pPr>
              <a:buNone/>
            </a:pPr>
            <a:r>
              <a:rPr lang="tr-TR" sz="1050" dirty="0">
                <a:latin typeface="Tahoma" pitchFamily="34" charset="0"/>
                <a:ea typeface="Tahoma" pitchFamily="34" charset="0"/>
                <a:cs typeface="Tahoma" pitchFamily="34" charset="0"/>
              </a:rPr>
              <a:t>	- İşlemin kayıt tarihi, </a:t>
            </a:r>
          </a:p>
          <a:p>
            <a:pPr>
              <a:buNone/>
            </a:pPr>
            <a:r>
              <a:rPr lang="tr-TR" sz="1050" dirty="0">
                <a:latin typeface="Tahoma" pitchFamily="34" charset="0"/>
                <a:ea typeface="Tahoma" pitchFamily="34" charset="0"/>
                <a:cs typeface="Tahoma" pitchFamily="34" charset="0"/>
              </a:rPr>
              <a:t>	- İşlemin Tedavi Yardımına İlişkin Uygulama Tebliği kodu ve adı</a:t>
            </a:r>
          </a:p>
          <a:p>
            <a:pPr>
              <a:buNone/>
            </a:pPr>
            <a:r>
              <a:rPr lang="tr-TR" sz="1050" dirty="0">
                <a:latin typeface="Tahoma" pitchFamily="34" charset="0"/>
                <a:ea typeface="Tahoma" pitchFamily="34" charset="0"/>
                <a:cs typeface="Tahoma" pitchFamily="34" charset="0"/>
              </a:rPr>
              <a:t>	- İşlemin adedi </a:t>
            </a:r>
          </a:p>
          <a:p>
            <a:pPr>
              <a:buNone/>
            </a:pPr>
            <a:r>
              <a:rPr lang="tr-TR" sz="1050" dirty="0">
                <a:latin typeface="Tahoma" pitchFamily="34" charset="0"/>
                <a:ea typeface="Tahoma" pitchFamily="34" charset="0"/>
                <a:cs typeface="Tahoma" pitchFamily="34" charset="0"/>
              </a:rPr>
              <a:t>	- İşlemin birim fiyatı,</a:t>
            </a:r>
          </a:p>
          <a:p>
            <a:pPr>
              <a:buNone/>
            </a:pPr>
            <a:r>
              <a:rPr lang="tr-TR" sz="1050" dirty="0">
                <a:latin typeface="Tahoma" pitchFamily="34" charset="0"/>
                <a:ea typeface="Tahoma" pitchFamily="34" charset="0"/>
                <a:cs typeface="Tahoma" pitchFamily="34" charset="0"/>
              </a:rPr>
              <a:t>	- İşlemin tutarı yer almalıdır.</a:t>
            </a:r>
          </a:p>
          <a:p>
            <a:pPr>
              <a:buNone/>
            </a:pPr>
            <a:r>
              <a:rPr lang="tr-TR" sz="1050" dirty="0">
                <a:latin typeface="Tahoma" pitchFamily="34" charset="0"/>
                <a:ea typeface="Tahoma" pitchFamily="34" charset="0"/>
                <a:cs typeface="Tahoma" pitchFamily="34" charset="0"/>
              </a:rPr>
              <a:t>Sağlık kurumları tarafından hastalara kullanılan ilaçlar ile protez, </a:t>
            </a:r>
            <a:r>
              <a:rPr lang="tr-TR" sz="1050" dirty="0" err="1">
                <a:latin typeface="Tahoma" pitchFamily="34" charset="0"/>
                <a:ea typeface="Tahoma" pitchFamily="34" charset="0"/>
                <a:cs typeface="Tahoma" pitchFamily="34" charset="0"/>
              </a:rPr>
              <a:t>ortez</a:t>
            </a:r>
            <a:r>
              <a:rPr lang="tr-TR" sz="1050" dirty="0">
                <a:latin typeface="Tahoma" pitchFamily="34" charset="0"/>
                <a:ea typeface="Tahoma" pitchFamily="34" charset="0"/>
                <a:cs typeface="Tahoma" pitchFamily="34" charset="0"/>
              </a:rPr>
              <a:t> ve diğer iyileştirici tıbbi malzemeler (EK-5/B)’de belirtilen basit sarf malzemeleri hariç) hastane faturalarında dökümlü olarak birim fiyatları belirtilmek suretiyle gösterilir veya dökümlü ilaç ve malzeme listesi faturaya eklenir.</a:t>
            </a:r>
          </a:p>
          <a:p>
            <a:pPr>
              <a:buNone/>
            </a:pPr>
            <a:r>
              <a:rPr lang="tr-TR" sz="1050" dirty="0">
                <a:latin typeface="Tahoma" pitchFamily="34" charset="0"/>
                <a:ea typeface="Tahoma" pitchFamily="34" charset="0"/>
                <a:cs typeface="Tahoma" pitchFamily="34" charset="0"/>
              </a:rPr>
              <a:t>Hastane tarafından temin edilerek hastaya kullanılan sarf malzemeleri, açıklamalı olarak hastanın raporunda veya epikrizinde belirtilecektir.</a:t>
            </a:r>
          </a:p>
          <a:p>
            <a:pPr>
              <a:buNone/>
            </a:pPr>
            <a:r>
              <a:rPr lang="tr-TR" sz="1050" dirty="0">
                <a:solidFill>
                  <a:srgbClr val="FF0000"/>
                </a:solidFill>
                <a:latin typeface="Tahoma" pitchFamily="34" charset="0"/>
                <a:ea typeface="Tahoma" pitchFamily="34" charset="0"/>
                <a:cs typeface="Tahoma" pitchFamily="34" charset="0"/>
              </a:rPr>
              <a:t>Faturalar, hastanın yatış süresine ve görmüş olduğu tedaviyle uyumlu olarak düzenlenecektir.</a:t>
            </a:r>
          </a:p>
          <a:p>
            <a:pPr>
              <a:buNone/>
            </a:pPr>
            <a:r>
              <a:rPr lang="tr-TR" sz="1050" dirty="0">
                <a:latin typeface="Tahoma" pitchFamily="34" charset="0"/>
                <a:ea typeface="Tahoma" pitchFamily="34" charset="0"/>
                <a:cs typeface="Tahoma" pitchFamily="34" charset="0"/>
              </a:rPr>
              <a:t>Hasta tabelasına uygun olarak tane hesabıyla hastaya verilen ilaçlar, kutu bazında değil, tane hesabıyla birim fiyatları üzerinden hesaplanarak fatura edilecektir. </a:t>
            </a:r>
            <a:r>
              <a:rPr lang="tr-TR" sz="1050" dirty="0">
                <a:solidFill>
                  <a:srgbClr val="FF0000"/>
                </a:solidFill>
                <a:latin typeface="Tahoma" pitchFamily="34" charset="0"/>
                <a:ea typeface="Tahoma" pitchFamily="34" charset="0"/>
                <a:cs typeface="Tahoma" pitchFamily="34" charset="0"/>
              </a:rPr>
              <a:t>Bu şekilde faturalandırılmayan ilaç bedelleri, fatura bedelinden düşülecektir</a:t>
            </a:r>
            <a:r>
              <a:rPr lang="tr-TR" sz="1050" dirty="0">
                <a:latin typeface="Tahoma" pitchFamily="34" charset="0"/>
                <a:ea typeface="Tahoma" pitchFamily="34" charset="0"/>
                <a:cs typeface="Tahoma" pitchFamily="34" charset="0"/>
              </a:rPr>
              <a:t>.</a:t>
            </a:r>
          </a:p>
          <a:p>
            <a:pPr>
              <a:buNone/>
            </a:pPr>
            <a:r>
              <a:rPr lang="tr-TR" sz="1050" dirty="0">
                <a:latin typeface="Tahoma" pitchFamily="34" charset="0"/>
                <a:ea typeface="Tahoma" pitchFamily="34" charset="0"/>
                <a:cs typeface="Tahoma" pitchFamily="34" charset="0"/>
              </a:rPr>
              <a:t>Faturalar, hastane tarafından, hastanın kimlik bilgileri, kurumu, tedavinin başlama ve bitiş tarihleri belirtilmek suretiyle, tedavinin bitmesini müteakip en kısa süre içerisinde düzenlenerek, hastanın kurumuna ivedilikle gönderilecektir. Faturalarda yetkili kişilerin imza ve kaşesi yeterli olacak ayrıca kurum başhekiminin onayı ve resmi mühür aranmayacaktır. </a:t>
            </a:r>
          </a:p>
          <a:p>
            <a:pPr>
              <a:buNone/>
            </a:pPr>
            <a:r>
              <a:rPr lang="tr-TR" sz="1050" dirty="0">
                <a:latin typeface="Tahoma" pitchFamily="34" charset="0"/>
                <a:ea typeface="Tahoma" pitchFamily="34" charset="0"/>
                <a:cs typeface="Tahoma" pitchFamily="34" charset="0"/>
              </a:rPr>
              <a:t>Sağlık Bakanlığınca ilan edilen hastalıkların </a:t>
            </a:r>
            <a:r>
              <a:rPr lang="tr-TR" sz="1050" dirty="0">
                <a:solidFill>
                  <a:srgbClr val="FF0000"/>
                </a:solidFill>
                <a:latin typeface="Tahoma" pitchFamily="34" charset="0"/>
                <a:ea typeface="Tahoma" pitchFamily="34" charset="0"/>
                <a:cs typeface="Tahoma" pitchFamily="34" charset="0"/>
              </a:rPr>
              <a:t>sınıflandırılmasına (ICD-10) ait hastalık sınıf adı ile  kodu ve/veya kısaltılmamış </a:t>
            </a:r>
            <a:r>
              <a:rPr lang="tr-TR" sz="1050" dirty="0" err="1">
                <a:solidFill>
                  <a:srgbClr val="FF0000"/>
                </a:solidFill>
                <a:latin typeface="Tahoma" pitchFamily="34" charset="0"/>
                <a:ea typeface="Tahoma" pitchFamily="34" charset="0"/>
                <a:cs typeface="Tahoma" pitchFamily="34" charset="0"/>
              </a:rPr>
              <a:t>öntanı</a:t>
            </a:r>
            <a:r>
              <a:rPr lang="tr-TR" sz="1050" dirty="0">
                <a:solidFill>
                  <a:srgbClr val="FF0000"/>
                </a:solidFill>
                <a:latin typeface="Tahoma" pitchFamily="34" charset="0"/>
                <a:ea typeface="Tahoma" pitchFamily="34" charset="0"/>
                <a:cs typeface="Tahoma" pitchFamily="34" charset="0"/>
              </a:rPr>
              <a:t>/tanı muayene edilen hastaların </a:t>
            </a:r>
            <a:r>
              <a:rPr lang="tr-TR" sz="1050" dirty="0">
                <a:latin typeface="Tahoma" pitchFamily="34" charset="0"/>
                <a:ea typeface="Tahoma" pitchFamily="34" charset="0"/>
                <a:cs typeface="Tahoma" pitchFamily="34" charset="0"/>
              </a:rPr>
              <a:t>faturalarında (veya eklerinde) bulunacaktır</a:t>
            </a:r>
          </a:p>
          <a:p>
            <a:endParaRPr lang="tr-TR" sz="1050" dirty="0">
              <a:latin typeface="Tahoma" pitchFamily="34" charset="0"/>
              <a:ea typeface="Tahoma" pitchFamily="34" charset="0"/>
              <a:cs typeface="Tahoma" pitchFamily="34" charset="0"/>
            </a:endParaRPr>
          </a:p>
        </p:txBody>
      </p:sp>
      <p:pic>
        <p:nvPicPr>
          <p:cNvPr id="4" name="Picture 2" descr="C:\Users\User\Desktop\Ekran Alıntısı.PNG">
            <a:extLst>
              <a:ext uri="{FF2B5EF4-FFF2-40B4-BE49-F238E27FC236}">
                <a16:creationId xmlns:a16="http://schemas.microsoft.com/office/drawing/2014/main" id="{38E799AF-7E2F-F7E0-3A55-33395024D3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052736"/>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6AF52462-782D-115C-3763-20DBB0AEF232}"/>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300" b="1" dirty="0">
                <a:latin typeface="Tahoma" pitchFamily="34" charset="0"/>
                <a:ea typeface="Tahoma" pitchFamily="34" charset="0"/>
                <a:cs typeface="Tahoma" pitchFamily="34" charset="0"/>
              </a:rPr>
              <a:t>AFEREZDE FATURALANDIRMA</a:t>
            </a:r>
            <a:br>
              <a:rPr lang="tr-TR" sz="3300" b="1" dirty="0">
                <a:latin typeface="Tahoma" pitchFamily="34" charset="0"/>
                <a:ea typeface="Tahoma" pitchFamily="34" charset="0"/>
                <a:cs typeface="Tahoma" pitchFamily="34" charset="0"/>
              </a:rPr>
            </a:br>
            <a:endParaRPr lang="tr-TR" sz="3300" b="1" dirty="0">
              <a:latin typeface="Tahoma" pitchFamily="34" charset="0"/>
              <a:ea typeface="Tahoma" pitchFamily="34" charset="0"/>
              <a:cs typeface="Tahoma" pitchFamily="34" charset="0"/>
            </a:endParaRPr>
          </a:p>
        </p:txBody>
      </p:sp>
      <p:sp>
        <p:nvSpPr>
          <p:cNvPr id="3" name="2 İçerik Yer Tutucusu"/>
          <p:cNvSpPr>
            <a:spLocks noGrp="1"/>
          </p:cNvSpPr>
          <p:nvPr>
            <p:ph idx="1"/>
          </p:nvPr>
        </p:nvSpPr>
        <p:spPr/>
        <p:txBody>
          <a:bodyPr/>
          <a:lstStyle/>
          <a:p>
            <a:pPr>
              <a:buNone/>
            </a:pPr>
            <a:r>
              <a:rPr lang="tr-TR" dirty="0">
                <a:latin typeface="Tahoma" pitchFamily="34" charset="0"/>
                <a:ea typeface="Tahoma" pitchFamily="34" charset="0"/>
                <a:cs typeface="Tahoma" pitchFamily="34" charset="0"/>
              </a:rPr>
              <a:t>    </a:t>
            </a:r>
            <a:r>
              <a:rPr lang="tr-TR" dirty="0" err="1">
                <a:latin typeface="Tahoma" pitchFamily="34" charset="0"/>
                <a:ea typeface="Tahoma" pitchFamily="34" charset="0"/>
                <a:cs typeface="Tahoma" pitchFamily="34" charset="0"/>
              </a:rPr>
              <a:t>Aferezde</a:t>
            </a:r>
            <a:r>
              <a:rPr lang="tr-TR" dirty="0">
                <a:latin typeface="Tahoma" pitchFamily="34" charset="0"/>
                <a:ea typeface="Tahoma" pitchFamily="34" charset="0"/>
                <a:cs typeface="Tahoma" pitchFamily="34" charset="0"/>
              </a:rPr>
              <a:t> faturalandırmayı 2 kısma ayırabiliriz;</a:t>
            </a:r>
          </a:p>
          <a:p>
            <a:pPr>
              <a:buNone/>
            </a:pPr>
            <a:r>
              <a:rPr lang="tr-TR" dirty="0">
                <a:latin typeface="Tahoma" pitchFamily="34" charset="0"/>
                <a:ea typeface="Tahoma" pitchFamily="34" charset="0"/>
                <a:cs typeface="Tahoma" pitchFamily="34" charset="0"/>
              </a:rPr>
              <a:t> </a:t>
            </a:r>
          </a:p>
          <a:p>
            <a:pPr>
              <a:buNone/>
            </a:pPr>
            <a:r>
              <a:rPr lang="tr-TR" dirty="0">
                <a:latin typeface="Tahoma" pitchFamily="34" charset="0"/>
                <a:ea typeface="Tahoma" pitchFamily="34" charset="0"/>
                <a:cs typeface="Tahoma" pitchFamily="34" charset="0"/>
              </a:rPr>
              <a:t>  1- </a:t>
            </a:r>
            <a:r>
              <a:rPr lang="tr-TR" dirty="0" err="1">
                <a:latin typeface="Tahoma" pitchFamily="34" charset="0"/>
                <a:ea typeface="Tahoma" pitchFamily="34" charset="0"/>
                <a:cs typeface="Tahoma" pitchFamily="34" charset="0"/>
              </a:rPr>
              <a:t>Aferezde</a:t>
            </a:r>
            <a:r>
              <a:rPr lang="tr-TR" dirty="0">
                <a:latin typeface="Tahoma" pitchFamily="34" charset="0"/>
                <a:ea typeface="Tahoma" pitchFamily="34" charset="0"/>
                <a:cs typeface="Tahoma" pitchFamily="34" charset="0"/>
              </a:rPr>
              <a:t> Hizmet </a:t>
            </a:r>
          </a:p>
          <a:p>
            <a:pPr>
              <a:buNone/>
            </a:pPr>
            <a:r>
              <a:rPr lang="tr-TR" dirty="0">
                <a:latin typeface="Tahoma" pitchFamily="34" charset="0"/>
                <a:ea typeface="Tahoma" pitchFamily="34" charset="0"/>
                <a:cs typeface="Tahoma" pitchFamily="34" charset="0"/>
              </a:rPr>
              <a:t> </a:t>
            </a:r>
            <a:r>
              <a:rPr lang="tr-TR" dirty="0">
                <a:solidFill>
                  <a:srgbClr val="FF0000"/>
                </a:solidFill>
                <a:latin typeface="Tahoma" pitchFamily="34" charset="0"/>
                <a:ea typeface="Tahoma" pitchFamily="34" charset="0"/>
                <a:cs typeface="Tahoma" pitchFamily="34" charset="0"/>
              </a:rPr>
              <a:t>EK-2 Listesinden :Hizmet Başı Puan Listesi(EK-2/B)</a:t>
            </a:r>
          </a:p>
          <a:p>
            <a:pPr>
              <a:buNone/>
            </a:pPr>
            <a:endParaRPr lang="tr-TR" dirty="0">
              <a:latin typeface="Tahoma" pitchFamily="34" charset="0"/>
              <a:ea typeface="Tahoma" pitchFamily="34" charset="0"/>
              <a:cs typeface="Tahoma" pitchFamily="34" charset="0"/>
            </a:endParaRPr>
          </a:p>
          <a:p>
            <a:pPr>
              <a:buNone/>
            </a:pPr>
            <a:r>
              <a:rPr lang="tr-TR" dirty="0">
                <a:latin typeface="Tahoma" pitchFamily="34" charset="0"/>
                <a:ea typeface="Tahoma" pitchFamily="34" charset="0"/>
                <a:cs typeface="Tahoma" pitchFamily="34" charset="0"/>
              </a:rPr>
              <a:t> 2- </a:t>
            </a:r>
            <a:r>
              <a:rPr lang="tr-TR" dirty="0" err="1">
                <a:latin typeface="Tahoma" pitchFamily="34" charset="0"/>
                <a:ea typeface="Tahoma" pitchFamily="34" charset="0"/>
                <a:cs typeface="Tahoma" pitchFamily="34" charset="0"/>
              </a:rPr>
              <a:t>Aferezde</a:t>
            </a:r>
            <a:r>
              <a:rPr lang="tr-TR" dirty="0">
                <a:latin typeface="Tahoma" pitchFamily="34" charset="0"/>
                <a:ea typeface="Tahoma" pitchFamily="34" charset="0"/>
                <a:cs typeface="Tahoma" pitchFamily="34" charset="0"/>
              </a:rPr>
              <a:t> Kullanılan Tıbbı Malzemeler</a:t>
            </a:r>
          </a:p>
          <a:p>
            <a:pPr>
              <a:buNone/>
            </a:pPr>
            <a:endParaRPr lang="tr-TR" dirty="0">
              <a:latin typeface="Tahoma" pitchFamily="34" charset="0"/>
              <a:ea typeface="Tahoma" pitchFamily="34" charset="0"/>
              <a:cs typeface="Tahoma" pitchFamily="34" charset="0"/>
            </a:endParaRPr>
          </a:p>
          <a:p>
            <a:pPr>
              <a:buNone/>
            </a:pPr>
            <a:r>
              <a:rPr lang="tr-TR" dirty="0">
                <a:latin typeface="Tahoma" pitchFamily="34" charset="0"/>
                <a:ea typeface="Tahoma" pitchFamily="34" charset="0"/>
                <a:cs typeface="Tahoma" pitchFamily="34" charset="0"/>
              </a:rPr>
              <a:t> </a:t>
            </a:r>
            <a:r>
              <a:rPr lang="tr-TR" dirty="0">
                <a:solidFill>
                  <a:srgbClr val="FF0000"/>
                </a:solidFill>
                <a:latin typeface="Tahoma" pitchFamily="34" charset="0"/>
                <a:ea typeface="Tahoma" pitchFamily="34" charset="0"/>
                <a:cs typeface="Tahoma" pitchFamily="34" charset="0"/>
              </a:rPr>
              <a:t>EK-3 Listesinden :Hematoloji-Onkoloji Branşına Ait Tıbbi </a:t>
            </a:r>
            <a:r>
              <a:rPr lang="tr-TR" dirty="0" err="1">
                <a:solidFill>
                  <a:srgbClr val="FF0000"/>
                </a:solidFill>
                <a:latin typeface="Tahoma" pitchFamily="34" charset="0"/>
                <a:ea typeface="Tahoma" pitchFamily="34" charset="0"/>
                <a:cs typeface="Tahoma" pitchFamily="34" charset="0"/>
              </a:rPr>
              <a:t>malze</a:t>
            </a:r>
            <a:r>
              <a:rPr lang="tr-TR" dirty="0">
                <a:solidFill>
                  <a:srgbClr val="FF0000"/>
                </a:solidFill>
                <a:latin typeface="Tahoma" pitchFamily="34" charset="0"/>
                <a:ea typeface="Tahoma" pitchFamily="34" charset="0"/>
                <a:cs typeface="Tahoma" pitchFamily="34" charset="0"/>
              </a:rPr>
              <a:t> Listesi(EK-3/O)</a:t>
            </a:r>
          </a:p>
          <a:p>
            <a:pPr>
              <a:buNone/>
            </a:pPr>
            <a:endParaRPr lang="tr-TR" dirty="0">
              <a:latin typeface="Tahoma" pitchFamily="34" charset="0"/>
              <a:ea typeface="Tahoma" pitchFamily="34" charset="0"/>
              <a:cs typeface="Tahoma" pitchFamily="34" charset="0"/>
            </a:endParaRPr>
          </a:p>
        </p:txBody>
      </p:sp>
      <p:pic>
        <p:nvPicPr>
          <p:cNvPr id="4" name="Picture 2" descr="C:\Users\User\Desktop\Ekran Alıntısı.PNG">
            <a:extLst>
              <a:ext uri="{FF2B5EF4-FFF2-40B4-BE49-F238E27FC236}">
                <a16:creationId xmlns:a16="http://schemas.microsoft.com/office/drawing/2014/main" id="{0AC96B39-95D7-665A-8A4B-23B963DD3D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00175" cy="1181100"/>
          </a:xfrm>
          <a:prstGeom prst="rect">
            <a:avLst/>
          </a:prstGeom>
          <a:noFill/>
          <a:extLst>
            <a:ext uri="{909E8E84-426E-40DD-AFC4-6F175D3DCCD1}">
              <a14:hiddenFill xmlns:a14="http://schemas.microsoft.com/office/drawing/2010/main">
                <a:solidFill>
                  <a:srgbClr val="FFFFFF"/>
                </a:solidFill>
              </a14:hiddenFill>
            </a:ext>
          </a:extLst>
        </p:spPr>
      </p:pic>
      <p:pic>
        <p:nvPicPr>
          <p:cNvPr id="5" name="Resim 4">
            <a:extLst>
              <a:ext uri="{FF2B5EF4-FFF2-40B4-BE49-F238E27FC236}">
                <a16:creationId xmlns:a16="http://schemas.microsoft.com/office/drawing/2014/main" id="{A9D622BA-181A-63DF-2863-C8E9ADA08917}"/>
              </a:ext>
            </a:extLst>
          </p:cNvPr>
          <p:cNvPicPr>
            <a:picLocks noChangeAspect="1"/>
          </p:cNvPicPr>
          <p:nvPr/>
        </p:nvPicPr>
        <p:blipFill>
          <a:blip r:embed="rId3"/>
          <a:stretch>
            <a:fillRect/>
          </a:stretch>
        </p:blipFill>
        <p:spPr>
          <a:xfrm>
            <a:off x="7164288" y="13907"/>
            <a:ext cx="1975520" cy="715289"/>
          </a:xfrm>
          <a:prstGeom prst="rect">
            <a:avLst/>
          </a:prstGeom>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10534</TotalTime>
  <Words>7444</Words>
  <Application>Microsoft Office PowerPoint</Application>
  <PresentationFormat>Ekran Gösterisi (4:3)</PresentationFormat>
  <Paragraphs>1175</Paragraphs>
  <Slides>58</Slides>
  <Notes>7</Notes>
  <HiddenSlides>0</HiddenSlides>
  <MMClips>0</MMClips>
  <ScaleCrop>false</ScaleCrop>
  <HeadingPairs>
    <vt:vector size="8" baseType="variant">
      <vt:variant>
        <vt:lpstr>Kullanılan Yazı Tipleri</vt:lpstr>
      </vt:variant>
      <vt:variant>
        <vt:i4>9</vt:i4>
      </vt:variant>
      <vt:variant>
        <vt:lpstr>Tema</vt:lpstr>
      </vt:variant>
      <vt:variant>
        <vt:i4>1</vt:i4>
      </vt:variant>
      <vt:variant>
        <vt:lpstr>Bağlantılar</vt:lpstr>
      </vt:variant>
      <vt:variant>
        <vt:i4>1</vt:i4>
      </vt:variant>
      <vt:variant>
        <vt:lpstr>Slayt Başlıkları</vt:lpstr>
      </vt:variant>
      <vt:variant>
        <vt:i4>58</vt:i4>
      </vt:variant>
    </vt:vector>
  </HeadingPairs>
  <TitlesOfParts>
    <vt:vector size="69" baseType="lpstr">
      <vt:lpstr>Arial</vt:lpstr>
      <vt:lpstr>Arial Tur</vt:lpstr>
      <vt:lpstr>Calibri</vt:lpstr>
      <vt:lpstr>Cambria</vt:lpstr>
      <vt:lpstr>Constantia</vt:lpstr>
      <vt:lpstr>Courier New</vt:lpstr>
      <vt:lpstr>Tahoma</vt:lpstr>
      <vt:lpstr>Times New Roman</vt:lpstr>
      <vt:lpstr>Wingdings 2</vt:lpstr>
      <vt:lpstr>Akış</vt:lpstr>
      <vt:lpstr>file:///C:\Users\kanbankasi\Desktop\TANIYA%20DAYALI.xlsx!Sayfa1!R2C1:R4C7</vt:lpstr>
      <vt:lpstr>                </vt:lpstr>
      <vt:lpstr>SAĞLIKLI İŞLEM NASIL GERÇEKLEŞİR ? </vt:lpstr>
      <vt:lpstr> FATURALANDIRMA NASIL YAPILIR?</vt:lpstr>
      <vt:lpstr>FATURALADIRDA FİYATLAR HANGİ KURUM BELİRLER?</vt:lpstr>
      <vt:lpstr>  SAĞLIK BAKANLIĞININ ETKİSİ NEDİR?</vt:lpstr>
      <vt:lpstr>SOSYAL GÜVENLİK KURUMU SAĞLIK UYGULAMA TEBLİĞİ (SUT)</vt:lpstr>
      <vt:lpstr>SOSYAL GÜVENLİK KURUMU SAĞLIK UYGULAMA TEBLİĞİ (SUT)</vt:lpstr>
      <vt:lpstr>                                                       FATURANIN TANIMI: </vt:lpstr>
      <vt:lpstr>AFEREZDE FATURALANDIRMA </vt:lpstr>
      <vt:lpstr>HASTA/DONÖR  HİZMET BAŞI PUAN LİSTESİ</vt:lpstr>
      <vt:lpstr>AFEREZE FATURALANDIRILAN TIBBI MALZEMELER</vt:lpstr>
      <vt:lpstr>PowerPoint Sunusu</vt:lpstr>
      <vt:lpstr>PowerPoint Sunusu</vt:lpstr>
      <vt:lpstr>PowerPoint Sunusu</vt:lpstr>
      <vt:lpstr>PowerPoint Sunusu</vt:lpstr>
      <vt:lpstr>PowerPoint Sunusu</vt:lpstr>
      <vt:lpstr>PowerPoint Sunusu</vt:lpstr>
      <vt:lpstr>HİZMET BAŞI PUAN LİSTESİ AMACI NEDİR?</vt:lpstr>
      <vt:lpstr>PowerPoint Sunusu</vt:lpstr>
      <vt:lpstr>PowerPoint Sunusu</vt:lpstr>
      <vt:lpstr>ÇOK KULLANIMLIK SETLER</vt:lpstr>
      <vt:lpstr> PLAZMA DEĞİŞİMİ  SANTRİFÜJ YÖNTEMİ </vt:lpstr>
      <vt:lpstr>PLAZMA DEĞİŞİMİ  FİLİTRE YÖNTEMİ</vt:lpstr>
      <vt:lpstr>LÖKOFEREZ İŞLEMİ   .</vt:lpstr>
      <vt:lpstr>DLI  TOPLAMA İŞLEMİ</vt:lpstr>
      <vt:lpstr>ERİTROSİT DEĞİŞİMİ</vt:lpstr>
      <vt:lpstr>LİPİT AFEREZ</vt:lpstr>
      <vt:lpstr>SEPSİS İŞLEMİ</vt:lpstr>
      <vt:lpstr>TROMBOFEREZ İŞLEMİ</vt:lpstr>
      <vt:lpstr>SELEKTİF PLAZMA DEĞİŞİMİ </vt:lpstr>
      <vt:lpstr>REOFEREZ İŞLEMİ</vt:lpstr>
      <vt:lpstr>BİLİRUBİN AFEREZ İŞLEMİ</vt:lpstr>
      <vt:lpstr>OTOİMMÜN AFEREZ </vt:lpstr>
      <vt:lpstr>ADSORBTİF SİTAFEREZ İŞLEMİ</vt:lpstr>
      <vt:lpstr>IGG AFEREZ İŞLEMİ</vt:lpstr>
      <vt:lpstr>KÖK HÜCRE TOPLAMA İŞLEMİ</vt:lpstr>
      <vt:lpstr>KRYOPREZERVASYONUN İŞLEMİNDE MALZEME FATURALANDIRMASI</vt:lpstr>
      <vt:lpstr>KÖK HÜCRE  İŞLEMİNDE DMSO</vt:lpstr>
      <vt:lpstr>KEMİK İLİĞİNDE ERİTROSİT DEPLESYONU</vt:lpstr>
      <vt:lpstr>15/04/2024 KEMİK İLİĞİ METODU</vt:lpstr>
      <vt:lpstr>KEMİK İLİĞİ NAKİLLERİNDE PAKET</vt:lpstr>
      <vt:lpstr>KEMİK İLİĞİ NAKİLLERİNDE PAKET</vt:lpstr>
      <vt:lpstr>MEZANKİMAL KÖK HÜCRE NAKLİ</vt:lpstr>
      <vt:lpstr>MANYATİK HÜCRE SEPERASYON</vt:lpstr>
      <vt:lpstr>EK -3/A LİSTESİNDE ÇIKARILDI  21/04/2024 RESMİ GAZETE YAYINLANAN YAZI  İLE  SUTDAN ÇIKARILAN KODLAR </vt:lpstr>
      <vt:lpstr>21/04/2024 RESMİ GAZETE YAYINLANAN YAZI  İLE  SUTDA YAPILAN  DEĞİŞİKLİK </vt:lpstr>
      <vt:lpstr>FOTOFEREZ TEDAVİSİ</vt:lpstr>
      <vt:lpstr>FOTOFEREZ İŞLEMİDE FATURULANDIRMA  </vt:lpstr>
      <vt:lpstr>TROMBOSİT AFEREZİNDE FATURA</vt:lpstr>
      <vt:lpstr>TROMBOSİT AFEREZİNDE FATURA</vt:lpstr>
      <vt:lpstr>GRANÜLOSİT İŞLEMİDE  FATURULANDIRMA </vt:lpstr>
      <vt:lpstr>PowerPoint Sunusu</vt:lpstr>
      <vt:lpstr>KAN VE KAN ÜRÜNLERİNDE FATURA </vt:lpstr>
      <vt:lpstr>SUT ‘DAKİ ÖNEMLİ MADDELER</vt:lpstr>
      <vt:lpstr>PLERİKSAFOR</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BAŞKENT ÜNİVERSİTESİ ANKARA HASTANESİ TERAPÖTİK AFEREZ MERKEZİ                                Bio. Cem PERDECİER</dc:title>
  <dc:creator>kanbankasi</dc:creator>
  <cp:lastModifiedBy>yusuf kaya</cp:lastModifiedBy>
  <cp:revision>708</cp:revision>
  <dcterms:created xsi:type="dcterms:W3CDTF">2015-10-08T07:31:09Z</dcterms:created>
  <dcterms:modified xsi:type="dcterms:W3CDTF">2026-05-15T08:17:05Z</dcterms:modified>
</cp:coreProperties>
</file>